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4A9F44-211D-467A-81FB-127858B332A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u-HU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DDCBA-DE5E-4342-93C0-A99683936AB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u-HU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F789D-9EF9-4FC8-8343-73F8303A5613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u-HU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6D200-496A-4EBC-9775-E46CD96340B9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A42AF69-AC37-4E37-9038-B78F1F661CCF}" type="slidenum">
              <a:t>‹#›</a:t>
            </a:fld>
            <a:endParaRPr lang="hu-HU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47044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E9E53-4255-4D4E-B6DC-DF55C74CD8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19017-E7C1-4A19-A6BC-3463E32F4E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hu-HU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FE41589-35C3-4D2A-AE5C-2D0E902EE5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147AF-8317-402A-AA03-69B8E75CB63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6C1E4-A4EA-4F57-BBC5-DE9F6EF7966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F1420-F1A0-423B-9882-DB7E811337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937C854A-719D-4E23-B47F-C11943A4A7D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4115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hu-HU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0B84D-8BA2-4B2E-956E-61FF06C482E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C4A0BF4-6F00-42AB-A99B-F5B7181F451A}" type="slidenum">
              <a:t>1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6C0E3-2DCA-464B-8396-19FF7BD27E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B606C-3076-4C3A-84B4-F7F03B3628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3100-1773-4557-AEB8-C007006584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E8BC805-BCD3-41A1-B930-3C7740F7DBA0}" type="slidenum">
              <a:t>10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92674-18DD-430C-A619-12DF621AB5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436C8-88CF-4481-B552-5FC2DBE897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044EC-B7A7-4BCD-9070-99F661E6BF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8B4FA5-40FC-4272-AB14-1FBBC553CF31}" type="slidenum">
              <a:t>11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71B8A-28A2-47ED-821C-EABA5639D8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2A689-1612-47A1-8465-EA40011452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4128-3959-40A2-BAF0-E2E8A43585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7C9C8A5-0363-49C5-928D-A63A6CDD3401}" type="slidenum">
              <a:t>12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E877B-7E22-4A62-935B-4FC8F0920A7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78C55-D9FA-434A-80B1-210B8434F0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61C35-CCB6-4B61-806A-1D54E93FFD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AFAF23-5EBD-4F1F-95F8-865FBF5CE87F}" type="slidenum">
              <a:t>13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750B3-6975-40FC-A262-D25868BB7C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22038-44A3-40A8-A7F6-25E8D008F6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D6306-4960-4E60-A1B6-73E1197359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47E2F4-2B1D-41C8-8B0E-3FB60DD6EA8E}" type="slidenum">
              <a:t>14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56CCD-9FE2-4129-95D3-9CDE58436A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FE3CF-47CF-49D9-B726-5835CEB8E6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69A2B-64EF-49B9-8CA3-EF5F38CB64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3022C98-A970-4A50-BAD7-963B2A17617D}" type="slidenum">
              <a:t>15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9AF294-8F1D-4CE3-BF6F-3BE199C5E8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9D68E9-42B3-4859-8A20-C07BAE7843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D97F0-90A7-476E-8AB4-A72B1ACEA3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E7AE95E-3EEF-4C30-9377-DCEF0D8C5520}" type="slidenum">
              <a:t>16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40A19-C124-4C08-8198-4E9046E040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08680D-14E9-4641-AB38-6AEE717B08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1B9BB-7B07-4324-BD7F-14DCC4107BF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8AD2DB0-D504-4094-91B3-4B43441A6798}" type="slidenum">
              <a:t>17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915C4-1031-4C0E-A336-E4E8E314EF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FFA4F-8B2B-4C26-A9C4-375A69DC95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FAA36-2823-41A6-98C4-73C389372CB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2CA8C6-5329-487C-A53A-A94B5E985199}" type="slidenum">
              <a:t>2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C2CAD-8569-4A3B-A71A-145F0B5551F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A38E0-6F38-46FE-AE03-76BE4DDA4C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426AC-0B1E-4DA8-A20B-EFE4648D0A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7265ED3-55D9-426F-BFC0-21FFC5CAF0C7}" type="slidenum">
              <a:t>3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95B5B-D972-4514-9CAF-AB1905698C2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606C7-D575-494C-8B32-FBD862F738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5EAA1-EEB7-44D2-B1EC-C6B7E8A85A7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651DBE-CDEF-44C1-9AE2-C771C8B1BA2D}" type="slidenum">
              <a:t>4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871C0-3348-4F88-979C-73660077CC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82F18-07EB-406D-A3A0-2727E48A1C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26A37-7DA4-4BAB-A4B8-62D32FE9344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E6CEC0-6CDE-4181-AE73-5533D6F78493}" type="slidenum">
              <a:t>5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371F8-FCE9-44BB-B8EF-736C38A340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1AE76-8650-408B-915A-11155AD5B5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1ADFD-C970-4A32-8A42-331E1F4C4D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10F2340-7D82-420A-943C-5CC774186C70}" type="slidenum">
              <a:t>6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FC5C0-3AF1-4D7A-A4CC-2C76D039AA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D0E87-AE87-4409-A6BA-7EAA877700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528E7-8FA3-4335-8814-1CE99E5BF1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1433D3D-3EC8-4C47-B1D7-BBE8B9136F72}" type="slidenum">
              <a:t>7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ACBAFA-0952-4C4E-B456-46050480A4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29C63-66E2-43BE-A115-E80FAEDE41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5BBDD-402C-4434-BA7F-8C1348677C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22413D3-6939-4242-99D4-E45B15B7E633}" type="slidenum">
              <a:t>8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334D2-B075-4D03-8296-287A58803C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EF44E-3262-4755-B627-E15D09C696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E3AFF-F850-4C39-8C1C-4C41A78F8D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0EEB860-A27C-44EA-93C5-6EB1C7E9FA03}" type="slidenum">
              <a:t>9</a:t>
            </a:fld>
            <a:endParaRPr lang="hu-H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E93B7-ACB8-4D30-BE08-9199FF744C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F5573-244E-437E-AD48-84E41167BC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B289-7030-4A94-9117-B3B900B7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F38DD-014A-4757-B509-46ED769E3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A95D5-2356-4F7A-804A-F6D292CB6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2FF03-DA2F-4A3C-96FE-42774926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B957A-AD86-4735-99E6-E7BC1A27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3E13CF-A82A-4DD5-B628-9A17DE778949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27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7C65-CC76-4AEA-B965-9558B2AE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6DE38-DF0C-4641-94ED-FC50DB416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49E23-203F-4B31-8900-83E0FEAD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07874-5415-49E7-B6CA-13DAA564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53B3B-7577-4B4E-97EF-17638B28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FF0021-6FC7-4227-9E38-9538479F2D2C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459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E64DF-9C10-4C91-B4E1-ED9DD31E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527425"/>
            <a:ext cx="2266950" cy="5608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FAE05-7E4A-4CA7-9539-0733EC7A4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527425"/>
            <a:ext cx="6653212" cy="5608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CDD9-D1EB-42AD-9E7F-13896CAC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3D756-DFEE-46BA-AAA7-37A13D4D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5F936-E093-4E8C-AA9E-7D8F9386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9D4611-3300-48A7-A096-4A796A37E04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1619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82A75-6460-41C1-A778-6201DF7C3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53525-A26D-4F67-9A39-7CF06E3E2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347F8-6163-4870-8B31-1533D5F6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F13A5-B25C-43DD-947D-F30D0E57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6071-46F5-468A-9A62-42051366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E0D2E4-C55E-44E1-8D36-4B3CB0E0B376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86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4E23-2CC5-4C7A-ACAE-75800D7B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F9579-C46E-4F7A-AC44-97115A276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38D4E-2FA2-4AD1-A448-5A096BD0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88CDB-5005-4C04-95CD-9B9491E5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6F602-06DF-46F1-9E46-06ED4DD6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A57614-5D3F-450C-85DA-339A3ED94F13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5084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E08D6-0DBC-492F-B6B4-F52A0216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A40B9-92D6-4D34-8B73-D6ACA98EF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E520-7104-42B8-8578-E6F5D59E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A8D43-D68C-4CF5-ABC1-02C757AC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1BCA3-CAB3-421C-8AE8-10422A94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2B97A9-1A96-4704-9752-734C10E9048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521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A06C-E0CF-4205-B1ED-CF56CB09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BED0-A3BC-4630-94A8-97A15FAFC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FB3B5-D5CA-48BD-AD82-7B4605894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D305E-8E02-4E5A-9829-0CBCE98E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A3551-5E7A-44E9-A1B1-2B4DBFAB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E550F-028C-4869-A381-D60A761B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3E980A-8502-4B37-B472-49E13ECB581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344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7889-8A0D-4017-A1F6-E9F5E562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154A8-8784-4231-A021-D6BE7AF86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C30DE-4D5A-4383-85F4-FC2387C90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4D365-EA81-4CB7-BEF1-FAB4388FE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5A2C0-CA01-4429-8500-47DE29A6F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37273-4E65-4B6C-B17E-F1ADF6B6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1D07F0-4141-4EEC-9523-B37111F2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E3180E-8E2E-4B4D-AF09-A44865D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D1D304-B732-4208-8E2D-9419C0AA8BE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945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A43A-47E5-4E10-BB8D-5FA83701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98A1E-892D-4446-A807-62ED9ABD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CF3B8-2C15-4450-88E8-E062D433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6A358-6239-4925-A35E-A99287F0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BCA83B-EF2B-4756-BF88-DEAB121188DA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4987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39FAD-126A-40FA-8BC8-87FC9787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E4DFA-56D9-41E7-9ABA-106D6AAE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4BAC0-4B6B-4C30-A54A-6636EFDC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17D524-8AC9-458A-8819-33B1EF1AA6EF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30036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802B8-FF2E-4282-814B-F2608B5C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81B44-9E74-45C5-BFB3-6296D9499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57D51-D82B-435A-8F81-6417D189F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D5E4C-0251-46E3-82B9-9D01D980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B5DE1-924C-496C-B685-21061C00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77B80-F0C7-41EB-8FC2-38703D41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25E60E-F962-4BD3-8672-F0046E624B1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275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3FC5-C362-46C9-9095-ECDFD20A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264E2-9B7B-4902-AE20-0A6DD16E0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78FC4-EB32-42E3-AC26-550A6368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D29EA-2A4E-46F8-969C-46C65094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BCF00-92F3-4B47-B236-E8EF18B7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B5F6BE-3F91-411C-A38C-3BDCE8FBB23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961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828DE-0E62-4ACE-AC68-69E2FCBB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F0BD7-0B87-433F-AA65-7C712E58B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67BCB-6EC8-4E70-98C3-6C7218717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D5F53-8852-4BBA-BB46-7CD63FC6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1D6EA-52AF-4B68-9369-0116EAA2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F3D1B-4C9F-4804-821F-DA16B8BC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7BAE5E-9330-4923-AD20-94D7D03E6D9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99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211B-E2F5-4DC1-B18E-A9315A4D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3C24A2-C568-4309-B754-D64456AC6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6A434-664D-40E8-B37E-C7120231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B0B5C-01F1-4795-BA53-C6F9642D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54CD9-26CF-49DF-891F-03BD3064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CD1A0A-405D-46D5-82E2-15DBDD0D587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11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0CF70-F4A1-481F-9535-7A582BEE5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71438"/>
            <a:ext cx="2266950" cy="60817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65752-7EA6-4488-A656-D80DF6729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71438"/>
            <a:ext cx="6653212" cy="6081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C72BD-14F2-4274-9860-1749125A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115B-928C-4B60-A85D-E458456C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BE5B6-4973-44F3-8D24-78D0A1A0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75E91F-35C7-43B3-8B2D-72882640CEB3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4466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E7D87-7FE1-4585-9002-C1BAC1F41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046EF-133B-4428-A5DA-14C94681E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42E36-992D-47B8-B371-2DC36DD0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9A70D-E408-4820-BCBD-0CC29DA2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7AFBF-3DF6-4E6D-B243-FD21A510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DA2A85-EBA4-4477-9B08-574B1C76CB85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605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1168-B36C-4809-86F2-ED840477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BD685-A59C-46D1-B201-F35674CF9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EA77A-AA04-478B-BC89-B04CABA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57EB8-23FD-475C-86DC-7D2FD5D4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95ACB-9507-480C-9976-B2B85546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922DA5-E9A9-4C8B-82D9-AF1DE78A544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8819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742A-6B5D-426D-861F-9CB0887F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7C0F2-88C9-41B7-990A-FF4A4A607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934CE-1E4F-4CFF-B4A7-F79288A8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5566B-C3FB-41EB-B983-7338EED1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7FF09-E9A8-4A08-9591-0180A4C1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2A8403-A3EF-4373-A819-CFAF83134BC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634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E6C6-1C94-4FA9-901D-50683626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16960-77FD-4D40-AB4B-B86816E7F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99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BF80A-429A-40D9-8760-8AF50B0E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99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CB49A-363E-4392-B241-59A49008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36697-D840-4003-B2B2-FB104A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98FC-08C7-4597-8B24-74EA7C39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B22EE1-12EB-4617-8689-3657A47E53B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7607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9B29-83AA-45E0-B6F0-E3D0FA2C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C9334-C664-49F3-B493-11CC77D82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C95E6-9CC5-4BF1-AEAC-3307BE7E9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7DD58-95FA-49FA-89FC-E89F42F89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49573-FAF1-4216-9079-EC4EF1F18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28F98-6737-4F59-A454-E7B1E3D2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75083F-563A-4FC3-8228-FA652686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8AAC3-EE02-497D-9877-75583D95C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32AB04-CBA7-442B-97EC-300D0D11E59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417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4C4A-1E92-40D3-AD4E-9F3A19F0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6B7D4-1B33-4ED5-BD06-CCE60489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2952A-79EB-44B2-89D3-1ECFD7755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CEEB3-3109-47EB-B462-D915B0739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AAFEA0-67E4-4D1A-A478-51CA07D786C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5052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0E5A3-8F1F-4EFF-ABE9-47BE3A7B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9FFCF-BFA1-4287-9EE6-C2CD03AC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0F0C-5E7C-4C90-9D3E-E661A09C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4929FB-2674-4143-B2CA-F51E0911EDB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15907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3387-6485-4D03-8F1C-01DE51A08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314CD-1565-40D7-955C-5EC2BF2FB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8D135-19ED-404F-8010-F883572A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115A4-213F-4B3F-BB09-1C57B9F3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EA783-BA37-466F-89D1-E9416EE6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EFDF8B-ECD9-43B6-8852-1F84B76DB67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2087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46014-63EF-4ACA-94E1-D332F404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F770-50C1-4DBC-AC69-BF66649D3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97ADE-ACD3-4DB9-9B14-A1625F6E3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D36AD-D574-4A28-A4EC-CB52046A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BCC20-AF23-4ED6-88C3-3FD35B99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879D7-6D87-4ECE-984B-1FF6C101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BFB15D-F607-41C5-994E-7A21EB0593D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271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E239-6270-4FCA-A512-7E9A4FBE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A5283-953A-4F79-8C36-0263886C8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F5F798-D456-4ABD-9F69-E9344E15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51894-9FC1-4C89-9D5E-AB99174C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99952-D44B-490A-8A4D-190B445B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3719A-0B9D-4A1A-9A8A-DA715060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20C933-BA7F-47D5-BF9D-833822B1A8F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1577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FE62-FC2C-435A-A6E4-7B98BDBF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7EEFF-DC99-4851-872C-A1E0F0C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3D466-6A3F-4FB7-A31E-1F840A39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E53A4-60BC-44B7-BFF2-97781619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0D011-DA82-40A8-A0E4-5DCA2F93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A1CF53-D70F-4773-9E21-FF13862F9BD5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821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02639F-5060-4A4B-9730-D9657A646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71438"/>
            <a:ext cx="2266950" cy="6696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D41F0-E604-49E0-B24B-DDD1B9D91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71438"/>
            <a:ext cx="6653212" cy="6696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AB6C7-982A-459A-9107-0E26A0E09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BA4FA-6EAA-4237-B5BC-357F0903C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AF9AA-613B-426F-A80D-CCC549699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DEF73E-F9A2-49FE-B2A1-4E5C787E954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808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6748-A0A8-4BFB-8128-0D6EC35A7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15751-F597-4590-ADAC-02BC73653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44B8E-586A-44F9-A83B-FA9E2AB0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946D-2962-4C99-9970-BA60E961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55ED0-4C65-41E0-8811-785A6AC6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34330F-D77A-462C-A3CD-6571D29BE1A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7246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7009-718E-4FA2-B80D-2169357F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4244C-4AB2-42FE-940A-817A6192C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B5ECE-DDD8-40CD-B095-81CCBB87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5204A-91DE-494F-A6EC-51DE94B5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98FAC-0DC1-413B-9DCE-CA7397E4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921483-040E-4034-8060-1C31C2A0E45F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032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F8BD-0101-44F9-9545-894B7E13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A06CD-6C91-4269-BF04-57F7CAD70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63B0D-6DB4-4A56-9232-EE3A2552E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9911D-AAB1-4A26-ADA4-5E7F1FFD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CE4C8-D78D-455E-93B5-E1227417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1B1763-8424-48B6-AD11-9D2E3F536208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6563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4C3C-693C-4543-B247-6C039D20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7F753-16BF-4CD2-BCFF-FD359AF68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8425" y="3095625"/>
            <a:ext cx="3595688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B9B7-FBAF-4B77-B417-01A373FAA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3095625"/>
            <a:ext cx="3595687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E24F4-2B92-4D2C-9488-753C30D2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0CBC6-DEEE-4E18-B693-F3FF9098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5EA63-38DE-4EDA-B7B4-3BE44765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D70E12-6145-4A16-94E6-D82F4BC1C8FA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916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449D-2691-41F9-8FD0-0FB58F98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3B9FD-A3A7-475B-B5C9-68FDD509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49C5E-FCEA-49AC-BF23-632F2B0AF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C34E7-ACE3-40E5-B8BC-A00D0271F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E3E26-7B07-4F3C-8D07-22A5ABDC82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46D02-1ECE-494B-AA29-CA862FCD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9F0BF-BD19-4F75-9B12-FA457714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4FB2A-3DDE-44C9-9FD9-D3941BBA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86A789-87FC-449B-86DB-4F6A1725B8E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348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7D34-80DC-44C1-8C02-4BD53AAC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CF4B-0C5C-4A9B-8436-EB3E662B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03179-5DF1-4D59-86DE-7BF20295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5B96D-C196-4329-BB5E-11C39FE1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E11D08-D108-4916-AEA2-5B9E82726DEF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11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EEFD-3C1E-41FE-8E52-7FF5D4319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018EB-6F95-4846-B874-2D01CB198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4751388"/>
            <a:ext cx="4459287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783F1-B1D5-434A-99C9-6A022BA5C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4751388"/>
            <a:ext cx="4460875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B6950-C745-4F8C-959D-21ED303C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87A0A-CEA1-4A4E-AF6C-E3F8BDD7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F762B-527C-4F43-816F-6527A249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344EC0-60E0-4794-B731-0D84E7070A1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84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D4DA94-AB77-4F6C-878A-A7BFAA01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E9418-0A3E-4934-90B3-66BED63B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ED703-6BA8-4FC2-A40B-097750E3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6DC80D-3C8F-4C6B-ADAD-AA0A58D55AC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01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1048-35C8-41A6-AEE9-4F4E9FD94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8E24B-8669-4D1E-810F-920B7D7B9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310A1-8003-46D2-8994-A139F9077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7FD42-9CB8-48AC-A281-81E8F81A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8FEB2-C08E-4767-970A-94216C5A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6CD75-54EB-44EA-A869-0F56D2F3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158E82-F9CC-48D6-9BB7-955B386F94A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9468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3C95-7CA4-4465-ADB8-00D2AA99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93076-5C5E-4EAF-BDE4-7048A3DE8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63B79-17B4-414C-AD4D-4EFBFE606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B4743-2CB6-447F-BBFD-909AF9C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C4377-A362-4B9E-A016-FFD36B4F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ABF4-7AD0-4C76-9B91-BD29C57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56C2E0-2465-4748-A957-7E18CADDF61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7931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D845-93D2-4B25-8227-CAEA1B7B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5E823-61AD-4A1C-AB27-428FB7408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4D5A9-CFE6-4CFB-8564-AE0C4F80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1A54D-EF34-4407-9E1F-9229D1FB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FE8C9-CD55-4E2F-A761-0B4AF1C2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C501BA-35F2-42A6-89D7-5B3C51A54DE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232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2FC26-1FA3-4B02-91AB-22999633B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71438"/>
            <a:ext cx="2266950" cy="5472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2CC37-3749-4750-A8A7-4DDF04177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71438"/>
            <a:ext cx="6653212" cy="5472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4A24E-4353-4A29-A04A-6CD1D149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6C442-0A1D-46BB-BE11-3CE08E43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CEF24-1DFA-4BCE-B304-1AC88CC6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B920BB-B2EC-4D24-A374-DE5B9E5A495A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026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6FC76-8F66-49AB-B27B-0A2E12F2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5F5C-BAC2-4A98-8A39-82AE868D2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DE86F-0252-4740-AEEB-112B5881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88FC1-4BA9-4FC8-A4F2-FC04C5745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D7A82-C029-4541-8875-D6F94D8BC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48F7B9-24F6-4795-A2FF-02671165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A6257C-AD8F-45C5-94B0-B944BE8B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5D57F-4C14-42EF-A4C1-BEC626C4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763A0B-6AA3-47C9-81D7-C398A2D3DDAF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991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11E0-D598-4802-A554-F07E572F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B28AA6-3DBA-48E0-B90E-869A40DF4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FCB24-7C5E-493C-9D3B-E277D2FF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24202-6366-477F-8B4F-47A32B2C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62E5FA-C6E6-4980-A836-48EFF7DC03C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217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4715A3-AE8B-4A86-A073-0BB43D68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E0420-6FD5-4756-8639-96EAD590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4B50C-79D3-48FF-B19A-D8932492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55049D-0784-4DE3-8AF6-8BAC2435329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564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FA4E-1C46-4E32-B099-5F479323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07AF1-6A84-48AD-9841-3AE0265E2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2A6BB-AC26-4BC9-BC85-5E57D4259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10FB1-F4FE-4F56-B234-FD7C56AD0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7D53D-2AF2-4776-BD0D-E3B1930A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DA8D1-448E-46C6-AE21-41ED9D44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96F13F-BD92-4653-A52F-51BA63A15469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45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03EE8-0CF1-4888-B009-3A228F82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EEF37-514E-4426-8104-87B3532A0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9FAC6-C6E4-4A0A-A8A6-B86841AD2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CAAC2-FAC4-4540-983C-09B63397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D1C43-2541-43C4-A0DD-D901B347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F03A4-58B0-4863-AEAA-E4B822E5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AB9A1F-DACD-4ABD-8346-36DCD4873AE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8253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A5F099-F65C-41E4-B389-4E5D5CCF29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4359" y="3528000"/>
            <a:ext cx="9071640" cy="8301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C642D-F9AE-4EE6-B674-972512A7BC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47520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76532-B7B5-4154-9509-2059036AEF7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A0AE3-274C-4B9A-AE9D-3C14565B827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B825B-E06F-4872-871C-4B2E44AF611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2AB415B3-09F8-4EED-A405-ADB5E72DCA82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hu-HU" sz="4400" b="0" i="0" u="none" strike="noStrike" kern="1200">
          <a:ln>
            <a:noFill/>
          </a:ln>
          <a:solidFill>
            <a:srgbClr val="FFFFFF"/>
          </a:solidFill>
          <a:latin typeface="Ubuntu" pitchFamily="2"/>
        </a:defRPr>
      </a:lvl1pPr>
    </p:titleStyle>
    <p:bodyStyle>
      <a:lvl1pPr hangingPunct="0">
        <a:spcBef>
          <a:spcPts val="0"/>
        </a:spcBef>
        <a:spcAft>
          <a:spcPts val="1417"/>
        </a:spcAft>
        <a:tabLst/>
        <a:defRPr lang="hu-HU" sz="3200" b="0" i="0" u="none" strike="noStrike" kern="1200">
          <a:ln>
            <a:noFill/>
          </a:ln>
          <a:latin typeface="Ubuntu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3AB70-6EA4-4832-AF95-3B961C70AD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435F8-663F-4CF7-AA2D-8D8AE07307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FAFDD-6B09-4313-B2E1-FE7D446329A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C386-1C11-4743-BEC1-C53CBE0705D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5B34A-EBD5-4B82-9446-915DF23B44B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34C49B9-254D-43B6-A44E-427353F5236B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hangingPunct="0">
        <a:tabLst/>
        <a:defRPr lang="hu-HU" sz="4400" b="0" i="0" u="none" strike="noStrike" kern="1200">
          <a:ln>
            <a:noFill/>
          </a:ln>
          <a:solidFill>
            <a:srgbClr val="FFFFFF"/>
          </a:solidFill>
          <a:latin typeface="Ubuntu" pitchFamily="2"/>
        </a:defRPr>
      </a:lvl1pPr>
    </p:titleStyle>
    <p:bodyStyle>
      <a:lvl1pPr hangingPunct="0">
        <a:spcBef>
          <a:spcPts val="0"/>
        </a:spcBef>
        <a:spcAft>
          <a:spcPts val="1417"/>
        </a:spcAft>
        <a:tabLst/>
        <a:defRPr lang="hu-HU" sz="3200" b="0" i="0" u="none" strike="noStrike" kern="1200">
          <a:ln>
            <a:noFill/>
          </a:ln>
          <a:latin typeface="Ubuntu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1E797-B551-491A-BEF2-4EB1BCD47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F459C-D24C-49FC-969D-29610E79BC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98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FA04D-E176-4C88-ACC1-52E1F53F7F7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B0D8C-CE99-4A70-992E-11761898FE9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196E1-A582-404B-BE19-4ED25A94ABC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E1CF09F7-12BC-4ACD-B0AE-4619DC336F80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hangingPunct="0">
        <a:tabLst/>
        <a:defRPr lang="hu-HU" sz="4400" b="0" i="0" u="none" strike="noStrike" kern="1200">
          <a:ln>
            <a:noFill/>
          </a:ln>
          <a:solidFill>
            <a:srgbClr val="FFFFFF"/>
          </a:solidFill>
          <a:latin typeface="Ubuntu" pitchFamily="2"/>
        </a:defRPr>
      </a:lvl1pPr>
    </p:titleStyle>
    <p:bodyStyle>
      <a:lvl1pPr hangingPunct="0">
        <a:spcBef>
          <a:spcPts val="0"/>
        </a:spcBef>
        <a:spcAft>
          <a:spcPts val="1417"/>
        </a:spcAft>
        <a:tabLst/>
        <a:defRPr lang="hu-HU" sz="3200" b="0" i="0" u="none" strike="noStrike" kern="1200">
          <a:ln>
            <a:noFill/>
          </a:ln>
          <a:latin typeface="Ubuntu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01C1E-E879-4ED0-9F51-2E329CD8EB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D9138-1EAE-41BC-A958-1E08482F68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68000" y="3096000"/>
            <a:ext cx="7343999" cy="244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0770B-08C0-40EA-8C6F-FA9138BD30D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514ED-47E2-466F-9F2A-80FBF608C80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3826E-FB55-438D-8E94-39EAFDE9918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hu-H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5A0EBD2F-DCAA-4E46-A96B-FE6994F2FCDE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hangingPunct="0">
        <a:tabLst/>
        <a:defRPr lang="hu-HU" sz="4400" b="0" i="0" u="none" strike="noStrike" kern="1200">
          <a:ln>
            <a:noFill/>
          </a:ln>
          <a:solidFill>
            <a:srgbClr val="FFFFFF"/>
          </a:solidFill>
          <a:latin typeface="Ubuntu" pitchFamily="2"/>
        </a:defRPr>
      </a:lvl1pPr>
    </p:titleStyle>
    <p:bodyStyle>
      <a:lvl1pPr hangingPunct="0">
        <a:spcBef>
          <a:spcPts val="0"/>
        </a:spcBef>
        <a:spcAft>
          <a:spcPts val="1417"/>
        </a:spcAft>
        <a:tabLst/>
        <a:defRPr lang="hu-HU" sz="3200" b="0" i="0" u="none" strike="noStrike" kern="1200">
          <a:ln>
            <a:noFill/>
          </a:ln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814B-F85E-44E2-A690-8973024F8B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hu-HU" sz="2400" b="1">
                <a:solidFill>
                  <a:srgbClr val="000000"/>
                </a:solidFill>
                <a:latin typeface="Times New Roman" pitchFamily="2"/>
                <a:cs typeface="Times New Roman"/>
              </a:rPr>
              <a:t>Ki nevet a végén játékról készült videó alapján a játékmenet követése</a:t>
            </a:r>
            <a:br>
              <a:rPr lang="hu-HU" sz="2000" b="1">
                <a:solidFill>
                  <a:srgbClr val="000000"/>
                </a:solidFill>
                <a:latin typeface="Times New Roman" pitchFamily="2"/>
                <a:cs typeface="Times New Roman"/>
              </a:rPr>
            </a:br>
            <a:endParaRPr lang="hu-HU" sz="2000" b="1">
              <a:solidFill>
                <a:srgbClr val="000000"/>
              </a:solidFill>
              <a:latin typeface="Times New Roman" pitchFamily="2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694243-376F-4044-9A53-F7FEDE6AA344}"/>
              </a:ext>
            </a:extLst>
          </p:cNvPr>
          <p:cNvSpPr txBox="1"/>
          <p:nvPr/>
        </p:nvSpPr>
        <p:spPr>
          <a:xfrm>
            <a:off x="0" y="4608000"/>
            <a:ext cx="10080000" cy="654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000" b="1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Domán Dániel Gergő</a:t>
            </a:r>
            <a:br>
              <a:rPr lang="hu-HU" sz="2000" b="1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</a:br>
            <a:r>
              <a:rPr lang="hu-HU" sz="2000" b="1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témavezető: Pataki Péter (ARH Zrt), Tamaga István, Deli Gábor (ARH Zrt)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2821-2B6A-4E52-B9A4-56FBF9C09F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Bábukeresés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17651-F7AF-4047-922A-6EC3AC2E3F43}"/>
              </a:ext>
            </a:extLst>
          </p:cNvPr>
          <p:cNvSpPr txBox="1"/>
          <p:nvPr/>
        </p:nvSpPr>
        <p:spPr>
          <a:xfrm>
            <a:off x="216000" y="2160000"/>
            <a:ext cx="9504000" cy="6568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Haar Cascade detektorral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Tanító képek előállítása: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Körkeresővel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Pozitív: van rajta bábu</a:t>
            </a:r>
          </a:p>
          <a:p>
            <a:pPr marL="0" marR="0" lvl="2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18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Tükrözés, forgatás – sokszorozás, és nem az árnyékra tanul rá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Negatív: nincs rajta bábu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A1FA-124E-493A-ADB2-896C40F0D1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Bábukeresés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E2354-4985-4D82-BD7D-C7B11270653C}"/>
              </a:ext>
            </a:extLst>
          </p:cNvPr>
          <p:cNvSpPr txBox="1"/>
          <p:nvPr/>
        </p:nvSpPr>
        <p:spPr>
          <a:xfrm>
            <a:off x="216000" y="2160000"/>
            <a:ext cx="9504000" cy="6568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2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CA9EEBBD-3EAF-4037-BA77-2CAAB846D6F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231"/>
          <a:stretch>
            <a:fillRect/>
          </a:stretch>
        </p:blipFill>
        <p:spPr>
          <a:xfrm>
            <a:off x="169920" y="1720440"/>
            <a:ext cx="4409640" cy="576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FC873F52-034B-4A57-87EB-CAE1F6F9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2000" y="1728000"/>
            <a:ext cx="4392000" cy="5781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7B0EF-ED16-46A6-A360-3C286DAB5502}"/>
              </a:ext>
            </a:extLst>
          </p:cNvPr>
          <p:cNvSpPr txBox="1"/>
          <p:nvPr/>
        </p:nvSpPr>
        <p:spPr>
          <a:xfrm>
            <a:off x="288000" y="1152000"/>
            <a:ext cx="9432000" cy="343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Negatív képek                                                                      Pozitív képek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CAB4F-344D-4E25-B972-E4F63612CB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Bábukeresés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0FC06-EB91-43CE-B4D4-00920F10A9D0}"/>
              </a:ext>
            </a:extLst>
          </p:cNvPr>
          <p:cNvSpPr txBox="1"/>
          <p:nvPr/>
        </p:nvSpPr>
        <p:spPr>
          <a:xfrm>
            <a:off x="216000" y="2160000"/>
            <a:ext cx="9504000" cy="6568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2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6727585-2FEC-45C9-BEAE-807B3273E8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246" t="10327" r="39215" b="37998"/>
          <a:stretch>
            <a:fillRect/>
          </a:stretch>
        </p:blipFill>
        <p:spPr>
          <a:xfrm>
            <a:off x="288000" y="2160000"/>
            <a:ext cx="9528120" cy="4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8844E-D20D-4B97-82E8-5ABD1216E4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Videó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13FA7-AF22-443C-BEF7-05C35928ADB2}"/>
              </a:ext>
            </a:extLst>
          </p:cNvPr>
          <p:cNvSpPr txBox="1"/>
          <p:nvPr/>
        </p:nvSpPr>
        <p:spPr>
          <a:xfrm>
            <a:off x="216000" y="1279440"/>
            <a:ext cx="9504000" cy="6568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Kiértékelés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Bábuk: minden negyedik képkocka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Tábla és kocka: minden nyolcadik képkocka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Dobásérték: az előző 6 leolvasott érték </a:t>
            </a:r>
            <a:r>
              <a:rPr lang="hu-HU" sz="2200" b="0" i="1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maximuma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Eredetileg módusza, gyakorlatban ez jobban működik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Bábukorrekció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Hibás tábladetektálás esetén: marad a korábbi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9900-D949-4CC3-A664-D879046BBF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Videó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41559-3086-45D4-94D5-304EF160543B}"/>
              </a:ext>
            </a:extLst>
          </p:cNvPr>
          <p:cNvSpPr txBox="1"/>
          <p:nvPr/>
        </p:nvSpPr>
        <p:spPr>
          <a:xfrm>
            <a:off x="216000" y="1279440"/>
            <a:ext cx="9504000" cy="6568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Kiértékelés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Bábuk: minden negyedik képkocka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Tábla és kocka: minden nyolcadik képkocka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Dobásérték: az előző 6 leolvasott érték </a:t>
            </a:r>
            <a:r>
              <a:rPr lang="hu-HU" sz="2200" b="0" i="1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maximuma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Eredetileg módusza, gyakorlatban ez jobban működik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Bábukorrekció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Hibás tábladetektálás esetén: marad a korábbi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9FDBB598-E098-4158-A35A-15015FFE4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922400" cy="6145200"/>
          </a:xfrm>
          <a:prstGeom prst="rect">
            <a:avLst/>
          </a:prstGeom>
          <a:solidFill>
            <a:srgbClr val="CFE7E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6CE02-14FA-4C8E-9450-04BEB0CF5F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Elemi képfeldolgozó eszközökkel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69765-6F3B-4DE0-BFF0-676758AE3C2C}"/>
              </a:ext>
            </a:extLst>
          </p:cNvPr>
          <p:cNvSpPr txBox="1"/>
          <p:nvPr/>
        </p:nvSpPr>
        <p:spPr>
          <a:xfrm>
            <a:off x="216000" y="1584000"/>
            <a:ext cx="9504000" cy="527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Mitől dobókocka a dobókocka a táblán?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2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Legalább 4 csúcsa van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Konvex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Az átmérő négyzetének fele egyenlő az alakzat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területével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2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Az átmérő nagysága meghatározott értékek közt mozog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Van rajta 1,2,...6 fekete pötty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0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F8412990-AE71-436D-8A96-90EB439461C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8104" t="25603" r="45106" b="29389"/>
          <a:stretch>
            <a:fillRect/>
          </a:stretch>
        </p:blipFill>
        <p:spPr>
          <a:xfrm>
            <a:off x="6263999" y="1368000"/>
            <a:ext cx="3384000" cy="32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C9165393-96B7-413F-8A12-5472EB9BF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600"/>
            <a:ext cx="11034000" cy="6206399"/>
          </a:xfrm>
          <a:prstGeom prst="rect">
            <a:avLst/>
          </a:prstGeom>
          <a:solidFill>
            <a:srgbClr val="CFE7E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E9A8-042F-4321-881B-67B0523385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Fejlesztési lehetőségek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181A5-12BB-419D-81D3-368DA8F355A4}"/>
              </a:ext>
            </a:extLst>
          </p:cNvPr>
          <p:cNvSpPr txBox="1"/>
          <p:nvPr/>
        </p:nvSpPr>
        <p:spPr>
          <a:xfrm>
            <a:off x="216000" y="1872000"/>
            <a:ext cx="9504000" cy="40838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0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Pontosabb detektorok: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A kocka és bábu keresése Haar Cascade helyett neurális hálóval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Pl: YOLO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A dobókocka leolvasása osztályozó hálóval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0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0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0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57B1-0DE3-4577-9B01-527393436C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Fejlesztési lehetőségek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C8964-BD87-4DA9-B2D4-0D373ECE1178}"/>
              </a:ext>
            </a:extLst>
          </p:cNvPr>
          <p:cNvSpPr txBox="1"/>
          <p:nvPr/>
        </p:nvSpPr>
        <p:spPr>
          <a:xfrm>
            <a:off x="216000" y="1826280"/>
            <a:ext cx="9504000" cy="4869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0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Precízebb követés: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Csak a jelenleginél pontosabb detektálással működhet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Új dobás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Lépés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Dobás alapján a lépés megtippelése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0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Szabályos volt-e a lépés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0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0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A5EB-9289-435D-B3BC-7D462E7B09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Az idei félév célja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8CEB9-B70B-42F8-AEB5-E09E5A82BBFC}"/>
              </a:ext>
            </a:extLst>
          </p:cNvPr>
          <p:cNvSpPr txBox="1"/>
          <p:nvPr/>
        </p:nvSpPr>
        <p:spPr>
          <a:xfrm>
            <a:off x="432000" y="2232000"/>
            <a:ext cx="9216000" cy="3300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hu-HU" sz="2200" b="1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A játék lekövetése videó alapján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hu-HU" sz="2200" b="1" i="0" u="none" strike="noStrike" kern="120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Times New Roman"/>
            </a:endParaRP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OpenSymbol"/>
              <a:buChar char="•"/>
              <a:tabLst/>
            </a:pPr>
            <a:r>
              <a:rPr lang="hu-H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Tábla pozíciójának megtalálása – első félévi projekt továbbfejlesztése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OpenSymbol"/>
              <a:buChar char="•"/>
              <a:tabLst/>
            </a:pPr>
            <a:r>
              <a:rPr lang="hu-H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Mezők azonosítása – első félévi projekt továbbfejlesztése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OpenSymbol"/>
              <a:buChar char="•"/>
              <a:tabLst/>
            </a:pPr>
            <a:r>
              <a:rPr lang="hu-H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Dobókocka leolvasása – második félévi projekt továbbfejlesztése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OpenSymbol"/>
              <a:buChar char="•"/>
              <a:tabLst/>
            </a:pPr>
            <a:r>
              <a:rPr lang="hu-H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Bábuk megtalálása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OpenSymbol"/>
              <a:buChar char="•"/>
              <a:tabLst/>
            </a:pPr>
            <a:r>
              <a:rPr lang="hu-H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A mezők és a bábuk színének megállapítása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OpenSymbol"/>
              <a:buChar char="•"/>
              <a:tabLst/>
            </a:pPr>
            <a:r>
              <a:rPr lang="hu-H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Videó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0958-1309-4511-99A9-A7AAA41EB1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Eszközök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1C34B-64CF-4E30-98C0-F182F28FE172}"/>
              </a:ext>
            </a:extLst>
          </p:cNvPr>
          <p:cNvSpPr txBox="1"/>
          <p:nvPr/>
        </p:nvSpPr>
        <p:spPr>
          <a:xfrm>
            <a:off x="432000" y="2232000"/>
            <a:ext cx="9216000" cy="2788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2268"/>
              </a:spcAft>
              <a:buSzPct val="45000"/>
              <a:buFont typeface="StarSymbol"/>
              <a:buChar char="●"/>
              <a:tabLst/>
            </a:pPr>
            <a:r>
              <a:rPr lang="hu-HU" sz="2200" b="1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C++</a:t>
            </a:r>
          </a:p>
          <a:p>
            <a:pPr marL="0" marR="0" lvl="0" indent="0" algn="just" hangingPunct="0">
              <a:lnSpc>
                <a:spcPct val="100000"/>
              </a:lnSpc>
              <a:spcBef>
                <a:spcPts val="0"/>
              </a:spcBef>
              <a:spcAft>
                <a:spcPts val="2268"/>
              </a:spcAft>
              <a:buSzPct val="45000"/>
              <a:buFont typeface="StarSymbol"/>
              <a:buChar char="●"/>
              <a:tabLst/>
            </a:pPr>
            <a:r>
              <a:rPr lang="hu-HU" sz="2200" b="1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OpenCV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2268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Éldetektálás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2268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Körkereső</a:t>
            </a:r>
          </a:p>
          <a:p>
            <a:pPr marL="0" marR="0" lvl="1" indent="0" algn="just" hangingPunct="0">
              <a:lnSpc>
                <a:spcPct val="100000"/>
              </a:lnSpc>
              <a:spcBef>
                <a:spcPts val="0"/>
              </a:spcBef>
              <a:spcAft>
                <a:spcPts val="2268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Times New Roman"/>
              </a:rPr>
              <a:t>Haar Cascade detektor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91AEA-C355-4420-ABEC-1E2315BFB7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A tábla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77094-F72D-4FC2-94ED-40E1AC8511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920" cy="499896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hu-HU"/>
              <a:t>C++</a:t>
            </a:r>
          </a:p>
          <a:p>
            <a:pPr lvl="0">
              <a:buSzPct val="45000"/>
              <a:buFont typeface="StarSymbol"/>
              <a:buChar char="●"/>
            </a:pPr>
            <a:r>
              <a:rPr lang="hu-HU"/>
              <a:t>Qt Creator</a:t>
            </a:r>
          </a:p>
          <a:p>
            <a:pPr lvl="0">
              <a:buSzPct val="45000"/>
              <a:buFont typeface="StarSymbol"/>
              <a:buChar char="●"/>
            </a:pPr>
            <a:r>
              <a:rPr lang="hu-HU"/>
              <a:t>OpenCV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E99B0B7E-441A-4AEB-B9EA-E38DC1C526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458360"/>
            <a:ext cx="1007964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9124-2C3A-47D7-B4EE-CB8D6E41B0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A tábla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2FDB2-A96F-4509-8926-DF6E5074092B}"/>
              </a:ext>
            </a:extLst>
          </p:cNvPr>
          <p:cNvSpPr txBox="1"/>
          <p:nvPr/>
        </p:nvSpPr>
        <p:spPr>
          <a:xfrm>
            <a:off x="576000" y="1512000"/>
            <a:ext cx="9144000" cy="399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Körök detektálása </a:t>
            </a: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(első félév)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6E0E7503-2D34-4482-8BEC-6F591EF7C9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032560"/>
            <a:ext cx="10079640" cy="531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345A-06DC-4751-B8FE-0FCA565003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A tábla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52C55-7820-417B-ACA8-1470D701A34D}"/>
              </a:ext>
            </a:extLst>
          </p:cNvPr>
          <p:cNvSpPr txBox="1"/>
          <p:nvPr/>
        </p:nvSpPr>
        <p:spPr>
          <a:xfrm>
            <a:off x="720000" y="1584000"/>
            <a:ext cx="9216000" cy="4889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Tábla megtalálása: </a:t>
            </a: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(első félév)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Legalább 3 sarokmező azonosítása, ha nincs meg: hiba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Forgatás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Többi mező azonosítása, csoportosítása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Startmező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Külső mező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Célegyenes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A célmezőt nem detektáljuk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Ha nincs meg elég sok: hiba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2655-534F-4F63-B827-F403FC0910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A tábla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7AE13-09A1-4E03-AAA5-FFE87D699600}"/>
              </a:ext>
            </a:extLst>
          </p:cNvPr>
          <p:cNvSpPr txBox="1"/>
          <p:nvPr/>
        </p:nvSpPr>
        <p:spPr>
          <a:xfrm>
            <a:off x="720000" y="1584000"/>
            <a:ext cx="9216000" cy="54507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Idei fejlesztések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Magányos körök törlése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Ha adott távolságon belül nincs másik kör, töröljük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Mezők színezése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5 szín: piros, zöld, kék, sárga, egyéb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Startmezők és célegyenes – az összetartozók egyszínűek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A sarokmezők alapján színezünk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Ha a középpont „egyéb” színű: más pontok a közelben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Ha nem sikerül: az utolsó célegyenes mező alapján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OpenSymbol"/>
              <a:buChar char="•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A külső mezők fehérek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200D-88BD-41B7-A445-B257DCEA9F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A tábla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3F341-7DF0-4AE5-93E2-04C411E6E8B6}"/>
              </a:ext>
            </a:extLst>
          </p:cNvPr>
          <p:cNvSpPr txBox="1"/>
          <p:nvPr/>
        </p:nvSpPr>
        <p:spPr>
          <a:xfrm>
            <a:off x="576000" y="1512000"/>
            <a:ext cx="9144000" cy="399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Színezett tábla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7EE494E-13D5-429C-BA20-B0EBC286C3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2232000"/>
            <a:ext cx="10079640" cy="397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516B-A2BA-498F-ABA2-CE60C12CF2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hu-HU" sz="2800" b="1">
                <a:solidFill>
                  <a:srgbClr val="000000"/>
                </a:solidFill>
                <a:latin typeface="Times New Roman" pitchFamily="18"/>
              </a:rPr>
              <a:t>Dobókocka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E23EF-78DD-41ED-BA07-4CB187775177}"/>
              </a:ext>
            </a:extLst>
          </p:cNvPr>
          <p:cNvSpPr txBox="1"/>
          <p:nvPr/>
        </p:nvSpPr>
        <p:spPr>
          <a:xfrm>
            <a:off x="216000" y="1584000"/>
            <a:ext cx="9504000" cy="5638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Kocka megtalálása: </a:t>
            </a: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(második félév)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Kétféle módszer: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Éldetektálás</a:t>
            </a:r>
          </a:p>
          <a:p>
            <a:pPr marL="0" marR="0" lvl="1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SzPct val="45000"/>
              <a:buFont typeface="StarSymbol"/>
              <a:buChar char="●"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Haar Cascade – ezt használjuk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200" b="1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Kocka leolvasása: </a:t>
            </a: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(második félév)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1984"/>
              </a:spcAft>
              <a:buNone/>
              <a:tabLst/>
            </a:pPr>
            <a:r>
              <a:rPr lang="hu-HU" sz="2200" b="0" i="0" u="none" strike="noStrike" kern="1200">
                <a:ln>
                  <a:noFill/>
                </a:ln>
                <a:latin typeface="times new roman" pitchFamily="18"/>
                <a:ea typeface="DejaVu Sans" pitchFamily="2"/>
                <a:cs typeface="DejaVu Sans" pitchFamily="2"/>
              </a:rPr>
              <a:t>Éldetektálás, pöttyök, mint kis fekete körök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2200" b="1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DE1082A-7808-46AB-8B18-D9C5453853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3581" t="33627" r="56848" b="39276"/>
          <a:stretch>
            <a:fillRect/>
          </a:stretch>
        </p:blipFill>
        <p:spPr>
          <a:xfrm>
            <a:off x="6552000" y="1944000"/>
            <a:ext cx="2520000" cy="194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sh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ushGreen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ushGreen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ushGreen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Widescreen</PresentationFormat>
  <Paragraphs>135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Liberation Sans</vt:lpstr>
      <vt:lpstr>Liberation Serif</vt:lpstr>
      <vt:lpstr>OpenSymbol</vt:lpstr>
      <vt:lpstr>StarSymbol</vt:lpstr>
      <vt:lpstr>Ubuntu</vt:lpstr>
      <vt:lpstr>Arial</vt:lpstr>
      <vt:lpstr>Calibri</vt:lpstr>
      <vt:lpstr>Times New Roman</vt:lpstr>
      <vt:lpstr>Times New Roman</vt:lpstr>
      <vt:lpstr>Times New Roman</vt:lpstr>
      <vt:lpstr>LushGreen</vt:lpstr>
      <vt:lpstr>LushGreen1</vt:lpstr>
      <vt:lpstr>LushGreen2</vt:lpstr>
      <vt:lpstr>LushGreen3</vt:lpstr>
      <vt:lpstr>Ki nevet a végén játékról készült videó alapján a játékmenet követése </vt:lpstr>
      <vt:lpstr>Az idei félév célja</vt:lpstr>
      <vt:lpstr>Eszközök</vt:lpstr>
      <vt:lpstr>A tábla</vt:lpstr>
      <vt:lpstr>A tábla</vt:lpstr>
      <vt:lpstr>A tábla</vt:lpstr>
      <vt:lpstr>A tábla</vt:lpstr>
      <vt:lpstr>A tábla</vt:lpstr>
      <vt:lpstr>Dobókocka</vt:lpstr>
      <vt:lpstr>Bábukeresés</vt:lpstr>
      <vt:lpstr>Bábukeresés</vt:lpstr>
      <vt:lpstr>Bábukeresés</vt:lpstr>
      <vt:lpstr>Videó</vt:lpstr>
      <vt:lpstr>Videó</vt:lpstr>
      <vt:lpstr>Elemi képfeldolgozó eszközökkel</vt:lpstr>
      <vt:lpstr>Fejlesztési lehetőségek</vt:lpstr>
      <vt:lpstr>Fejlesztési lehetőségek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Lush Green</dc:title>
  <cp:lastModifiedBy>cloudconvert_10</cp:lastModifiedBy>
  <cp:revision>5</cp:revision>
  <dcterms:created xsi:type="dcterms:W3CDTF">2020-12-16T11:53:01Z</dcterms:created>
  <dcterms:modified xsi:type="dcterms:W3CDTF">2021-05-20T07:53:30Z</dcterms:modified>
</cp:coreProperties>
</file>