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0000"/>
                </a:solidFill>
              </a:rPr>
              <a:t>Image Geolocation: Interim Project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" y="1170432"/>
            <a:ext cx="11155680" cy="182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40080" y="1417320"/>
            <a:ext cx="6492240" cy="39319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Long-term goal: reproduce a PIGEON-like image geolocation system.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This semester: dataset exploration, benchmark construction, and evaluation pipeline.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Practical reason for delay: GPU access became available only recently, so the actual model reproduction is moved to next semester.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Additional research angle: test whether ChatGPT’s OCR-like multimodal reasoning can complement a specialised visual geolocation model.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75720" y="6446520"/>
            <a:ext cx="36576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0" i="0">
                <a:solidFill>
                  <a:srgbClr val="555555"/>
                </a:solidFill>
              </a:defRPr>
            </a:pPr>
            <a: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0000"/>
                </a:solidFill>
              </a:rPr>
              <a:t>Example Predictions Backing Up the 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" y="1170432"/>
            <a:ext cx="11155680" cy="182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86291" y="4897061"/>
            <a:ext cx="34290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 i="0">
                <a:solidFill>
                  <a:srgbClr val="000000"/>
                </a:solidFill>
              </a:defRPr>
            </a:pPr>
            <a:r>
              <a:rPr dirty="0"/>
              <a:t>Text / OCR clue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291" y="5203820"/>
            <a:ext cx="347472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100" b="0" i="0">
                <a:solidFill>
                  <a:srgbClr val="000000"/>
                </a:solidFill>
              </a:defRPr>
            </a:pPr>
            <a:r>
              <a:rPr dirty="0"/>
              <a:t>Image: img_000131.jpg</a:t>
            </a:r>
            <a:br>
              <a:rPr dirty="0"/>
            </a:br>
            <a:r>
              <a:rPr dirty="0"/>
              <a:t>True: (40.417, -3.704)</a:t>
            </a:r>
            <a:br>
              <a:rPr dirty="0"/>
            </a:br>
            <a:r>
              <a:rPr dirty="0"/>
              <a:t>Predicted: (40.417, -3.704)</a:t>
            </a:r>
            <a:br>
              <a:rPr dirty="0"/>
            </a:br>
            <a:r>
              <a:rPr dirty="0"/>
              <a:t>Country guess: Spain</a:t>
            </a:r>
            <a:br>
              <a:rPr dirty="0"/>
            </a:br>
            <a:r>
              <a:rPr dirty="0"/>
              <a:t>Reason: </a:t>
            </a:r>
            <a:r>
              <a:rPr dirty="0" err="1"/>
              <a:t>madrid</a:t>
            </a:r>
            <a:r>
              <a:rPr dirty="0"/>
              <a:t> protest stage at </a:t>
            </a:r>
            <a:r>
              <a:rPr dirty="0" err="1"/>
              <a:t>puerta</a:t>
            </a:r>
            <a:r>
              <a:rPr dirty="0"/>
              <a:t> del sol</a:t>
            </a:r>
            <a:br>
              <a:rPr dirty="0"/>
            </a:br>
            <a:r>
              <a:rPr dirty="0"/>
              <a:t>Error: 0.03 km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324" y="4902904"/>
            <a:ext cx="34290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 i="0">
                <a:solidFill>
                  <a:srgbClr val="000000"/>
                </a:solidFill>
              </a:defRPr>
            </a:pPr>
            <a:r>
              <a:rPr dirty="0"/>
              <a:t>Landmark / strong visual c</a:t>
            </a:r>
            <a:r>
              <a:rPr lang="hu-HU" dirty="0"/>
              <a:t>l</a:t>
            </a:r>
            <a:r>
              <a:rPr dirty="0" err="1"/>
              <a:t>ue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4571324" y="5203820"/>
            <a:ext cx="347472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100" b="0" i="0">
                <a:solidFill>
                  <a:srgbClr val="000000"/>
                </a:solidFill>
              </a:defRPr>
            </a:pPr>
            <a:r>
              <a:rPr dirty="0"/>
              <a:t>Image: img_000144.jpg</a:t>
            </a:r>
            <a:br>
              <a:rPr dirty="0"/>
            </a:br>
            <a:r>
              <a:rPr dirty="0"/>
              <a:t>True: (41.903, 12.496)</a:t>
            </a:r>
            <a:br>
              <a:rPr dirty="0"/>
            </a:br>
            <a:r>
              <a:rPr dirty="0"/>
              <a:t>Predicted: (41.903, 12.496)</a:t>
            </a:r>
            <a:br>
              <a:rPr dirty="0"/>
            </a:br>
            <a:r>
              <a:rPr dirty="0"/>
              <a:t>Country guess: Italy</a:t>
            </a:r>
            <a:br>
              <a:rPr dirty="0"/>
            </a:br>
            <a:r>
              <a:rPr dirty="0"/>
              <a:t>Reason: piazza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repubblica</a:t>
            </a:r>
            <a:r>
              <a:rPr dirty="0"/>
              <a:t> fountain</a:t>
            </a:r>
            <a:br>
              <a:rPr dirty="0"/>
            </a:br>
            <a:r>
              <a:rPr dirty="0"/>
              <a:t>Error: 0.02 km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0637" y="4902511"/>
            <a:ext cx="342900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 i="0">
                <a:solidFill>
                  <a:srgbClr val="000000"/>
                </a:solidFill>
              </a:defRPr>
            </a:pPr>
            <a:r>
              <a:rPr dirty="0"/>
              <a:t>Large failure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0637" y="5203820"/>
            <a:ext cx="347472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100" b="0" i="0">
                <a:solidFill>
                  <a:srgbClr val="000000"/>
                </a:solidFill>
              </a:defRPr>
            </a:pPr>
            <a:r>
              <a:rPr dirty="0"/>
              <a:t>Image: img_000007.jpg</a:t>
            </a:r>
            <a:br>
              <a:rPr dirty="0"/>
            </a:br>
            <a:r>
              <a:rPr dirty="0"/>
              <a:t>True: (-33.925, 18.424)</a:t>
            </a:r>
            <a:br>
              <a:rPr dirty="0"/>
            </a:br>
            <a:r>
              <a:rPr dirty="0"/>
              <a:t>Predicted: (9.018, 38.758)</a:t>
            </a:r>
            <a:br>
              <a:rPr dirty="0"/>
            </a:br>
            <a:r>
              <a:rPr dirty="0"/>
              <a:t>Country guess: Ethiopia</a:t>
            </a:r>
            <a:br>
              <a:rPr dirty="0"/>
            </a:br>
            <a:r>
              <a:rPr dirty="0"/>
              <a:t>Reason: </a:t>
            </a:r>
            <a:r>
              <a:rPr dirty="0" err="1"/>
              <a:t>addis</a:t>
            </a:r>
            <a:r>
              <a:rPr dirty="0"/>
              <a:t> </a:t>
            </a:r>
            <a:r>
              <a:rPr dirty="0" err="1"/>
              <a:t>ababa</a:t>
            </a:r>
            <a:r>
              <a:rPr dirty="0"/>
              <a:t> urban trees and </a:t>
            </a:r>
            <a:r>
              <a:rPr dirty="0" err="1"/>
              <a:t>highrises</a:t>
            </a:r>
            <a:br>
              <a:rPr dirty="0"/>
            </a:br>
            <a:r>
              <a:rPr dirty="0"/>
              <a:t>Error: 5235.18 km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75720" y="6446520"/>
            <a:ext cx="36576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0" i="0">
                <a:solidFill>
                  <a:srgbClr val="555555"/>
                </a:solidFill>
              </a:defRPr>
            </a:pPr>
            <a:r>
              <a:t>8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06C07B82-8EE7-46A8-96ED-37E08516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113488"/>
            <a:ext cx="3025877" cy="2269408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A2D09AF6-1133-4064-9F1F-4CB864908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33" y="2597293"/>
            <a:ext cx="3973691" cy="1301798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5F3A818F-BF4B-4F8D-9ED1-F81E5E7B6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875" y="1618742"/>
            <a:ext cx="2444176" cy="3258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0000"/>
                </a:solidFill>
              </a:rPr>
              <a:t>ChatGPT Pilot vs PIGEON: Useful but Not Yet Fair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" y="1170432"/>
            <a:ext cx="11155680" cy="182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21431"/>
              </p:ext>
            </p:extLst>
          </p:nvPr>
        </p:nvGraphicFramePr>
        <p:xfrm>
          <a:off x="502920" y="1417320"/>
          <a:ext cx="694944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056">
                <a:tc>
                  <a:txBody>
                    <a:bodyPr/>
                    <a:lstStyle/>
                    <a:p>
                      <a:r>
                        <a:rPr sz="1000" b="1">
                          <a:solidFill>
                            <a:srgbClr val="000000"/>
                          </a:solidFill>
                        </a:rPr>
                        <a:t>Metric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1">
                          <a:solidFill>
                            <a:srgbClr val="000000"/>
                          </a:solidFill>
                        </a:rPr>
                        <a:t>ChatGPT pilot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1" dirty="0">
                          <a:solidFill>
                            <a:srgbClr val="000000"/>
                          </a:solidFill>
                        </a:rPr>
                        <a:t>PIGEON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 b="1">
                          <a:solidFill>
                            <a:srgbClr val="000000"/>
                          </a:solidFill>
                        </a:rPr>
                        <a:t>Comment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Filtered Commons; n=54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Street View holdout; n=5000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not directly comparable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single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4-image panorama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PIGEON sees more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Mean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304.17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251.6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similar order; different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Median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3.58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44.35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Commons likely landmark-biased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% @ 1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29.63%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5.36%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ChatGPT benefits from landmarks/OCR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% @ 25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87.04%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40.36%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not a fair benchmark yet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% @ 200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88.89%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78.28%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broader regional 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% @ 750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92.59%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94.52%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country-level ballpark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% @ 2500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94.44%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000000"/>
                          </a:solidFill>
                        </a:rPr>
                        <a:t>98.56%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 dirty="0">
                          <a:solidFill>
                            <a:srgbClr val="000000"/>
                          </a:solidFill>
                        </a:rPr>
                        <a:t>continent-level ballpark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 descr="comparison_threshol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240" y="1600200"/>
            <a:ext cx="4114800" cy="2468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5240" y="4297680"/>
            <a:ext cx="4023360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 b="0" i="0">
                <a:solidFill>
                  <a:srgbClr val="000000"/>
                </a:solidFill>
              </a:defRPr>
            </a:pPr>
            <a:r>
              <a:t>The table is informative, but the conclusion must be cautious: the datasets are very different. The pilot result is encouraging, but it does not show that ChatGPT is globally better than PIGEON. It mainly shows that a fairer comparison is needed.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75720" y="6446520"/>
            <a:ext cx="36576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0" i="0">
                <a:solidFill>
                  <a:srgbClr val="555555"/>
                </a:solidFill>
              </a:defRPr>
            </a:pPr>
            <a:r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000000"/>
                </a:solidFill>
              </a:rPr>
              <a:t>Next Semester Plan and Takeaway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" y="1170432"/>
            <a:ext cx="11155680" cy="182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85800" y="1417320"/>
            <a:ext cx="6400800" cy="46634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rPr dirty="0"/>
              <a:t>Now that GPU access is available, the next phase will focus on the actual PIGEON-style reproduction.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rPr dirty="0"/>
              <a:t>Planned next steps: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rPr dirty="0"/>
              <a:t>set up the full GPU environment;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rPr dirty="0"/>
              <a:t>inspect and adapt the PIGEON codebase;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rPr dirty="0"/>
              <a:t>build a cleaner street-level / outdoor dataset;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rPr dirty="0"/>
              <a:t>train a baseline geocell classifier;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rPr dirty="0"/>
              <a:t>compare the trained model with </a:t>
            </a:r>
            <a:r>
              <a:rPr lang="hu-HU" dirty="0"/>
              <a:t>PIGEON</a:t>
            </a:r>
            <a:r>
              <a:rPr dirty="0"/>
              <a:t> on a fair</a:t>
            </a:r>
            <a:r>
              <a:rPr lang="hu-HU" dirty="0"/>
              <a:t> </a:t>
            </a:r>
            <a:r>
              <a:rPr dirty="0"/>
              <a:t>dataset.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endParaRPr lang="hu-HU" dirty="0"/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rPr dirty="0"/>
              <a:t>Main conceptual takeaway: the most promising long-term direction is probably a hybrid system combining a PIGEON-like visual prior with </a:t>
            </a:r>
            <a:r>
              <a:rPr dirty="0" err="1"/>
              <a:t>ChatGPT</a:t>
            </a:r>
            <a:r>
              <a:rPr dirty="0"/>
              <a:t>-style OCR and semantic reasoning.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15200" y="1828800"/>
            <a:ext cx="4114800" cy="297180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498079" y="2011680"/>
            <a:ext cx="3749039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>
                <a:solidFill>
                  <a:srgbClr val="000000"/>
                </a:solidFill>
              </a:defRPr>
            </a:pPr>
            <a:r>
              <a:t>Takeaway for the talk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8079" y="2514600"/>
            <a:ext cx="36576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000000"/>
                </a:solidFill>
              </a:defRPr>
            </a:pPr>
            <a:r>
              <a:t>What is already done:</a:t>
            </a:r>
            <a:br/>
            <a:r>
              <a:t>• pilot benchmark works</a:t>
            </a:r>
            <a:br/>
            <a:r>
              <a:t>• hidden ground truth works</a:t>
            </a:r>
            <a:br/>
            <a:r>
              <a:t>• haversine scoring works</a:t>
            </a:r>
            <a:br/>
            <a:r>
              <a:t>• Excel reporting works</a:t>
            </a:r>
            <a:br/>
            <a:br/>
            <a:r>
              <a:t>What comes next:</a:t>
            </a:r>
            <a:br/>
            <a:r>
              <a:t>GPU-based PIGEON reproduction and a fairer comparison.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75720" y="6446520"/>
            <a:ext cx="36576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0" i="0">
                <a:solidFill>
                  <a:srgbClr val="555555"/>
                </a:solidFill>
              </a:defRPr>
            </a:pPr>
            <a:r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0E9F7B-CCD5-4C9F-8FDD-55E85D3447D9}"/>
              </a:ext>
            </a:extLst>
          </p:cNvPr>
          <p:cNvSpPr txBox="1"/>
          <p:nvPr/>
        </p:nvSpPr>
        <p:spPr>
          <a:xfrm>
            <a:off x="502920" y="2585491"/>
            <a:ext cx="111556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 err="1">
                <a:solidFill>
                  <a:srgbClr val="000000"/>
                </a:solidFill>
              </a:rPr>
              <a:t>Thank</a:t>
            </a:r>
            <a:r>
              <a:rPr lang="hu-HU" sz="4400" b="1" dirty="0">
                <a:solidFill>
                  <a:srgbClr val="000000"/>
                </a:solidFill>
              </a:rPr>
              <a:t> </a:t>
            </a:r>
            <a:r>
              <a:rPr lang="hu-HU" sz="4400" b="1" dirty="0" err="1">
                <a:solidFill>
                  <a:srgbClr val="000000"/>
                </a:solidFill>
              </a:rPr>
              <a:t>you</a:t>
            </a:r>
            <a:r>
              <a:rPr lang="hu-HU" sz="4400" b="1" dirty="0">
                <a:solidFill>
                  <a:srgbClr val="000000"/>
                </a:solidFill>
              </a:rPr>
              <a:t> </a:t>
            </a:r>
            <a:r>
              <a:rPr lang="hu-HU" sz="4400" b="1" dirty="0" err="1">
                <a:solidFill>
                  <a:srgbClr val="000000"/>
                </a:solidFill>
              </a:rPr>
              <a:t>for</a:t>
            </a:r>
            <a:r>
              <a:rPr lang="hu-HU" sz="4400" b="1" dirty="0">
                <a:solidFill>
                  <a:srgbClr val="000000"/>
                </a:solidFill>
              </a:rPr>
              <a:t> </a:t>
            </a:r>
            <a:r>
              <a:rPr lang="hu-HU" sz="4400" b="1" dirty="0" err="1">
                <a:solidFill>
                  <a:srgbClr val="000000"/>
                </a:solidFill>
              </a:rPr>
              <a:t>your</a:t>
            </a:r>
            <a:r>
              <a:rPr lang="hu-HU" sz="4400" b="1" dirty="0">
                <a:solidFill>
                  <a:srgbClr val="000000"/>
                </a:solidFill>
              </a:rPr>
              <a:t> </a:t>
            </a:r>
            <a:r>
              <a:rPr lang="hu-HU" sz="4400" b="1" dirty="0" err="1">
                <a:solidFill>
                  <a:srgbClr val="000000"/>
                </a:solidFill>
              </a:rPr>
              <a:t>attention</a:t>
            </a:r>
            <a:r>
              <a:rPr lang="hu-HU" sz="4400" b="1" dirty="0">
                <a:solidFill>
                  <a:srgbClr val="000000"/>
                </a:solidFill>
              </a:rPr>
              <a:t>!</a:t>
            </a:r>
            <a:endParaRPr sz="4400" b="1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8CD756-AFB0-45B9-B8EB-587E7B345611}"/>
              </a:ext>
            </a:extLst>
          </p:cNvPr>
          <p:cNvSpPr/>
          <p:nvPr/>
        </p:nvSpPr>
        <p:spPr>
          <a:xfrm flipV="1">
            <a:off x="2654710" y="3346706"/>
            <a:ext cx="6833419" cy="4571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7772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0000"/>
                </a:solidFill>
              </a:rPr>
              <a:t>Research Question and Current Status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" y="1170432"/>
            <a:ext cx="11155680" cy="182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85800" y="1417320"/>
            <a:ext cx="5852160" cy="43891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Core task: image input → model → geographic coordinate output.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Target system: PIGEON, a specialised planet-scale image geolocation model.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Current status: the full reproduction has not started yet because training requires GPU resources.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What has already been built: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t>a dataset collection pipeline for geotagged images;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t>a manual-but-controlled benchmark with hidden ground truth;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t>automatic scoring with haversine distance and summary metrics;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t>export of results into structured Excel tables for analysis.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2280" y="1600200"/>
            <a:ext cx="45720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000000"/>
                </a:solidFill>
              </a:defRPr>
            </a:pPr>
            <a:r>
              <a:rPr dirty="0"/>
              <a:t>Why this order of work?</a:t>
            </a:r>
            <a:br>
              <a:rPr dirty="0"/>
            </a:br>
            <a:br>
              <a:rPr dirty="0"/>
            </a:br>
            <a:r>
              <a:rPr dirty="0"/>
              <a:t>Rather than waiting for the GPU environment, I first built the surrounding infrastructure: data collection, hidden ground truth, prediction cleaning, and error computation. This makes the later PIGEON reproduction much easier to evaluate fairly.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75720" y="6446520"/>
            <a:ext cx="36576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0" i="0">
                <a:solidFill>
                  <a:srgbClr val="555555"/>
                </a:solidFill>
              </a:defRPr>
            </a:pPr>
            <a: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0000"/>
                </a:solidFill>
              </a:rPr>
              <a:t>What PIGEON Contributes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" y="1170432"/>
            <a:ext cx="11155680" cy="182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85800" y="1417320"/>
            <a:ext cx="5669280" cy="43891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PIGEON does not simply regress latitude and longitude directly.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Instead, it first predicts a geographic region (a geocell), then refines the location.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This is useful because direct global coordinate regression is unstable.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The main ideas in the PIGEON pipeline are: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t>semantic geocells;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t>CLIP-based visual representations;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t>haversine-aware learning/evaluation;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t>retrieval-based refinement.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03720" y="2011680"/>
            <a:ext cx="777240" cy="109728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000000"/>
                </a:solidFill>
              </a:rPr>
              <a:t>Image input</a:t>
            </a:r>
          </a:p>
        </p:txBody>
      </p:sp>
      <p:sp>
        <p:nvSpPr>
          <p:cNvPr id="6" name="Chevron 5"/>
          <p:cNvSpPr/>
          <p:nvPr/>
        </p:nvSpPr>
        <p:spPr>
          <a:xfrm>
            <a:off x="7653527" y="2331720"/>
            <a:ext cx="274320" cy="457200"/>
          </a:xfrm>
          <a:prstGeom prst="chevron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7772400" y="2011680"/>
            <a:ext cx="777240" cy="109728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000000"/>
                </a:solidFill>
              </a:rPr>
              <a:t>Visual encoder</a:t>
            </a:r>
          </a:p>
        </p:txBody>
      </p:sp>
      <p:sp>
        <p:nvSpPr>
          <p:cNvPr id="8" name="Chevron 7"/>
          <p:cNvSpPr/>
          <p:nvPr/>
        </p:nvSpPr>
        <p:spPr>
          <a:xfrm>
            <a:off x="8522208" y="2331720"/>
            <a:ext cx="274320" cy="457200"/>
          </a:xfrm>
          <a:prstGeom prst="chevron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8641080" y="2011680"/>
            <a:ext cx="777240" cy="109728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000000"/>
                </a:solidFill>
              </a:rPr>
              <a:t>Geocell prediction</a:t>
            </a:r>
          </a:p>
        </p:txBody>
      </p:sp>
      <p:sp>
        <p:nvSpPr>
          <p:cNvPr id="10" name="Chevron 9"/>
          <p:cNvSpPr/>
          <p:nvPr/>
        </p:nvSpPr>
        <p:spPr>
          <a:xfrm>
            <a:off x="9390888" y="2331720"/>
            <a:ext cx="274320" cy="457200"/>
          </a:xfrm>
          <a:prstGeom prst="chevron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9509759" y="2011680"/>
            <a:ext cx="777240" cy="109728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000000"/>
                </a:solidFill>
              </a:rPr>
              <a:t>Refinement</a:t>
            </a:r>
          </a:p>
        </p:txBody>
      </p:sp>
      <p:sp>
        <p:nvSpPr>
          <p:cNvPr id="12" name="Chevron 11"/>
          <p:cNvSpPr/>
          <p:nvPr/>
        </p:nvSpPr>
        <p:spPr>
          <a:xfrm>
            <a:off x="10259567" y="2331720"/>
            <a:ext cx="274320" cy="457200"/>
          </a:xfrm>
          <a:prstGeom prst="chevron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10378440" y="2011680"/>
            <a:ext cx="777240" cy="109728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000000"/>
                </a:solidFill>
              </a:rPr>
              <a:t>Lat/Lon output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3720" y="3657600"/>
            <a:ext cx="466344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000000"/>
                </a:solidFill>
              </a:defRPr>
            </a:pPr>
            <a:r>
              <a:t>Evaluation style in the paper:</a:t>
            </a:r>
            <a:br/>
            <a:r>
              <a:t>median error and the share of predictions within 1 km, 25 km, 200 km, 750 km and 2500 km.</a:t>
            </a:r>
            <a:br/>
            <a:br/>
            <a:r>
              <a:t>I reused the same family of metrics in my own benchmark.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75720" y="6446520"/>
            <a:ext cx="36576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0" i="0">
                <a:solidFill>
                  <a:srgbClr val="555555"/>
                </a:solidFill>
              </a:defRPr>
            </a:pPr>
            <a: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0000"/>
                </a:solidFill>
              </a:rPr>
              <a:t>Dataset Problem and Practical Choice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" y="1170432"/>
            <a:ext cx="11155680" cy="182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0050"/>
              </p:ext>
            </p:extLst>
          </p:nvPr>
        </p:nvGraphicFramePr>
        <p:xfrm>
          <a:off x="685800" y="1417320"/>
          <a:ext cx="1045414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000000"/>
                          </a:solidFill>
                        </a:rPr>
                        <a:t>Source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000000"/>
                          </a:solidFill>
                        </a:rPr>
                        <a:t>Strength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000000"/>
                          </a:solidFill>
                        </a:rPr>
                        <a:t>Main limitation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Mapillary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Street-level images with 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Requires token / API handling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Wikimedia Commons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Freely accessible geotagged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Heterogeneous; needs filtering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GLDv2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Useful for landmark 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Not an exact coordinate benchmark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PIGEON test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Best option for fair 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 dirty="0">
                          <a:solidFill>
                            <a:srgbClr val="000000"/>
                          </a:solidFill>
                        </a:rPr>
                        <a:t>Not currently available to 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069080"/>
            <a:ext cx="67208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rPr dirty="0"/>
              <a:t>For the pilot benchmark I chose Wikimedia Commons, because it allowed image + coordinate collection without a private API key.</a:t>
            </a:r>
          </a:p>
          <a:p>
            <a:pPr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rPr dirty="0"/>
              <a:t>I collected 169 images, approximately 30 per region.</a:t>
            </a:r>
          </a:p>
          <a:p>
            <a:pPr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rPr dirty="0"/>
              <a:t>Not all images were usable: some showed people, interiors, museum scenes or weak geographic information.</a:t>
            </a:r>
          </a:p>
          <a:p>
            <a:pPr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rPr dirty="0"/>
              <a:t>Therefore I manually filtered the set and kept only the outdoor / landscape-like images that were useful for geolocation.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75720" y="6446520"/>
            <a:ext cx="36576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0" i="0">
                <a:solidFill>
                  <a:srgbClr val="555555"/>
                </a:solidFill>
              </a:defRPr>
            </a:pPr>
            <a: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egion_counts.png">
            <a:extLst>
              <a:ext uri="{FF2B5EF4-FFF2-40B4-BE49-F238E27FC236}">
                <a16:creationId xmlns:a16="http://schemas.microsoft.com/office/drawing/2014/main" id="{8A2306FD-E75C-4898-8E0F-05280AB99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679" y="643654"/>
            <a:ext cx="9604641" cy="55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2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0000"/>
                </a:solidFill>
              </a:rPr>
              <a:t>Why Test ChatGPT?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" y="1170432"/>
            <a:ext cx="11155680" cy="182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85800" y="1417320"/>
            <a:ext cx="6217920" cy="42062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The ChatGPT experiment was not only a fallback while waiting for GPU access.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It also tests a capability that differs from PIGEON: OCR-like reasoning over visible text.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Examples of useful textual clues in geolocation: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t>street signs and route signs;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t>shop names and advertisements;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t>public notices, banners and protest signs;</a:t>
            </a:r>
          </a:p>
          <a:p>
            <a:pPr lvl="1">
              <a:spcAft>
                <a:spcPts val="400"/>
              </a:spcAft>
              <a:defRPr sz="1600">
                <a:solidFill>
                  <a:srgbClr val="000000"/>
                </a:solidFill>
              </a:defRPr>
            </a:pPr>
            <a:r>
              <a:t>language, script and place names.</a:t>
            </a:r>
          </a:p>
          <a:p>
            <a:pPr>
              <a:spcAft>
                <a:spcPts val="400"/>
              </a:spcAft>
              <a:defRPr sz="1800">
                <a:solidFill>
                  <a:srgbClr val="000000"/>
                </a:solidFill>
              </a:defRPr>
            </a:pPr>
            <a:r>
              <a:t>This suggests a future hybrid idea: combine a specialised visual geolocation model with an OCR-capable multimodal model.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23760" y="1737360"/>
            <a:ext cx="1984248" cy="3015016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338060" y="1730721"/>
            <a:ext cx="16459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 i="0">
                <a:solidFill>
                  <a:srgbClr val="000000"/>
                </a:solidFill>
              </a:defRPr>
            </a:pPr>
            <a:r>
              <a:rPr dirty="0"/>
              <a:t>PIGEON-like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0920" y="2240280"/>
            <a:ext cx="1600200" cy="1783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0" i="0">
                <a:solidFill>
                  <a:srgbClr val="000000"/>
                </a:solidFill>
              </a:defRPr>
            </a:pPr>
            <a:r>
              <a:rPr dirty="0"/>
              <a:t>Strong at learning:</a:t>
            </a:r>
            <a:br>
              <a:rPr dirty="0"/>
            </a:br>
            <a:r>
              <a:rPr dirty="0"/>
              <a:t>• visual geography</a:t>
            </a:r>
            <a:br>
              <a:rPr dirty="0"/>
            </a:br>
            <a:r>
              <a:rPr dirty="0"/>
              <a:t>• road / vegetation cues</a:t>
            </a:r>
            <a:br>
              <a:rPr dirty="0"/>
            </a:br>
            <a:r>
              <a:rPr dirty="0"/>
              <a:t>• architecture</a:t>
            </a:r>
            <a:br>
              <a:rPr dirty="0"/>
            </a:br>
            <a:r>
              <a:rPr dirty="0"/>
              <a:t>• landscape distribution</a:t>
            </a:r>
            <a:br>
              <a:rPr dirty="0"/>
            </a:br>
            <a:br>
              <a:rPr dirty="0"/>
            </a:br>
            <a:r>
              <a:rPr dirty="0"/>
              <a:t>Weakness: no explicit OCR component.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72600" y="1737360"/>
            <a:ext cx="1984248" cy="3015016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9528048" y="1730721"/>
            <a:ext cx="155448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 i="0">
                <a:solidFill>
                  <a:srgbClr val="000000"/>
                </a:solidFill>
              </a:defRPr>
            </a:pPr>
            <a:r>
              <a:rPr dirty="0" err="1"/>
              <a:t>ChatGPT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9528048" y="2240280"/>
            <a:ext cx="1600200" cy="1783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0" i="0">
                <a:solidFill>
                  <a:srgbClr val="000000"/>
                </a:solidFill>
              </a:defRPr>
            </a:pPr>
            <a:r>
              <a:t>Can exploit:</a:t>
            </a:r>
            <a:br/>
            <a:r>
              <a:t>• text in images</a:t>
            </a:r>
            <a:br/>
            <a:r>
              <a:t>• script and language</a:t>
            </a:r>
            <a:br/>
            <a:r>
              <a:t>• landmarks + reasoning</a:t>
            </a:r>
            <a:br/>
            <a:r>
              <a:t>• semantic context</a:t>
            </a:r>
            <a:br/>
            <a:br/>
            <a:r>
              <a:t>Weakness: not a trained geolocation specialist.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3760" y="4941895"/>
            <a:ext cx="411480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1" i="0">
                <a:solidFill>
                  <a:srgbClr val="000000"/>
                </a:solidFill>
              </a:defRPr>
            </a:pPr>
            <a:r>
              <a:rPr dirty="0"/>
              <a:t>Working hypothesis:</a:t>
            </a:r>
            <a:br>
              <a:rPr dirty="0"/>
            </a:br>
            <a:r>
              <a:rPr dirty="0"/>
              <a:t>visual geolocation and OCR-based semantic reasoning may complement each other.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75720" y="6446520"/>
            <a:ext cx="36576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0" i="0">
                <a:solidFill>
                  <a:srgbClr val="555555"/>
                </a:solidFill>
              </a:defRPr>
            </a:pPr>
            <a: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0000"/>
                </a:solidFill>
              </a:rPr>
              <a:t>Pilot Workflow and Evaluation Method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" y="1170432"/>
            <a:ext cx="11155680" cy="182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685800" y="1645920"/>
            <a:ext cx="1920240" cy="109728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58952" y="1664208"/>
            <a:ext cx="178308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 b="1" i="0">
                <a:solidFill>
                  <a:srgbClr val="000000"/>
                </a:solidFill>
              </a:defRPr>
            </a:pPr>
            <a:r>
              <a:t>1. Collect images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52" y="2148840"/>
            <a:ext cx="17373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 b="0" i="0">
                <a:solidFill>
                  <a:srgbClr val="555555"/>
                </a:solidFill>
              </a:defRPr>
            </a:pPr>
            <a:r>
              <a:t>Wikimedia Commons API</a:t>
            </a:r>
          </a:p>
        </p:txBody>
      </p:sp>
      <p:sp>
        <p:nvSpPr>
          <p:cNvPr id="7" name="Chevron 6"/>
          <p:cNvSpPr/>
          <p:nvPr/>
        </p:nvSpPr>
        <p:spPr>
          <a:xfrm>
            <a:off x="2560320" y="2011680"/>
            <a:ext cx="256032" cy="365760"/>
          </a:xfrm>
          <a:prstGeom prst="chevron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2926080" y="1645920"/>
            <a:ext cx="1920240" cy="109728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999232" y="1678858"/>
            <a:ext cx="178308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 b="1" i="0">
                <a:solidFill>
                  <a:srgbClr val="000000"/>
                </a:solidFill>
              </a:defRPr>
            </a:pPr>
            <a:r>
              <a:rPr dirty="0"/>
              <a:t>2. Filter images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232" y="2148840"/>
            <a:ext cx="17373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 b="0" i="0">
                <a:solidFill>
                  <a:srgbClr val="555555"/>
                </a:solidFill>
              </a:defRPr>
            </a:pPr>
            <a:r>
              <a:t>manual outdoor / landscape selection</a:t>
            </a:r>
          </a:p>
        </p:txBody>
      </p:sp>
      <p:sp>
        <p:nvSpPr>
          <p:cNvPr id="11" name="Chevron 10"/>
          <p:cNvSpPr/>
          <p:nvPr/>
        </p:nvSpPr>
        <p:spPr>
          <a:xfrm>
            <a:off x="4800600" y="2011680"/>
            <a:ext cx="256032" cy="365760"/>
          </a:xfrm>
          <a:prstGeom prst="chevron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5166360" y="1645920"/>
            <a:ext cx="1920240" cy="109728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239512" y="1664208"/>
            <a:ext cx="18653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 b="1" i="0">
                <a:solidFill>
                  <a:srgbClr val="000000"/>
                </a:solidFill>
              </a:defRPr>
            </a:pPr>
            <a:r>
              <a:rPr dirty="0"/>
              <a:t>3. Upload to </a:t>
            </a:r>
            <a:r>
              <a:rPr dirty="0" err="1"/>
              <a:t>ChatGPT</a:t>
            </a:r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5239512" y="2148840"/>
            <a:ext cx="17373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 b="0" i="0">
                <a:solidFill>
                  <a:srgbClr val="555555"/>
                </a:solidFill>
              </a:defRPr>
            </a:pPr>
            <a:r>
              <a:rPr dirty="0"/>
              <a:t>10-image batches in Pro interface</a:t>
            </a:r>
          </a:p>
        </p:txBody>
      </p:sp>
      <p:sp>
        <p:nvSpPr>
          <p:cNvPr id="15" name="Chevron 14"/>
          <p:cNvSpPr/>
          <p:nvPr/>
        </p:nvSpPr>
        <p:spPr>
          <a:xfrm>
            <a:off x="7040880" y="2011680"/>
            <a:ext cx="256032" cy="365760"/>
          </a:xfrm>
          <a:prstGeom prst="chevron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7406640" y="1645920"/>
            <a:ext cx="1920240" cy="109728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479792" y="1666076"/>
            <a:ext cx="178308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 b="1" i="0">
                <a:solidFill>
                  <a:srgbClr val="000000"/>
                </a:solidFill>
              </a:defRPr>
            </a:pPr>
            <a:r>
              <a:rPr dirty="0"/>
              <a:t>4. Clean outputs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9792" y="2148840"/>
            <a:ext cx="17373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 b="0" i="0">
                <a:solidFill>
                  <a:srgbClr val="555555"/>
                </a:solidFill>
              </a:defRPr>
            </a:pPr>
            <a:r>
              <a:t>CSV cleaning script</a:t>
            </a:r>
          </a:p>
        </p:txBody>
      </p:sp>
      <p:sp>
        <p:nvSpPr>
          <p:cNvPr id="19" name="Chevron 18"/>
          <p:cNvSpPr/>
          <p:nvPr/>
        </p:nvSpPr>
        <p:spPr>
          <a:xfrm>
            <a:off x="9281160" y="2011680"/>
            <a:ext cx="256032" cy="365760"/>
          </a:xfrm>
          <a:prstGeom prst="chevron">
            <a:avLst/>
          </a:prstGeom>
          <a:solidFill>
            <a:srgbClr val="D2D2D2"/>
          </a:solidFill>
          <a:ln>
            <a:solidFill>
              <a:srgbClr val="D2D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9646920" y="1645920"/>
            <a:ext cx="1920240" cy="109728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9723120" y="1673844"/>
            <a:ext cx="178308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 b="1" i="0">
                <a:solidFill>
                  <a:srgbClr val="000000"/>
                </a:solidFill>
              </a:defRPr>
            </a:pPr>
            <a:r>
              <a:rPr dirty="0"/>
              <a:t>5. Score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20072" y="2148840"/>
            <a:ext cx="17373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00" b="0" i="0">
                <a:solidFill>
                  <a:srgbClr val="555555"/>
                </a:solidFill>
              </a:defRPr>
            </a:pPr>
            <a:r>
              <a:t>haversine distance + summary tables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3154680"/>
            <a:ext cx="5303520" cy="17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000000"/>
                </a:solidFill>
              </a:defRPr>
            </a:pPr>
            <a:r>
              <a:t>Important methodological point:</a:t>
            </a:r>
            <a:br/>
            <a:r>
              <a:t>Only the images were shown to ChatGPT. The true coordinates remained hidden in the ground-truth CSV. This made the pilot benchmark a real prediction task rather than a metadata lookup task.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" y="5074920"/>
            <a:ext cx="54864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500" b="0" i="1">
                <a:solidFill>
                  <a:srgbClr val="000000"/>
                </a:solidFill>
              </a:defRPr>
            </a:pPr>
            <a:r>
              <a:rPr dirty="0"/>
              <a:t>Haversine scoring: compare predicted and </a:t>
            </a:r>
            <a:r>
              <a:rPr dirty="0" err="1"/>
              <a:t>tru</a:t>
            </a:r>
            <a:r>
              <a:rPr lang="hu-HU" dirty="0"/>
              <a:t>e</a:t>
            </a:r>
            <a:r>
              <a:rPr dirty="0"/>
              <a:t> latitude / longitude, then compute distance in </a:t>
            </a:r>
            <a:r>
              <a:rPr dirty="0" err="1"/>
              <a:t>kilometres</a:t>
            </a:r>
            <a:r>
              <a:rPr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75720" y="6446520"/>
            <a:ext cx="36576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0" i="0">
                <a:solidFill>
                  <a:srgbClr val="555555"/>
                </a:solidFill>
              </a:defRPr>
            </a:pPr>
            <a: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74320"/>
            <a:ext cx="111556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400" b="1">
                <a:solidFill>
                  <a:srgbClr val="000000"/>
                </a:solidFill>
              </a:rPr>
              <a:t>Current Quantitative 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" y="1170432"/>
            <a:ext cx="11155680" cy="182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685800" y="1554480"/>
            <a:ext cx="2331720" cy="105156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95528" y="1700784"/>
            <a:ext cx="20574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 b="0" i="0">
                <a:solidFill>
                  <a:srgbClr val="555555"/>
                </a:solidFill>
              </a:defRPr>
            </a:pPr>
            <a:r>
              <a:t>Evaluated images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528" y="1956816"/>
            <a:ext cx="2057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 i="0">
                <a:solidFill>
                  <a:srgbClr val="000000"/>
                </a:solidFill>
              </a:defRPr>
            </a:pPr>
            <a:r>
              <a:t>54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83280" y="1554480"/>
            <a:ext cx="2331720" cy="105156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493008" y="1700784"/>
            <a:ext cx="20574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 b="0" i="0">
                <a:solidFill>
                  <a:srgbClr val="555555"/>
                </a:solidFill>
              </a:defRPr>
            </a:pPr>
            <a:r>
              <a:t>Median error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3008" y="1956816"/>
            <a:ext cx="2057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 i="0">
                <a:solidFill>
                  <a:srgbClr val="000000"/>
                </a:solidFill>
              </a:defRPr>
            </a:pPr>
            <a:r>
              <a:t>3.58 km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80760" y="1554480"/>
            <a:ext cx="2331720" cy="105156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190488" y="1700784"/>
            <a:ext cx="20574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 b="0" i="0">
                <a:solidFill>
                  <a:srgbClr val="555555"/>
                </a:solidFill>
              </a:defRPr>
            </a:pPr>
            <a:r>
              <a:t>Mean error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0488" y="1956816"/>
            <a:ext cx="2057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 i="0">
                <a:solidFill>
                  <a:srgbClr val="000000"/>
                </a:solidFill>
              </a:defRPr>
            </a:pPr>
            <a:r>
              <a:t>304.17 km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778240" y="1554480"/>
            <a:ext cx="2331720" cy="1051560"/>
          </a:xfrm>
          <a:prstGeom prst="roundRect">
            <a:avLst/>
          </a:prstGeom>
          <a:solidFill>
            <a:srgbClr val="F5F5F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887968" y="1700784"/>
            <a:ext cx="20574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300" b="0" i="0">
                <a:solidFill>
                  <a:srgbClr val="555555"/>
                </a:solidFill>
              </a:defRPr>
            </a:pPr>
            <a:r>
              <a:t>% within 25 km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87968" y="1956816"/>
            <a:ext cx="2057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 b="1" i="0">
                <a:solidFill>
                  <a:srgbClr val="000000"/>
                </a:solidFill>
              </a:defRPr>
            </a:pPr>
            <a:r>
              <a:t>87.04%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" y="2926080"/>
          <a:ext cx="3657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000000"/>
                          </a:solidFill>
                        </a:rPr>
                        <a:t>Metric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b="1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Mean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304.17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Median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3.58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Minimum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0.003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Maximum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5235.18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% @ 1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29.63%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% @ 25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87.04%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% @ 200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88.89%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% @ 750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92.59%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% @ 2500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300">
                          <a:solidFill>
                            <a:srgbClr val="000000"/>
                          </a:solidFill>
                        </a:rPr>
                        <a:t>94.44%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63440" y="2926080"/>
            <a:ext cx="64008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0" i="0">
                <a:solidFill>
                  <a:srgbClr val="000000"/>
                </a:solidFill>
              </a:defRPr>
            </a:pPr>
            <a:r>
              <a:t>Interpretation:</a:t>
            </a:r>
            <a:br/>
            <a:br/>
            <a:r>
              <a:t>The median error is very low, which means that many images were identified accurately. However, the mean error is much larger because a few predictions fail catastrophically. This is why geolocation work usually reports both median error and threshold-based metrics instead of relying on the mean alone.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75720" y="6446520"/>
            <a:ext cx="365760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000" b="0" i="0">
                <a:solidFill>
                  <a:srgbClr val="555555"/>
                </a:solidFill>
              </a:defRPr>
            </a:pPr>
            <a: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error_histogram.png">
            <a:extLst>
              <a:ext uri="{FF2B5EF4-FFF2-40B4-BE49-F238E27FC236}">
                <a16:creationId xmlns:a16="http://schemas.microsoft.com/office/drawing/2014/main" id="{76E59DDE-8FF8-4F79-B377-26053A19A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216" y="482693"/>
            <a:ext cx="9667568" cy="58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0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1307</Words>
  <Application>Microsoft Office PowerPoint</Application>
  <PresentationFormat>Szélesvásznú</PresentationFormat>
  <Paragraphs>179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Hoffmann Szabolcs</dc:creator>
  <cp:keywords/>
  <dc:description>generated using python-pptx</dc:description>
  <cp:lastModifiedBy>Hoffmann Szabolcs</cp:lastModifiedBy>
  <cp:revision>10</cp:revision>
  <dcterms:created xsi:type="dcterms:W3CDTF">2013-01-27T09:14:16Z</dcterms:created>
  <dcterms:modified xsi:type="dcterms:W3CDTF">2026-06-04T07:01:48Z</dcterms:modified>
  <cp:category/>
</cp:coreProperties>
</file>