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5" d="100"/>
          <a:sy n="95" d="100"/>
        </p:scale>
        <p:origin x="16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5C42CC0-79FE-FA33-903C-41D31E40B0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C95B6037-14E2-C5AC-40F5-3D7094E571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FF10A0F2-D098-4166-2D1E-8D5DC5A2A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CCF78-E46B-41F6-9B57-9E9A7E0FA44D}" type="datetimeFigureOut">
              <a:rPr lang="hu-HU" smtClean="0"/>
              <a:t>2026. 01. 08.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09F3C0E-3B5F-0DA7-D3CB-ACC712D2E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CADF582-1213-4E3E-AE3A-3B5B8C063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508DE-02AE-4C8A-B088-4C50F6D410D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87292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F4AC6FD-1991-E411-430B-63C5F8D3A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63F1787A-A988-A005-794F-14FEDFC19C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15745DB-4D58-8337-2E61-10B5BB95B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CCF78-E46B-41F6-9B57-9E9A7E0FA44D}" type="datetimeFigureOut">
              <a:rPr lang="hu-HU" smtClean="0"/>
              <a:t>2026. 01. 08.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4383349-0726-76F4-5536-B0D6D988C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1741F88-2404-9175-5AA1-72E9D760E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508DE-02AE-4C8A-B088-4C50F6D410D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39601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AA799A15-EAFF-B692-D882-E9AE50CF3C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D871E464-4D5E-8243-169B-EB22081586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6A12ECC-FD1C-DCDF-47CF-2986107C3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CCF78-E46B-41F6-9B57-9E9A7E0FA44D}" type="datetimeFigureOut">
              <a:rPr lang="hu-HU" smtClean="0"/>
              <a:t>2026. 01. 08.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C84B868-82C4-53B0-D8A0-30A9DE0D1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0188EFF-6CA3-FA7E-0422-6386F8A05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508DE-02AE-4C8A-B088-4C50F6D410D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8718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BD904B7-7409-6D05-30BE-9F290A75C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2F3594B-72D4-171B-95BF-C1B5C63A4E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8F26CBB-6301-4796-BC60-441D9C6AB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CCF78-E46B-41F6-9B57-9E9A7E0FA44D}" type="datetimeFigureOut">
              <a:rPr lang="hu-HU" smtClean="0"/>
              <a:t>2026. 01. 08.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FB71F64-CE75-529F-7C06-8B8C172D4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19D4A1B-FFCE-8B0E-7128-96E00F136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508DE-02AE-4C8A-B088-4C50F6D410D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6048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62DD507-C18E-8232-6B4F-4F46EC2E9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A2592574-CB92-0479-C25C-13C562BF41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90EE372-1DAD-4529-12AF-CCCF24E93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CCF78-E46B-41F6-9B57-9E9A7E0FA44D}" type="datetimeFigureOut">
              <a:rPr lang="hu-HU" smtClean="0"/>
              <a:t>2026. 01. 08.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112BBA33-7B39-303D-8CE2-D426231B8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FED8F6C-C6E9-01BA-5022-FAC505498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508DE-02AE-4C8A-B088-4C50F6D410D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94160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E122FB2-B726-CC84-12AB-6C2896F84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DC6B95D-0BBF-6442-3A87-B72F70F207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AA64569C-A676-2618-60ED-5912C6FEE2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0922ACFB-997C-27AB-B7B7-55AD865DD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CCF78-E46B-41F6-9B57-9E9A7E0FA44D}" type="datetimeFigureOut">
              <a:rPr lang="hu-HU" smtClean="0"/>
              <a:t>2026. 01. 08.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93769C7D-12B4-6DE8-534A-B5B6EF998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FDACAF01-FD07-E984-0A48-A67DAD065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508DE-02AE-4C8A-B088-4C50F6D410D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56262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C29E315-33F7-FEED-FEE2-E644B8DCC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6E3ED3C6-E644-9843-3B11-275CCA9FBA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24F70B94-CB95-33D5-947C-C26B802664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4C059A27-8415-275A-E0CD-C93A4B4AE4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6A2A5C5C-1B5D-56EB-06D5-E1432BFF61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5F719649-13A9-FC7A-C0A3-9C2B62A05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CCF78-E46B-41F6-9B57-9E9A7E0FA44D}" type="datetimeFigureOut">
              <a:rPr lang="hu-HU" smtClean="0"/>
              <a:t>2026. 01. 08.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CAB311D6-B5CC-D0FF-3F89-F97AD002F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CDD7E704-DC13-9A65-1820-5CFE8F86A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508DE-02AE-4C8A-B088-4C50F6D410D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96110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A57C55D-1847-6604-37E8-5F7675B5D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C845BFBC-2CF7-CDC6-D8DA-EA589D4A2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CCF78-E46B-41F6-9B57-9E9A7E0FA44D}" type="datetimeFigureOut">
              <a:rPr lang="hu-HU" smtClean="0"/>
              <a:t>2026. 01. 08.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BE2D5D55-F177-5EDA-31EC-17BA99BB9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F76A680A-A978-C3AC-F18F-15A672175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508DE-02AE-4C8A-B088-4C50F6D410D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82672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2DBB4EF7-6A4E-6B83-F9B5-C75B51ED4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CCF78-E46B-41F6-9B57-9E9A7E0FA44D}" type="datetimeFigureOut">
              <a:rPr lang="hu-HU" smtClean="0"/>
              <a:t>2026. 01. 08.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3FF6B156-CA4B-2200-A3E9-6BFE83E69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CDECFB04-2E72-A160-FE3D-4D195B684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508DE-02AE-4C8A-B088-4C50F6D410D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5982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D17B783-ED6B-200A-F0EE-B3030A251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0AAAE84-58F3-1A50-6B30-ADD58C85E1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FA5A28C4-2A69-FF56-28AE-0AA3FA8CCA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DDEB0BBE-2A84-9C01-3EB6-C44F2DC93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CCF78-E46B-41F6-9B57-9E9A7E0FA44D}" type="datetimeFigureOut">
              <a:rPr lang="hu-HU" smtClean="0"/>
              <a:t>2026. 01. 08.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5FC65655-457B-4D85-C289-58208098C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CE64788E-45A7-1D09-D8BF-208B08624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508DE-02AE-4C8A-B088-4C50F6D410D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64931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DEED4A0-6FBD-8825-88B0-7FB44B1D6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3C071AA7-1B93-F62D-E9DA-EDC60043D9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02A34ECC-7E8C-AF79-5E5D-D8D38451FF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373965E6-7061-A47A-979C-4C37E5966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CCF78-E46B-41F6-9B57-9E9A7E0FA44D}" type="datetimeFigureOut">
              <a:rPr lang="hu-HU" smtClean="0"/>
              <a:t>2026. 01. 08.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67E0332F-354F-1138-CA20-C1694B813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E0996AEE-9F78-9306-4553-40A8F7C82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508DE-02AE-4C8A-B088-4C50F6D410D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52289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A8877DE1-4A14-BC46-C534-C248DB18F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87A3BFFD-4520-799E-1403-8CF63871E5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353F400-8F5A-66ED-1091-79D8BDA1AC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2CCF78-E46B-41F6-9B57-9E9A7E0FA44D}" type="datetimeFigureOut">
              <a:rPr lang="hu-HU" smtClean="0"/>
              <a:t>2026. 01. 08.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681B2DA-1559-893D-B008-D87AFEB35A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5709710-02AE-9D40-E489-C6E87BCA4F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5508DE-02AE-4C8A-B088-4C50F6D410D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63400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626F22F-FA45-2430-9B91-95AF20C754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/>
              <a:t>Unit </a:t>
            </a:r>
            <a:r>
              <a:rPr lang="hu-HU" dirty="0" err="1"/>
              <a:t>distance</a:t>
            </a:r>
            <a:r>
              <a:rPr lang="hu-HU" dirty="0"/>
              <a:t> </a:t>
            </a:r>
            <a:r>
              <a:rPr lang="hu-HU" dirty="0" err="1"/>
              <a:t>graphs</a:t>
            </a:r>
            <a:endParaRPr lang="hu-HU" dirty="0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1539F509-4C25-4220-B80D-9BDBF54FF5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97964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2AEB9E8-808F-C77C-19E2-1EF669D67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Definitions</a:t>
            </a:r>
            <a:endParaRPr lang="hu-H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4952FE7A-4CDD-F681-1815-76C5FCEB93F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hu-HU" dirty="0"/>
                  <a:t>A unit </a:t>
                </a:r>
                <a:r>
                  <a:rPr lang="hu-HU" dirty="0" err="1"/>
                  <a:t>distance</a:t>
                </a:r>
                <a:r>
                  <a:rPr lang="hu-HU" dirty="0"/>
                  <a:t> </a:t>
                </a:r>
                <a:r>
                  <a:rPr lang="hu-HU" dirty="0" err="1"/>
                  <a:t>graph</a:t>
                </a:r>
                <a:r>
                  <a:rPr lang="hu-HU" dirty="0"/>
                  <a:t> is a </a:t>
                </a:r>
                <a:r>
                  <a:rPr lang="hu-HU" dirty="0" err="1"/>
                  <a:t>graph</a:t>
                </a:r>
                <a:r>
                  <a:rPr lang="hu-HU" dirty="0"/>
                  <a:t> </a:t>
                </a:r>
                <a:r>
                  <a:rPr lang="hu-HU" dirty="0" err="1"/>
                  <a:t>whose</a:t>
                </a:r>
                <a:r>
                  <a:rPr lang="hu-HU" dirty="0"/>
                  <a:t> </a:t>
                </a:r>
                <a:r>
                  <a:rPr lang="hu-HU" dirty="0" err="1"/>
                  <a:t>vertex</a:t>
                </a:r>
                <a:r>
                  <a:rPr lang="hu-HU" dirty="0"/>
                  <a:t> </a:t>
                </a:r>
                <a:r>
                  <a:rPr lang="hu-HU" dirty="0" err="1"/>
                  <a:t>set</a:t>
                </a:r>
                <a:r>
                  <a:rPr lang="hu-HU" dirty="0"/>
                  <a:t> is a </a:t>
                </a:r>
                <a:r>
                  <a:rPr lang="hu-HU" dirty="0" err="1"/>
                  <a:t>point</a:t>
                </a:r>
                <a:r>
                  <a:rPr lang="hu-HU" dirty="0"/>
                  <a:t> </a:t>
                </a:r>
                <a:r>
                  <a:rPr lang="hu-HU" dirty="0" err="1"/>
                  <a:t>configuration</a:t>
                </a:r>
                <a:r>
                  <a:rPr lang="hu-HU" dirty="0"/>
                  <a:t> P in a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hu-HU" dirty="0"/>
                  <a:t>-</a:t>
                </a:r>
                <a:r>
                  <a:rPr lang="hu-HU" dirty="0" err="1"/>
                  <a:t>dimensional</a:t>
                </a:r>
                <a:r>
                  <a:rPr lang="hu-HU" dirty="0"/>
                  <a:t> </a:t>
                </a:r>
                <a:r>
                  <a:rPr lang="hu-HU" dirty="0" err="1"/>
                  <a:t>space</a:t>
                </a:r>
                <a:endParaRPr lang="hu-HU" dirty="0"/>
              </a:p>
              <a:p>
                <a:pPr lvl="1"/>
                <a:r>
                  <a:rPr lang="hu-HU" dirty="0"/>
                  <a:t>The </a:t>
                </a:r>
                <a:r>
                  <a:rPr lang="hu-HU" dirty="0" err="1"/>
                  <a:t>distance</a:t>
                </a:r>
                <a:r>
                  <a:rPr lang="hu-HU" dirty="0"/>
                  <a:t> </a:t>
                </a:r>
                <a:r>
                  <a:rPr lang="hu-HU" dirty="0" err="1"/>
                  <a:t>between</a:t>
                </a:r>
                <a:r>
                  <a:rPr lang="hu-HU" dirty="0"/>
                  <a:t> </a:t>
                </a:r>
                <a:r>
                  <a:rPr lang="hu-HU" dirty="0" err="1"/>
                  <a:t>any</a:t>
                </a:r>
                <a:r>
                  <a:rPr lang="hu-HU" dirty="0"/>
                  <a:t> </a:t>
                </a:r>
                <a:r>
                  <a:rPr lang="hu-HU" dirty="0" err="1"/>
                  <a:t>pair</a:t>
                </a:r>
                <a:r>
                  <a:rPr lang="hu-HU" dirty="0"/>
                  <a:t> of </a:t>
                </a:r>
                <a:r>
                  <a:rPr lang="hu-HU" dirty="0" err="1"/>
                  <a:t>adjacent</a:t>
                </a:r>
                <a:r>
                  <a:rPr lang="hu-HU" dirty="0"/>
                  <a:t> </a:t>
                </a:r>
                <a:r>
                  <a:rPr lang="hu-HU" dirty="0" err="1"/>
                  <a:t>vertices</a:t>
                </a:r>
                <a:r>
                  <a:rPr lang="hu-HU" dirty="0"/>
                  <a:t> is 1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hu-HU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d>
                      <m:d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hu-HU" dirty="0"/>
                  <a:t>: </a:t>
                </a:r>
                <a:r>
                  <a:rPr lang="hu-HU" dirty="0" err="1"/>
                  <a:t>maximal</a:t>
                </a:r>
                <a:r>
                  <a:rPr lang="hu-HU" dirty="0"/>
                  <a:t> </a:t>
                </a:r>
                <a:r>
                  <a:rPr lang="hu-HU" dirty="0" err="1"/>
                  <a:t>number</a:t>
                </a:r>
                <a:r>
                  <a:rPr lang="hu-HU" dirty="0"/>
                  <a:t> of </a:t>
                </a:r>
                <a:r>
                  <a:rPr lang="hu-HU" dirty="0" err="1"/>
                  <a:t>edges</a:t>
                </a:r>
                <a:r>
                  <a:rPr lang="hu-HU" dirty="0"/>
                  <a:t> in a unit </a:t>
                </a:r>
                <a:r>
                  <a:rPr lang="hu-HU" dirty="0" err="1"/>
                  <a:t>distance</a:t>
                </a:r>
                <a:r>
                  <a:rPr lang="hu-HU" dirty="0"/>
                  <a:t> </a:t>
                </a:r>
                <a:r>
                  <a:rPr lang="hu-HU" dirty="0" err="1"/>
                  <a:t>graph</a:t>
                </a:r>
                <a:r>
                  <a:rPr lang="hu-HU" dirty="0"/>
                  <a:t> of n </a:t>
                </a:r>
                <a:r>
                  <a:rPr lang="hu-HU" dirty="0" err="1"/>
                  <a:t>vertices</a:t>
                </a:r>
                <a:endParaRPr lang="hu-HU" dirty="0"/>
              </a:p>
              <a:p>
                <a:r>
                  <a:rPr lang="hu-HU" dirty="0" err="1"/>
                  <a:t>Looking</a:t>
                </a:r>
                <a:r>
                  <a:rPr lang="hu-HU" dirty="0"/>
                  <a:t> </a:t>
                </a:r>
                <a:r>
                  <a:rPr lang="hu-HU" dirty="0" err="1"/>
                  <a:t>for</a:t>
                </a:r>
                <a:r>
                  <a:rPr lang="hu-HU" dirty="0"/>
                  <a:t> </a:t>
                </a:r>
                <a:r>
                  <a:rPr lang="hu-HU" dirty="0" err="1"/>
                  <a:t>upper</a:t>
                </a:r>
                <a:r>
                  <a:rPr lang="hu-HU" dirty="0"/>
                  <a:t> and </a:t>
                </a:r>
                <a:r>
                  <a:rPr lang="hu-HU" dirty="0" err="1"/>
                  <a:t>lower</a:t>
                </a:r>
                <a:r>
                  <a:rPr lang="hu-HU" dirty="0"/>
                  <a:t> </a:t>
                </a:r>
                <a:r>
                  <a:rPr lang="hu-HU" dirty="0" err="1"/>
                  <a:t>bounds</a:t>
                </a:r>
                <a:r>
                  <a:rPr lang="hu-HU" dirty="0"/>
                  <a:t>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d>
                      <m:d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hu-HU" dirty="0"/>
                  <a:t> </a:t>
                </a:r>
                <a:r>
                  <a:rPr lang="hu-HU" dirty="0" err="1"/>
                  <a:t>depending</a:t>
                </a:r>
                <a:r>
                  <a:rPr lang="hu-HU" dirty="0"/>
                  <a:t> </a:t>
                </a:r>
                <a:r>
                  <a:rPr lang="hu-HU" dirty="0" err="1"/>
                  <a:t>on</a:t>
                </a:r>
                <a:r>
                  <a:rPr lang="hu-HU" dirty="0"/>
                  <a:t> </a:t>
                </a:r>
                <a:r>
                  <a:rPr lang="hu-HU" dirty="0" err="1"/>
                  <a:t>restrictions</a:t>
                </a:r>
                <a:r>
                  <a:rPr lang="hu-HU" dirty="0"/>
                  <a:t> of P</a:t>
                </a:r>
              </a:p>
            </p:txBody>
          </p:sp>
        </mc:Choice>
        <mc:Fallback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4952FE7A-4CDD-F681-1815-76C5FCEB93F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09709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F4E482E-5F03-8354-9D94-86BA9EE0F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Erdős’ </a:t>
            </a:r>
            <a:r>
              <a:rPr lang="hu-HU" dirty="0" err="1"/>
              <a:t>original</a:t>
            </a:r>
            <a:r>
              <a:rPr lang="hu-HU" dirty="0"/>
              <a:t> </a:t>
            </a:r>
            <a:r>
              <a:rPr lang="hu-HU" dirty="0" err="1"/>
              <a:t>results</a:t>
            </a:r>
            <a:endParaRPr lang="hu-H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41C2252D-7B3E-DBBB-6907-9249895E4B9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hu-HU" dirty="0"/>
                  <a:t>For </a:t>
                </a:r>
                <a:r>
                  <a:rPr lang="hu-HU" dirty="0" err="1"/>
                  <a:t>the</a:t>
                </a:r>
                <a:r>
                  <a:rPr lang="hu-HU" dirty="0"/>
                  <a:t> </a:t>
                </a:r>
                <a:r>
                  <a:rPr lang="hu-HU" dirty="0" err="1"/>
                  <a:t>planar</a:t>
                </a:r>
                <a:r>
                  <a:rPr lang="hu-HU" dirty="0"/>
                  <a:t> </a:t>
                </a:r>
                <a:r>
                  <a:rPr lang="hu-HU" dirty="0" err="1"/>
                  <a:t>case</a:t>
                </a:r>
                <a:r>
                  <a:rPr lang="hu-HU" dirty="0"/>
                  <a:t>, </a:t>
                </a:r>
                <a:r>
                  <a:rPr lang="hu-HU" dirty="0" err="1"/>
                  <a:t>when</a:t>
                </a:r>
                <a:r>
                  <a:rPr lang="hu-HU" dirty="0"/>
                  <a:t>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hu-HU" dirty="0"/>
                  <a:t>, Erdős </a:t>
                </a:r>
                <a:r>
                  <a:rPr lang="hu-HU" dirty="0" err="1"/>
                  <a:t>showed</a:t>
                </a:r>
                <a:r>
                  <a:rPr lang="hu-HU" dirty="0"/>
                  <a:t> </a:t>
                </a:r>
                <a:r>
                  <a:rPr lang="hu-HU" dirty="0" err="1"/>
                  <a:t>that</a:t>
                </a:r>
                <a:r>
                  <a:rPr lang="hu-HU" dirty="0"/>
                  <a:t>:</a:t>
                </a:r>
                <a:br>
                  <a:rPr lang="hu-HU" dirty="0"/>
                </a:br>
                <a:br>
                  <a:rPr lang="hu-HU" dirty="0"/>
                </a:br>
                <a14:m>
                  <m:oMath xmlns:m="http://schemas.openxmlformats.org/officeDocument/2006/math">
                    <m:sSup>
                      <m:sSupPr>
                        <m:ctrlPr>
                          <a:rPr lang="hu-HU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1+</m:t>
                        </m:r>
                        <m:f>
                          <m:fPr>
                            <m:ctrlPr>
                              <a:rPr lang="hu-HU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num>
                          <m:den>
                            <m:func>
                              <m:funcPr>
                                <m:ctrlPr>
                                  <a:rPr lang="hu-HU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hu-HU" b="0" i="0" smtClean="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func>
                                  <m:funcPr>
                                    <m:ctrlPr>
                                      <a:rPr lang="hu-HU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hu-HU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hu-HU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</m:e>
                            </m:func>
                          </m:den>
                        </m:f>
                      </m:sup>
                    </m:sSup>
                    <m:r>
                      <a:rPr lang="hu-HU" b="0" i="1" smtClean="0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hu-HU" b="0" i="1" smtClean="0">
                        <a:latin typeface="Cambria Math" panose="02040503050406030204" pitchFamily="18" charset="0"/>
                      </a:rPr>
                      <m:t>&lt;</m:t>
                    </m:r>
                    <m:sSup>
                      <m:sSup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f>
                          <m:fPr>
                            <m:ctrlPr>
                              <a:rPr lang="hu-HU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endParaRPr lang="hu-HU" dirty="0"/>
              </a:p>
              <a:p>
                <a:endParaRPr lang="hu-HU" dirty="0"/>
              </a:p>
              <a:p>
                <a:r>
                  <a:rPr lang="hu-HU" dirty="0"/>
                  <a:t>The </a:t>
                </a:r>
                <a:r>
                  <a:rPr lang="hu-HU" dirty="0" err="1"/>
                  <a:t>upper</a:t>
                </a:r>
                <a:r>
                  <a:rPr lang="hu-HU" dirty="0"/>
                  <a:t> </a:t>
                </a:r>
                <a:r>
                  <a:rPr lang="hu-HU" dirty="0" err="1"/>
                  <a:t>bound</a:t>
                </a:r>
                <a:r>
                  <a:rPr lang="hu-HU" dirty="0"/>
                  <a:t> </a:t>
                </a:r>
                <a:r>
                  <a:rPr lang="hu-HU" dirty="0" err="1"/>
                  <a:t>was</a:t>
                </a:r>
                <a:r>
                  <a:rPr lang="hu-HU" dirty="0"/>
                  <a:t> </a:t>
                </a:r>
                <a:r>
                  <a:rPr lang="hu-HU" dirty="0" err="1"/>
                  <a:t>later</a:t>
                </a:r>
                <a:r>
                  <a:rPr lang="hu-HU" dirty="0"/>
                  <a:t> </a:t>
                </a:r>
                <a:r>
                  <a:rPr lang="hu-HU" dirty="0" err="1"/>
                  <a:t>reduced</a:t>
                </a:r>
                <a:r>
                  <a:rPr lang="hu-HU" dirty="0"/>
                  <a:t> </a:t>
                </a:r>
                <a:r>
                  <a:rPr lang="hu-HU" dirty="0" err="1"/>
                  <a:t>to</a:t>
                </a:r>
                <a:r>
                  <a:rPr lang="hu-HU" dirty="0"/>
                  <a:t>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𝑐</m:t>
                    </m:r>
                    <m:sSup>
                      <m:sSup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f>
                          <m:fPr>
                            <m:ctrlPr>
                              <a:rPr lang="hu-HU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</m:oMath>
                </a14:m>
                <a:endParaRPr lang="hu-HU" dirty="0"/>
              </a:p>
              <a:p>
                <a:endParaRPr lang="hu-HU" dirty="0"/>
              </a:p>
              <a:p>
                <a:r>
                  <a:rPr lang="hu-HU" dirty="0"/>
                  <a:t>Erdős </a:t>
                </a:r>
                <a:r>
                  <a:rPr lang="hu-HU" dirty="0" err="1"/>
                  <a:t>conjectured</a:t>
                </a:r>
                <a:r>
                  <a:rPr lang="hu-HU" dirty="0"/>
                  <a:t> </a:t>
                </a:r>
                <a:r>
                  <a:rPr lang="hu-HU" dirty="0" err="1"/>
                  <a:t>that</a:t>
                </a:r>
                <a:r>
                  <a:rPr lang="hu-HU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hu-HU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𝜖</m:t>
                        </m:r>
                      </m:sup>
                    </m:sSup>
                  </m:oMath>
                </a14:m>
                <a:r>
                  <a:rPr lang="hu-HU" dirty="0"/>
                  <a:t> is an </a:t>
                </a:r>
                <a:r>
                  <a:rPr lang="hu-HU" dirty="0" err="1"/>
                  <a:t>upper</a:t>
                </a:r>
                <a:r>
                  <a:rPr lang="hu-HU" dirty="0"/>
                  <a:t> </a:t>
                </a:r>
                <a:r>
                  <a:rPr lang="hu-HU" dirty="0" err="1"/>
                  <a:t>bound</a:t>
                </a:r>
                <a:endParaRPr lang="hu-HU" dirty="0"/>
              </a:p>
            </p:txBody>
          </p:sp>
        </mc:Choice>
        <mc:Fallback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41C2252D-7B3E-DBBB-6907-9249895E4B9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74308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78B86E7-6BEA-F251-37B8-ED724EA42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Other</a:t>
            </a:r>
            <a:r>
              <a:rPr lang="hu-HU" dirty="0"/>
              <a:t> </a:t>
            </a:r>
            <a:r>
              <a:rPr lang="hu-HU" dirty="0" err="1"/>
              <a:t>cases</a:t>
            </a:r>
            <a:endParaRPr lang="hu-H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CAE6959D-056F-287C-DC25-8680A6B2A86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hu-HU" dirty="0"/>
                  <a:t>For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r>
                  <a:rPr lang="hu-HU" dirty="0"/>
                  <a:t>, </a:t>
                </a:r>
                <a:r>
                  <a:rPr lang="hu-HU" dirty="0" err="1"/>
                  <a:t>the</a:t>
                </a:r>
                <a:r>
                  <a:rPr lang="hu-HU" dirty="0"/>
                  <a:t> </a:t>
                </a:r>
                <a:r>
                  <a:rPr lang="hu-HU" dirty="0" err="1"/>
                  <a:t>known</a:t>
                </a:r>
                <a:r>
                  <a:rPr lang="hu-HU" dirty="0"/>
                  <a:t> </a:t>
                </a:r>
                <a:r>
                  <a:rPr lang="hu-HU" dirty="0" err="1"/>
                  <a:t>bounds</a:t>
                </a:r>
                <a:r>
                  <a:rPr lang="hu-HU" dirty="0"/>
                  <a:t> </a:t>
                </a:r>
                <a:r>
                  <a:rPr lang="hu-HU" dirty="0" err="1"/>
                  <a:t>are</a:t>
                </a:r>
                <a:r>
                  <a:rPr lang="hu-HU" dirty="0"/>
                  <a:t>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𝑐</m:t>
                    </m:r>
                    <m:sSup>
                      <m:sSup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f>
                          <m:fPr>
                            <m:ctrlPr>
                              <a:rPr lang="hu-HU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  <m:func>
                      <m:func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hu-HU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func>
                          <m:funcPr>
                            <m:ctrlPr>
                              <a:rPr lang="hu-HU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hu-HU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func>
                    <m:r>
                      <a:rPr lang="hu-HU" b="0" i="1" smtClean="0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d>
                      <m:d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hu-HU" b="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𝑐</m:t>
                    </m:r>
                    <m:sSup>
                      <m:sSup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f>
                          <m:fPr>
                            <m:ctrlPr>
                              <a:rPr lang="hu-HU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endParaRPr lang="hu-HU" dirty="0"/>
              </a:p>
              <a:p>
                <a:r>
                  <a:rPr lang="hu-HU" dirty="0" err="1"/>
                  <a:t>Spherical</a:t>
                </a:r>
                <a:r>
                  <a:rPr lang="hu-HU" dirty="0"/>
                  <a:t> </a:t>
                </a:r>
                <a:r>
                  <a:rPr lang="hu-HU" dirty="0" err="1"/>
                  <a:t>case</a:t>
                </a:r>
                <a:r>
                  <a:rPr lang="hu-HU" dirty="0"/>
                  <a:t>: </a:t>
                </a:r>
                <a:r>
                  <a:rPr lang="hu-HU" dirty="0" err="1"/>
                  <a:t>when</a:t>
                </a:r>
                <a:r>
                  <a:rPr lang="hu-HU" dirty="0"/>
                  <a:t> </a:t>
                </a:r>
                <a:r>
                  <a:rPr lang="hu-HU" dirty="0" err="1"/>
                  <a:t>the</a:t>
                </a:r>
                <a:r>
                  <a:rPr lang="hu-HU" dirty="0"/>
                  <a:t> </a:t>
                </a:r>
                <a:r>
                  <a:rPr lang="hu-HU" dirty="0" err="1"/>
                  <a:t>vertices</a:t>
                </a:r>
                <a:r>
                  <a:rPr lang="hu-HU" dirty="0"/>
                  <a:t> </a:t>
                </a:r>
                <a:r>
                  <a:rPr lang="hu-HU" dirty="0" err="1"/>
                  <a:t>are</a:t>
                </a:r>
                <a:r>
                  <a:rPr lang="hu-HU" dirty="0"/>
                  <a:t> </a:t>
                </a:r>
                <a:r>
                  <a:rPr lang="hu-HU" dirty="0" err="1"/>
                  <a:t>on</a:t>
                </a:r>
                <a:r>
                  <a:rPr lang="hu-HU" dirty="0"/>
                  <a:t> a </a:t>
                </a:r>
                <a:r>
                  <a:rPr lang="hu-HU" dirty="0" err="1"/>
                  <a:t>sphere</a:t>
                </a:r>
                <a:r>
                  <a:rPr lang="hu-HU" dirty="0"/>
                  <a:t> of </a:t>
                </a:r>
                <a:r>
                  <a:rPr lang="hu-HU" dirty="0" err="1"/>
                  <a:t>radius</a:t>
                </a:r>
                <a:r>
                  <a:rPr lang="hu-HU" dirty="0"/>
                  <a:t> r</a:t>
                </a:r>
              </a:p>
              <a:p>
                <a:pPr lvl="1"/>
                <a:r>
                  <a:rPr lang="hu-HU" dirty="0" err="1"/>
                  <a:t>Then</a:t>
                </a:r>
                <a:r>
                  <a:rPr lang="hu-HU" dirty="0"/>
                  <a:t> </a:t>
                </a:r>
                <a:r>
                  <a:rPr lang="hu-HU" dirty="0" err="1"/>
                  <a:t>known</a:t>
                </a:r>
                <a:r>
                  <a:rPr lang="hu-HU" dirty="0"/>
                  <a:t> </a:t>
                </a:r>
                <a:r>
                  <a:rPr lang="hu-HU" dirty="0" err="1"/>
                  <a:t>bounds</a:t>
                </a:r>
                <a:r>
                  <a:rPr lang="hu-HU" dirty="0"/>
                  <a:t> (</a:t>
                </a:r>
                <a:r>
                  <a:rPr lang="hu-HU" dirty="0" err="1"/>
                  <a:t>for</a:t>
                </a:r>
                <a:r>
                  <a:rPr lang="hu-HU" dirty="0"/>
                  <a:t> </a:t>
                </a:r>
                <a:r>
                  <a:rPr lang="hu-HU" dirty="0" err="1"/>
                  <a:t>any</a:t>
                </a:r>
                <a:r>
                  <a:rPr lang="hu-HU" dirty="0"/>
                  <a:t> r):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𝑐𝑛</m:t>
                    </m:r>
                    <m:rad>
                      <m:radPr>
                        <m:degHide m:val="on"/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unc>
                          <m:funcPr>
                            <m:ctrlPr>
                              <a:rPr lang="hu-HU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hu-HU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rad>
                    <m:r>
                      <a:rPr lang="hu-HU" b="0" i="1" smtClean="0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</m:sSub>
                    <m:d>
                      <m:d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hu-HU" b="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𝑐</m:t>
                    </m:r>
                    <m:sSup>
                      <m:sSup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f>
                          <m:fPr>
                            <m:ctrlPr>
                              <a:rPr lang="hu-HU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</m:oMath>
                </a14:m>
                <a:endParaRPr lang="hu-HU" dirty="0"/>
              </a:p>
              <a:p>
                <a:pPr lvl="1"/>
                <a:r>
                  <a:rPr lang="hu-HU" dirty="0" err="1"/>
                  <a:t>For</a:t>
                </a:r>
                <a:r>
                  <a:rPr lang="hu-HU" dirty="0"/>
                  <a:t>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hu-HU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r>
                  <a:rPr lang="hu-HU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f>
                          <m:fPr>
                            <m:ctrlPr>
                              <a:rPr lang="hu-HU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hu-HU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hu-HU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rad>
                          </m:den>
                        </m:f>
                      </m:sub>
                    </m:sSub>
                    <m:d>
                      <m:d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l-G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Θ</m:t>
                    </m:r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f>
                          <m:fPr>
                            <m:ctrlPr>
                              <a:rPr lang="hu-H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hu-H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hu-H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hu-HU" dirty="0"/>
              </a:p>
              <a:p>
                <a:r>
                  <a:rPr lang="hu-HU" dirty="0" err="1"/>
                  <a:t>For</a:t>
                </a:r>
                <a:r>
                  <a:rPr lang="hu-HU" dirty="0"/>
                  <a:t> </a:t>
                </a:r>
                <a:r>
                  <a:rPr lang="hu-HU" dirty="0" err="1"/>
                  <a:t>the</a:t>
                </a:r>
                <a:r>
                  <a:rPr lang="hu-HU" dirty="0"/>
                  <a:t> </a:t>
                </a:r>
                <a:r>
                  <a:rPr lang="hu-HU" dirty="0" err="1"/>
                  <a:t>planar</a:t>
                </a:r>
                <a:r>
                  <a:rPr lang="hu-HU" dirty="0"/>
                  <a:t> </a:t>
                </a:r>
                <a:r>
                  <a:rPr lang="hu-HU" dirty="0" err="1"/>
                  <a:t>convex</a:t>
                </a:r>
                <a:r>
                  <a:rPr lang="hu-HU" dirty="0"/>
                  <a:t> </a:t>
                </a:r>
                <a:r>
                  <a:rPr lang="hu-HU" dirty="0" err="1"/>
                  <a:t>case</a:t>
                </a:r>
                <a:r>
                  <a:rPr lang="hu-HU" dirty="0"/>
                  <a:t>, </a:t>
                </a:r>
                <a:r>
                  <a:rPr lang="hu-HU" dirty="0" err="1"/>
                  <a:t>the</a:t>
                </a:r>
                <a:r>
                  <a:rPr lang="hu-HU" dirty="0"/>
                  <a:t> </a:t>
                </a:r>
                <a:r>
                  <a:rPr lang="hu-HU" dirty="0" err="1"/>
                  <a:t>known</a:t>
                </a:r>
                <a:r>
                  <a:rPr lang="hu-HU" dirty="0"/>
                  <a:t> </a:t>
                </a:r>
                <a:r>
                  <a:rPr lang="hu-HU" dirty="0" err="1"/>
                  <a:t>bounds</a:t>
                </a:r>
                <a:r>
                  <a:rPr lang="hu-HU" dirty="0"/>
                  <a:t> </a:t>
                </a:r>
                <a:r>
                  <a:rPr lang="hu-HU" dirty="0" err="1"/>
                  <a:t>are</a:t>
                </a:r>
                <a:r>
                  <a:rPr lang="hu-HU" dirty="0"/>
                  <a:t> </a:t>
                </a:r>
                <a:br>
                  <a:rPr lang="hu-HU" b="0" i="1" dirty="0"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−7&lt;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hu-HU" b="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𝑐𝑛</m:t>
                    </m:r>
                    <m:func>
                      <m:func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hu-HU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endParaRPr lang="hu-HU" dirty="0"/>
              </a:p>
            </p:txBody>
          </p:sp>
        </mc:Choice>
        <mc:Fallback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CAE6959D-056F-287C-DC25-8680A6B2A86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7670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B7FA2A9-357A-6570-44A3-DD113A3BE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Typical</a:t>
            </a:r>
            <a:r>
              <a:rPr lang="hu-HU" dirty="0"/>
              <a:t> </a:t>
            </a:r>
            <a:r>
              <a:rPr lang="hu-HU" dirty="0" err="1"/>
              <a:t>norms</a:t>
            </a:r>
            <a:endParaRPr lang="hu-H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BC4B15D6-EEFE-B861-5167-710374E681A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hu-HU" dirty="0"/>
                  <a:t>Taking </a:t>
                </a:r>
                <a:r>
                  <a:rPr lang="hu-HU" dirty="0" err="1"/>
                  <a:t>into</a:t>
                </a:r>
                <a:r>
                  <a:rPr lang="hu-HU" dirty="0"/>
                  <a:t> account </a:t>
                </a:r>
                <a:r>
                  <a:rPr lang="hu-HU" dirty="0" err="1"/>
                  <a:t>normed</a:t>
                </a:r>
                <a:r>
                  <a:rPr lang="hu-HU" dirty="0"/>
                  <a:t> </a:t>
                </a:r>
                <a:r>
                  <a:rPr lang="hu-HU" dirty="0" err="1"/>
                  <a:t>spaces</a:t>
                </a:r>
                <a:r>
                  <a:rPr lang="hu-HU" dirty="0"/>
                  <a:t> </a:t>
                </a:r>
                <a:r>
                  <a:rPr lang="hu-HU" dirty="0" err="1"/>
                  <a:t>other</a:t>
                </a:r>
                <a:r>
                  <a:rPr lang="hu-HU" dirty="0"/>
                  <a:t> </a:t>
                </a:r>
                <a:r>
                  <a:rPr lang="hu-HU" dirty="0" err="1"/>
                  <a:t>than</a:t>
                </a:r>
                <a:r>
                  <a:rPr lang="hu-HU" dirty="0"/>
                  <a:t> </a:t>
                </a:r>
                <a:r>
                  <a:rPr lang="hu-HU" dirty="0" err="1"/>
                  <a:t>the</a:t>
                </a:r>
                <a:r>
                  <a:rPr lang="hu-HU" dirty="0"/>
                  <a:t> </a:t>
                </a:r>
                <a:r>
                  <a:rPr lang="hu-HU" dirty="0" err="1"/>
                  <a:t>Euclidean</a:t>
                </a:r>
                <a:r>
                  <a:rPr lang="hu-HU" dirty="0"/>
                  <a:t> </a:t>
                </a:r>
                <a:r>
                  <a:rPr lang="hu-HU" dirty="0" err="1"/>
                  <a:t>space</a:t>
                </a:r>
                <a:r>
                  <a:rPr lang="hu-HU" dirty="0"/>
                  <a:t>, </a:t>
                </a:r>
                <a:r>
                  <a:rPr lang="hu-HU" dirty="0" err="1"/>
                  <a:t>there</a:t>
                </a:r>
                <a:r>
                  <a:rPr lang="hu-HU" dirty="0"/>
                  <a:t> </a:t>
                </a:r>
                <a:r>
                  <a:rPr lang="hu-HU" dirty="0" err="1"/>
                  <a:t>are</a:t>
                </a:r>
                <a:r>
                  <a:rPr lang="hu-HU" dirty="0"/>
                  <a:t> </a:t>
                </a:r>
                <a:r>
                  <a:rPr lang="hu-HU" dirty="0" err="1"/>
                  <a:t>further</a:t>
                </a:r>
                <a:r>
                  <a:rPr lang="hu-HU" dirty="0"/>
                  <a:t> </a:t>
                </a:r>
                <a:r>
                  <a:rPr lang="hu-HU" dirty="0" err="1"/>
                  <a:t>results</a:t>
                </a:r>
                <a:r>
                  <a:rPr lang="hu-HU" dirty="0"/>
                  <a:t> </a:t>
                </a:r>
                <a:r>
                  <a:rPr lang="hu-HU" dirty="0" err="1"/>
                  <a:t>on</a:t>
                </a:r>
                <a:r>
                  <a:rPr lang="hu-HU" dirty="0"/>
                  <a:t> almost </a:t>
                </a:r>
                <a:r>
                  <a:rPr lang="hu-HU" dirty="0" err="1"/>
                  <a:t>all</a:t>
                </a:r>
                <a:r>
                  <a:rPr lang="hu-HU" dirty="0"/>
                  <a:t> </a:t>
                </a:r>
                <a:r>
                  <a:rPr lang="hu-HU" dirty="0" err="1"/>
                  <a:t>norms</a:t>
                </a:r>
                <a:endParaRPr lang="hu-HU" dirty="0"/>
              </a:p>
              <a:p>
                <a:r>
                  <a:rPr lang="hu-HU" dirty="0" err="1"/>
                  <a:t>For</a:t>
                </a:r>
                <a:r>
                  <a:rPr lang="hu-HU" dirty="0"/>
                  <a:t> </a:t>
                </a:r>
                <a:r>
                  <a:rPr lang="hu-HU" dirty="0" err="1"/>
                  <a:t>every</a:t>
                </a:r>
                <a:r>
                  <a:rPr lang="hu-HU" dirty="0"/>
                  <a:t> </a:t>
                </a:r>
                <a:r>
                  <a:rPr lang="hu-HU" dirty="0" err="1"/>
                  <a:t>norm</a:t>
                </a:r>
                <a:r>
                  <a:rPr lang="hu-HU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d>
                      <m:d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hu-HU" b="0" i="1" smtClean="0">
                        <a:latin typeface="Cambria Math" panose="02040503050406030204" pitchFamily="18" charset="0"/>
                      </a:rPr>
                      <m:t>&gt;</m:t>
                    </m:r>
                    <m:f>
                      <m:f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−1−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𝑜</m:t>
                        </m:r>
                        <m:d>
                          <m:dPr>
                            <m:ctrlPr>
                              <a:rPr lang="hu-HU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e>
                    </m:d>
                    <m:r>
                      <a:rPr lang="hu-HU" b="0" i="1" smtClean="0">
                        <a:latin typeface="Cambria Math" panose="02040503050406030204" pitchFamily="18" charset="0"/>
                      </a:rPr>
                      <m:t>𝑛</m:t>
                    </m:r>
                    <m:func>
                      <m:func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hu-HU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endParaRPr lang="hu-HU" dirty="0"/>
              </a:p>
              <a:p>
                <a:r>
                  <a:rPr lang="hu-HU" dirty="0" err="1"/>
                  <a:t>For</a:t>
                </a:r>
                <a:r>
                  <a:rPr lang="hu-HU" dirty="0"/>
                  <a:t> almost </a:t>
                </a:r>
                <a:r>
                  <a:rPr lang="hu-HU" dirty="0" err="1"/>
                  <a:t>all</a:t>
                </a:r>
                <a:r>
                  <a:rPr lang="hu-HU" dirty="0"/>
                  <a:t> </a:t>
                </a:r>
                <a:r>
                  <a:rPr lang="hu-HU" dirty="0" err="1"/>
                  <a:t>norms</a:t>
                </a:r>
                <a:r>
                  <a:rPr lang="hu-HU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d>
                      <m:d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hu-HU" b="0" i="1" smtClean="0">
                        <a:latin typeface="Cambria Math" panose="02040503050406030204" pitchFamily="18" charset="0"/>
                      </a:rPr>
                      <m:t>&lt;</m:t>
                    </m:r>
                    <m:f>
                      <m:f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hu-HU" b="0" i="1" smtClean="0">
                        <a:latin typeface="Cambria Math" panose="02040503050406030204" pitchFamily="18" charset="0"/>
                      </a:rPr>
                      <m:t>𝑑𝑛</m:t>
                    </m:r>
                    <m:func>
                      <m:func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hu-HU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endParaRPr lang="hu-HU" dirty="0"/>
              </a:p>
            </p:txBody>
          </p:sp>
        </mc:Choice>
        <mc:Fallback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BC4B15D6-EEFE-B861-5167-710374E681A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42094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F7239E9-1090-49C8-4E28-0135F3F24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References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5189D88-9683-9216-EE3A-654323E7DC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P. </a:t>
            </a:r>
            <a:r>
              <a:rPr lang="en-US" sz="2000" dirty="0" err="1"/>
              <a:t>Erd</a:t>
            </a:r>
            <a:r>
              <a:rPr lang="hu-HU" sz="2000" dirty="0"/>
              <a:t>ő</a:t>
            </a:r>
            <a:r>
              <a:rPr lang="en-US" sz="2000" dirty="0"/>
              <a:t>s. “On Sets of Distances of n Points”. In: The American Mathematical Monthly 53.5 (1946), pp. 248–250.</a:t>
            </a:r>
            <a:endParaRPr lang="hu-HU" sz="2000" dirty="0"/>
          </a:p>
          <a:p>
            <a:r>
              <a:rPr lang="en-US" sz="2000" dirty="0"/>
              <a:t>L</a:t>
            </a:r>
            <a:r>
              <a:rPr lang="hu-HU" sz="2000" dirty="0"/>
              <a:t>á</a:t>
            </a:r>
            <a:r>
              <a:rPr lang="en-US" sz="2000" dirty="0" err="1"/>
              <a:t>szl</a:t>
            </a:r>
            <a:r>
              <a:rPr lang="hu-HU" sz="2000" dirty="0"/>
              <a:t>ó</a:t>
            </a:r>
            <a:r>
              <a:rPr lang="en-US" sz="2000" dirty="0"/>
              <a:t> </a:t>
            </a:r>
            <a:r>
              <a:rPr lang="en-US" sz="2000" dirty="0" err="1"/>
              <a:t>Sz</a:t>
            </a:r>
            <a:r>
              <a:rPr lang="hu-HU" sz="2000" dirty="0"/>
              <a:t>é</a:t>
            </a:r>
            <a:r>
              <a:rPr lang="en-US" sz="2000" dirty="0" err="1"/>
              <a:t>kely</a:t>
            </a:r>
            <a:r>
              <a:rPr lang="en-US" sz="2000" dirty="0"/>
              <a:t>. “Crossing Numbers and Hard </a:t>
            </a:r>
            <a:r>
              <a:rPr lang="en-US" sz="2000" dirty="0" err="1"/>
              <a:t>Erdos</a:t>
            </a:r>
            <a:r>
              <a:rPr lang="en-US" sz="2000" dirty="0"/>
              <a:t> Problems in Discrete Geometry”. In: Combinatorics, Probability and Computing 6 (Sept.</a:t>
            </a:r>
            <a:r>
              <a:rPr lang="hu-HU" sz="2000" dirty="0"/>
              <a:t> </a:t>
            </a:r>
            <a:r>
              <a:rPr lang="en-US" sz="2000" dirty="0"/>
              <a:t>1997), pp. 353–358.</a:t>
            </a:r>
            <a:endParaRPr lang="hu-HU" sz="2000" dirty="0"/>
          </a:p>
          <a:p>
            <a:r>
              <a:rPr lang="hu-HU" sz="2000" dirty="0"/>
              <a:t>János </a:t>
            </a:r>
            <a:r>
              <a:rPr lang="hu-HU" sz="2000" dirty="0" err="1"/>
              <a:t>Pach</a:t>
            </a:r>
            <a:r>
              <a:rPr lang="hu-HU" sz="2000" dirty="0"/>
              <a:t>. “</a:t>
            </a:r>
            <a:r>
              <a:rPr lang="hu-HU" sz="2000" dirty="0" err="1"/>
              <a:t>Finite</a:t>
            </a:r>
            <a:r>
              <a:rPr lang="hu-HU" sz="2000" dirty="0"/>
              <a:t> </a:t>
            </a:r>
            <a:r>
              <a:rPr lang="hu-HU" sz="2000" dirty="0" err="1"/>
              <a:t>Point</a:t>
            </a:r>
            <a:r>
              <a:rPr lang="hu-HU" sz="2000" dirty="0"/>
              <a:t> </a:t>
            </a:r>
            <a:r>
              <a:rPr lang="hu-HU" sz="2000" dirty="0" err="1"/>
              <a:t>Configurations</a:t>
            </a:r>
            <a:r>
              <a:rPr lang="hu-HU" sz="2000" dirty="0"/>
              <a:t>”. In: </a:t>
            </a:r>
            <a:r>
              <a:rPr lang="hu-HU" sz="2000" dirty="0" err="1"/>
              <a:t>Handbook</a:t>
            </a:r>
            <a:r>
              <a:rPr lang="hu-HU" sz="2000" dirty="0"/>
              <a:t> of </a:t>
            </a:r>
            <a:r>
              <a:rPr lang="hu-HU" sz="2000" dirty="0" err="1"/>
              <a:t>Discrete</a:t>
            </a:r>
            <a:r>
              <a:rPr lang="hu-HU" sz="2000" dirty="0"/>
              <a:t> and </a:t>
            </a:r>
            <a:r>
              <a:rPr lang="hu-HU" sz="2000" dirty="0" err="1"/>
              <a:t>Computational</a:t>
            </a:r>
            <a:r>
              <a:rPr lang="hu-HU" sz="2000" dirty="0"/>
              <a:t> </a:t>
            </a:r>
            <a:r>
              <a:rPr lang="hu-HU" sz="2000" dirty="0" err="1"/>
              <a:t>Geometry</a:t>
            </a:r>
            <a:r>
              <a:rPr lang="hu-HU" sz="2000" dirty="0"/>
              <a:t>, </a:t>
            </a:r>
            <a:r>
              <a:rPr lang="hu-HU" sz="2000" dirty="0" err="1"/>
              <a:t>Second</a:t>
            </a:r>
            <a:r>
              <a:rPr lang="hu-HU" sz="2000" dirty="0"/>
              <a:t> Edition. </a:t>
            </a:r>
            <a:r>
              <a:rPr lang="hu-HU" sz="2000" dirty="0" err="1"/>
              <a:t>Ed</a:t>
            </a:r>
            <a:r>
              <a:rPr lang="hu-HU" sz="2000" dirty="0"/>
              <a:t>. </a:t>
            </a:r>
            <a:r>
              <a:rPr lang="hu-HU" sz="2000" dirty="0" err="1"/>
              <a:t>by</a:t>
            </a:r>
            <a:r>
              <a:rPr lang="hu-HU" sz="2000" dirty="0"/>
              <a:t> Jacob E. Goodman and Joseph </a:t>
            </a:r>
            <a:r>
              <a:rPr lang="hu-HU" sz="2000" dirty="0" err="1"/>
              <a:t>O’Rourke</a:t>
            </a:r>
            <a:r>
              <a:rPr lang="hu-HU" sz="2000" dirty="0"/>
              <a:t>. Chapman and Hall/CRC, 2004, pp. 3–24.</a:t>
            </a:r>
          </a:p>
          <a:p>
            <a:r>
              <a:rPr lang="hu-HU" sz="2000" dirty="0" err="1"/>
              <a:t>Noga</a:t>
            </a:r>
            <a:r>
              <a:rPr lang="hu-HU" sz="2000" dirty="0"/>
              <a:t> </a:t>
            </a:r>
            <a:r>
              <a:rPr lang="hu-HU" sz="2000" dirty="0" err="1"/>
              <a:t>Alon</a:t>
            </a:r>
            <a:r>
              <a:rPr lang="hu-HU" sz="2000" dirty="0"/>
              <a:t>, </a:t>
            </a:r>
            <a:r>
              <a:rPr lang="hu-HU" sz="2000" dirty="0" err="1"/>
              <a:t>Matija</a:t>
            </a:r>
            <a:r>
              <a:rPr lang="hu-HU" sz="2000" dirty="0"/>
              <a:t> </a:t>
            </a:r>
            <a:r>
              <a:rPr lang="hu-HU" sz="2000" dirty="0" err="1"/>
              <a:t>Bucic</a:t>
            </a:r>
            <a:r>
              <a:rPr lang="hu-HU" sz="2000" dirty="0"/>
              <a:t>, and Lisa </a:t>
            </a:r>
            <a:r>
              <a:rPr lang="hu-HU" sz="2000" dirty="0" err="1"/>
              <a:t>Sauermann</a:t>
            </a:r>
            <a:r>
              <a:rPr lang="hu-HU" sz="2000" dirty="0"/>
              <a:t>. Unit and </a:t>
            </a:r>
            <a:r>
              <a:rPr lang="hu-HU" sz="2000" dirty="0" err="1"/>
              <a:t>distinct</a:t>
            </a:r>
            <a:r>
              <a:rPr lang="hu-HU" sz="2000" dirty="0"/>
              <a:t> </a:t>
            </a:r>
            <a:r>
              <a:rPr lang="hu-HU" sz="2000" dirty="0" err="1"/>
              <a:t>distances</a:t>
            </a:r>
            <a:r>
              <a:rPr lang="hu-HU" sz="2000" dirty="0"/>
              <a:t> in </a:t>
            </a:r>
            <a:r>
              <a:rPr lang="hu-HU" sz="2000" dirty="0" err="1"/>
              <a:t>typical</a:t>
            </a:r>
            <a:r>
              <a:rPr lang="hu-HU" sz="2000" dirty="0"/>
              <a:t> </a:t>
            </a:r>
            <a:r>
              <a:rPr lang="hu-HU" sz="2000" dirty="0" err="1"/>
              <a:t>norms</a:t>
            </a:r>
            <a:r>
              <a:rPr lang="hu-HU" sz="2000" dirty="0"/>
              <a:t>. 2024. </a:t>
            </a:r>
            <a:r>
              <a:rPr lang="hu-HU" sz="2000" dirty="0" err="1"/>
              <a:t>arXiv</a:t>
            </a:r>
            <a:r>
              <a:rPr lang="hu-HU" sz="2000" dirty="0"/>
              <a:t>: 2302.09058 [math.CO]</a:t>
            </a:r>
          </a:p>
          <a:p>
            <a:r>
              <a:rPr lang="en-US" sz="2000" dirty="0"/>
              <a:t>Herbert </a:t>
            </a:r>
            <a:r>
              <a:rPr lang="en-US" sz="2000" dirty="0" err="1"/>
              <a:t>Edelsbrunner</a:t>
            </a:r>
            <a:r>
              <a:rPr lang="en-US" sz="2000" dirty="0"/>
              <a:t> and P</a:t>
            </a:r>
            <a:r>
              <a:rPr lang="hu-HU" sz="2000" dirty="0"/>
              <a:t>é</a:t>
            </a:r>
            <a:r>
              <a:rPr lang="en-US" sz="2000" dirty="0" err="1"/>
              <a:t>ter</a:t>
            </a:r>
            <a:r>
              <a:rPr lang="en-US" sz="2000" dirty="0"/>
              <a:t> </a:t>
            </a:r>
            <a:r>
              <a:rPr lang="en-US" sz="2000" dirty="0" err="1"/>
              <a:t>Hajnal</a:t>
            </a:r>
            <a:r>
              <a:rPr lang="en-US" sz="2000" dirty="0"/>
              <a:t>. “A lower bound on the number</a:t>
            </a:r>
            <a:r>
              <a:rPr lang="hu-HU" sz="2000" dirty="0"/>
              <a:t> </a:t>
            </a:r>
            <a:r>
              <a:rPr lang="en-US" sz="2000" dirty="0"/>
              <a:t>of unit distances between the vertices of a convex polygon”. In: Journal</a:t>
            </a:r>
            <a:r>
              <a:rPr lang="hu-HU" sz="2000" dirty="0"/>
              <a:t> </a:t>
            </a:r>
            <a:r>
              <a:rPr lang="en-US" sz="2000" dirty="0"/>
              <a:t>of Combinatorial Theory, Series A 56.2 (1991), pp. 312–316</a:t>
            </a:r>
            <a:r>
              <a:rPr lang="hu-H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96304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99EA849-A5C7-E337-9AF1-C65105A08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Thank</a:t>
            </a:r>
            <a:r>
              <a:rPr lang="hu-HU" dirty="0"/>
              <a:t> </a:t>
            </a:r>
            <a:r>
              <a:rPr lang="hu-HU" dirty="0" err="1"/>
              <a:t>you</a:t>
            </a:r>
            <a:r>
              <a:rPr lang="hu-HU" dirty="0"/>
              <a:t> </a:t>
            </a:r>
            <a:r>
              <a:rPr lang="hu-HU" dirty="0" err="1"/>
              <a:t>for</a:t>
            </a:r>
            <a:r>
              <a:rPr lang="hu-HU" dirty="0"/>
              <a:t> </a:t>
            </a:r>
            <a:r>
              <a:rPr lang="hu-HU" dirty="0" err="1"/>
              <a:t>your</a:t>
            </a:r>
            <a:r>
              <a:rPr lang="hu-HU" dirty="0"/>
              <a:t> </a:t>
            </a:r>
            <a:r>
              <a:rPr lang="hu-HU" dirty="0" err="1"/>
              <a:t>attention</a:t>
            </a:r>
            <a:r>
              <a:rPr lang="hu-HU"/>
              <a:t>!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CA770728-867C-4176-A6AC-45651B14E4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41536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418</Words>
  <Application>Microsoft Office PowerPoint</Application>
  <PresentationFormat>Szélesvásznú</PresentationFormat>
  <Paragraphs>29</Paragraphs>
  <Slides>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Cambria Math</vt:lpstr>
      <vt:lpstr>Office-téma</vt:lpstr>
      <vt:lpstr>Unit distance graphs</vt:lpstr>
      <vt:lpstr>Definitions</vt:lpstr>
      <vt:lpstr>Erdős’ original results</vt:lpstr>
      <vt:lpstr>Other cases</vt:lpstr>
      <vt:lpstr>Typical norms</vt:lpstr>
      <vt:lpstr>References</vt:lpstr>
      <vt:lpstr>Thank you for your attention!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Gyetvai Miki</dc:creator>
  <cp:lastModifiedBy>Gyetvai Miki</cp:lastModifiedBy>
  <cp:revision>1</cp:revision>
  <dcterms:created xsi:type="dcterms:W3CDTF">2026-01-09T12:26:18Z</dcterms:created>
  <dcterms:modified xsi:type="dcterms:W3CDTF">2026-01-09T12:26:56Z</dcterms:modified>
</cp:coreProperties>
</file>