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8A"/>
    <a:srgbClr val="003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F1B3F6-5408-281D-620C-395815920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D186A2F-8391-0C52-63FF-88420A3F7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7137F42-E3C6-3D5C-D337-0D9B3F40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8095C63-BEB4-677B-02A0-DC2445FCD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3B3DBBA-A6DD-A01C-88C9-A77AD9D53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828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1B9220-CF07-6FDF-B31E-BAC26DEEF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F898659-9814-33D2-FCB8-7EEBDC1C0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97924A2-541C-E635-E69F-E098950A5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B8150A1-9419-E54E-E656-C20F2667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863DD70-00DA-C1E0-9FF3-858E47936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550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022BF78-3DE1-7757-244D-F96FBD283A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9FCC57F-56FC-83C7-B644-BE9E04797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071DEF-BC2A-BCD5-E101-C05D1C69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B836D0-CB37-63D7-1CF8-7F57BFF4B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0E95A2-B1B8-6F3C-B8CD-D8FB0152D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311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74F077-93C2-2069-0F18-617DBF0B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D3EC99-8CF7-1514-D783-DB8C24035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D6359AD-D843-626D-9BF4-2BF831F54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0F42210-377B-5B6F-1786-7B1E2329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1B127BA-B427-9CD0-4674-ACC65B4D4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03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BCC2BB-D925-0009-1C08-DF8A70A5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DA3CEEB-D83D-0640-6064-61E42E589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55BCC2E-4F72-6991-E7CF-D4A6DD0DA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DEA093C-C3C9-B3EA-C774-91A9D811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1E7BDBC-7195-2840-BEC6-F39618A6A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910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9B859C-C6C4-EF29-6CD0-22EDDFCAA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002D0B3-FC36-9CFF-053B-0C3730584B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F006C64-870C-8997-E82C-7C3A0C767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A099CA8-CB37-A344-AA50-60F859BAB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1B29269-3635-2E9E-0E79-3AAFBFE2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8B729F8-665F-BABE-55B2-2B1454C0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376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8290B8-46E7-6C95-B431-3DDA14F6A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904EA4-5095-4491-7C5D-D53068DF2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4218C80-DA18-5320-433C-C3FF6EC88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E52F4F4-2E47-571A-282E-D2BE2C145E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31065B7-DA5F-10D4-A565-9C96D92496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2BCF438-CB68-CEE5-3C11-CE9158505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7D4352FE-2475-C715-45AD-3F60FBC8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F6B10EE-0F98-60EC-AAF8-1C7E03CE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173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F68462-57CD-44A8-A38B-9F7844CE1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2B929C8-C553-BDA0-D3CF-B0D07376A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B5CC6FF-85EB-C0C7-63AA-A9C12BDD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8B01AE8-88D7-C74F-EEF5-ECE6B9DF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65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7C2F8BB-317C-F020-D6E0-57E7BE53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E6911F3-4455-5B5A-46E7-9F87143D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BE2D380-C1FE-04CF-6FC3-15288DC4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374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58D7DB-4338-9404-57F9-817A7612D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FBA1D5-9B71-2CC6-587B-9FD8C8781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842F651-6A3A-A98E-B5C8-21F791EB2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FCCC4E6-5CB9-A17B-779A-AB24E75D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E2FD8EE-893D-38BB-CC1E-F674CD52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A01948A-C120-14F2-8F9B-328394DE0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873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D554C5-D428-879F-B7AB-BBB518350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284873C-DCD6-8CEE-5869-274895BC4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462FC7D-B8C8-76BA-198F-AC3A2FD59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32594BB-0323-47D9-5C80-21B6DC5C9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DDFB029-AE16-C275-4FF4-1B7F91CB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C0F1570-E24B-369C-1F88-539C9DEB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523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7EE12A3-6FF7-6A6C-51FB-14C58B651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101AD12-79D0-4BEC-F93B-EF54664A0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541615F-DFA1-52C7-F39E-6A0233506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3C323-97AF-4F93-8A8D-2E9593A9523A}" type="datetimeFigureOut">
              <a:rPr lang="hu-HU" smtClean="0"/>
              <a:t>2026. 01. 09.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3902814-E813-03A7-7CE8-39DE3E061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9003DDC-D8E8-8C37-2582-56B76EA133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84EDBC-A32D-4711-BC7E-5B15685895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4234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>
            <a:extLst>
              <a:ext uri="{FF2B5EF4-FFF2-40B4-BE49-F238E27FC236}">
                <a16:creationId xmlns:a16="http://schemas.microsoft.com/office/drawing/2014/main" id="{9CF0646F-3C24-FC09-D2CD-E5E1E7A24347}"/>
              </a:ext>
            </a:extLst>
          </p:cNvPr>
          <p:cNvSpPr/>
          <p:nvPr/>
        </p:nvSpPr>
        <p:spPr>
          <a:xfrm>
            <a:off x="-100484" y="2002134"/>
            <a:ext cx="12392967" cy="2853731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E83A856-7BF1-6B8D-1570-16B249CB7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3969" y="1885332"/>
            <a:ext cx="8464062" cy="2042325"/>
          </a:xfrm>
        </p:spPr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Projective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theory</a:t>
            </a:r>
            <a:r>
              <a:rPr lang="hu-HU" dirty="0">
                <a:solidFill>
                  <a:schemeClr val="bg1"/>
                </a:solidFill>
              </a:rPr>
              <a:t> and </a:t>
            </a:r>
            <a:r>
              <a:rPr lang="hu-HU" dirty="0" err="1">
                <a:solidFill>
                  <a:schemeClr val="bg1"/>
                </a:solidFill>
              </a:rPr>
              <a:t>the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Pseudo</a:t>
            </a:r>
            <a:r>
              <a:rPr lang="hu-HU" dirty="0">
                <a:solidFill>
                  <a:schemeClr val="bg1"/>
                </a:solidFill>
              </a:rPr>
              <a:t>-arc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F505089-F370-C169-5E6D-C18ADFF2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5434"/>
            <a:ext cx="9144000" cy="578076"/>
          </a:xfrm>
        </p:spPr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68424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>
            <a:extLst>
              <a:ext uri="{FF2B5EF4-FFF2-40B4-BE49-F238E27FC236}">
                <a16:creationId xmlns:a16="http://schemas.microsoft.com/office/drawing/2014/main" id="{56C83044-E65A-8C89-46F7-4155E21C1BA4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B33CEE8-C5F0-E8A2-ABC7-BA97297C5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The </a:t>
            </a:r>
            <a:r>
              <a:rPr lang="hu-HU" dirty="0" err="1">
                <a:solidFill>
                  <a:schemeClr val="bg1"/>
                </a:solidFill>
              </a:rPr>
              <a:t>Pseudo</a:t>
            </a:r>
            <a:r>
              <a:rPr lang="hu-HU" dirty="0">
                <a:solidFill>
                  <a:schemeClr val="bg1"/>
                </a:solidFill>
              </a:rPr>
              <a:t>-arc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0B4B87-2277-4502-385D-DB0D16EC3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7453" cy="2254006"/>
          </a:xfrm>
        </p:spPr>
        <p:txBody>
          <a:bodyPr>
            <a:normAutofit/>
          </a:bodyPr>
          <a:lstStyle/>
          <a:p>
            <a:r>
              <a:rPr lang="hu-HU" i="1" dirty="0" err="1"/>
              <a:t>Continuum</a:t>
            </a:r>
            <a:r>
              <a:rPr lang="hu-HU" i="1" dirty="0"/>
              <a:t>:</a:t>
            </a:r>
            <a:r>
              <a:rPr lang="hu-HU" dirty="0"/>
              <a:t> </a:t>
            </a:r>
            <a:r>
              <a:rPr lang="hu-HU" dirty="0" err="1"/>
              <a:t>Nonempty</a:t>
            </a:r>
            <a:r>
              <a:rPr lang="hu-HU" dirty="0"/>
              <a:t> </a:t>
            </a:r>
            <a:r>
              <a:rPr lang="hu-HU" dirty="0" err="1"/>
              <a:t>connected</a:t>
            </a:r>
            <a:r>
              <a:rPr lang="hu-HU" dirty="0"/>
              <a:t> </a:t>
            </a:r>
            <a:r>
              <a:rPr lang="hu-HU" dirty="0" err="1"/>
              <a:t>compact</a:t>
            </a:r>
            <a:r>
              <a:rPr lang="hu-HU" dirty="0"/>
              <a:t> </a:t>
            </a:r>
            <a:r>
              <a:rPr lang="hu-HU" dirty="0" err="1"/>
              <a:t>metrizable</a:t>
            </a:r>
            <a:r>
              <a:rPr lang="hu-HU" dirty="0"/>
              <a:t> </a:t>
            </a:r>
            <a:r>
              <a:rPr lang="hu-HU" dirty="0" err="1"/>
              <a:t>space</a:t>
            </a:r>
            <a:endParaRPr lang="hu-HU" dirty="0"/>
          </a:p>
          <a:p>
            <a:r>
              <a:rPr lang="hu-HU" i="1" dirty="0" err="1"/>
              <a:t>Indecomposable</a:t>
            </a:r>
            <a:r>
              <a:rPr lang="hu-HU" i="1" dirty="0"/>
              <a:t>:</a:t>
            </a:r>
            <a:r>
              <a:rPr lang="hu-HU" dirty="0"/>
              <a:t> Is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union</a:t>
            </a:r>
            <a:r>
              <a:rPr lang="hu-HU" dirty="0"/>
              <a:t> of 2 </a:t>
            </a:r>
            <a:r>
              <a:rPr lang="hu-HU" dirty="0" err="1"/>
              <a:t>proper</a:t>
            </a:r>
            <a:r>
              <a:rPr lang="hu-HU" dirty="0"/>
              <a:t> </a:t>
            </a:r>
            <a:r>
              <a:rPr lang="hu-HU" dirty="0" err="1"/>
              <a:t>subcontinua</a:t>
            </a:r>
            <a:endParaRPr lang="hu-HU" dirty="0"/>
          </a:p>
          <a:p>
            <a:r>
              <a:rPr lang="hu-HU" i="1" dirty="0" err="1"/>
              <a:t>Hereditarily</a:t>
            </a:r>
            <a:r>
              <a:rPr lang="hu-HU" i="1" dirty="0"/>
              <a:t> </a:t>
            </a:r>
            <a:r>
              <a:rPr lang="hu-HU" i="1" dirty="0" err="1"/>
              <a:t>indecomposable</a:t>
            </a:r>
            <a:r>
              <a:rPr lang="hu-HU" i="1" dirty="0"/>
              <a:t>: </a:t>
            </a:r>
            <a:r>
              <a:rPr lang="hu-HU" dirty="0" err="1"/>
              <a:t>Subcontinua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indecomposable</a:t>
            </a:r>
            <a:endParaRPr lang="hu-HU" dirty="0"/>
          </a:p>
          <a:p>
            <a:r>
              <a:rPr lang="hu-HU" i="1" dirty="0" err="1"/>
              <a:t>Chainable</a:t>
            </a:r>
            <a:r>
              <a:rPr lang="hu-HU" i="1" dirty="0"/>
              <a:t>: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every</a:t>
            </a:r>
            <a:r>
              <a:rPr lang="hu-HU" dirty="0"/>
              <a:t> </a:t>
            </a:r>
            <a:r>
              <a:rPr lang="el-GR" dirty="0"/>
              <a:t>ε</a:t>
            </a:r>
            <a:r>
              <a:rPr lang="hu-HU" dirty="0"/>
              <a:t>&gt;0, </a:t>
            </a:r>
            <a:r>
              <a:rPr lang="hu-HU" dirty="0" err="1"/>
              <a:t>it</a:t>
            </a:r>
            <a:r>
              <a:rPr lang="hu-HU" dirty="0"/>
              <a:t> has an </a:t>
            </a:r>
            <a:r>
              <a:rPr lang="hu-HU" dirty="0" err="1"/>
              <a:t>open</a:t>
            </a:r>
            <a:r>
              <a:rPr lang="hu-HU" dirty="0"/>
              <a:t> </a:t>
            </a:r>
            <a:r>
              <a:rPr lang="hu-HU" dirty="0" err="1"/>
              <a:t>cover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is an „</a:t>
            </a:r>
            <a:r>
              <a:rPr lang="el-GR" dirty="0"/>
              <a:t>ε</a:t>
            </a:r>
            <a:r>
              <a:rPr lang="hu-HU" dirty="0"/>
              <a:t>-</a:t>
            </a:r>
            <a:r>
              <a:rPr lang="hu-HU" dirty="0" err="1"/>
              <a:t>chain</a:t>
            </a:r>
            <a:r>
              <a:rPr lang="hu-HU" dirty="0"/>
              <a:t>”: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2D6521F5-0C43-6451-6E9F-FD58D2A5B2E8}"/>
              </a:ext>
            </a:extLst>
          </p:cNvPr>
          <p:cNvSpPr txBox="1">
            <a:spLocks/>
          </p:cNvSpPr>
          <p:nvPr/>
        </p:nvSpPr>
        <p:spPr>
          <a:xfrm>
            <a:off x="838200" y="5386841"/>
            <a:ext cx="10515600" cy="1307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u-HU" u="sng" dirty="0" err="1"/>
              <a:t>Bing’s</a:t>
            </a:r>
            <a:r>
              <a:rPr lang="hu-HU" u="sng" dirty="0"/>
              <a:t> </a:t>
            </a:r>
            <a:r>
              <a:rPr lang="hu-HU" u="sng" dirty="0" err="1"/>
              <a:t>theorem</a:t>
            </a:r>
            <a:r>
              <a:rPr lang="hu-HU" u="sng" dirty="0"/>
              <a:t>: </a:t>
            </a:r>
            <a:r>
              <a:rPr lang="hu-HU" dirty="0"/>
              <a:t>The </a:t>
            </a:r>
            <a:r>
              <a:rPr lang="hu-HU" dirty="0" err="1"/>
              <a:t>exists</a:t>
            </a:r>
            <a:r>
              <a:rPr lang="hu-HU" dirty="0"/>
              <a:t> a </a:t>
            </a:r>
            <a:r>
              <a:rPr lang="hu-HU" dirty="0" err="1"/>
              <a:t>unique</a:t>
            </a:r>
            <a:r>
              <a:rPr lang="hu-HU" dirty="0"/>
              <a:t>, </a:t>
            </a:r>
            <a:r>
              <a:rPr lang="hu-HU" dirty="0" err="1"/>
              <a:t>up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homeomorphism</a:t>
            </a:r>
            <a:r>
              <a:rPr lang="hu-HU" dirty="0"/>
              <a:t>, </a:t>
            </a:r>
            <a:r>
              <a:rPr lang="hu-HU" dirty="0" err="1"/>
              <a:t>hereditarily</a:t>
            </a:r>
            <a:r>
              <a:rPr lang="hu-HU" dirty="0"/>
              <a:t> </a:t>
            </a:r>
            <a:r>
              <a:rPr lang="hu-HU" dirty="0" err="1"/>
              <a:t>indecomposable</a:t>
            </a:r>
            <a:r>
              <a:rPr lang="hu-HU" dirty="0"/>
              <a:t> </a:t>
            </a:r>
            <a:r>
              <a:rPr lang="hu-HU" dirty="0" err="1"/>
              <a:t>chainable</a:t>
            </a:r>
            <a:r>
              <a:rPr lang="hu-HU" dirty="0"/>
              <a:t> </a:t>
            </a:r>
            <a:r>
              <a:rPr lang="hu-HU" dirty="0" err="1"/>
              <a:t>continuum</a:t>
            </a:r>
            <a:r>
              <a:rPr lang="hu-HU" dirty="0"/>
              <a:t>, and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call</a:t>
            </a:r>
            <a:r>
              <a:rPr lang="hu-HU" dirty="0"/>
              <a:t>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Pseudo</a:t>
            </a:r>
            <a:r>
              <a:rPr lang="hu-HU" dirty="0"/>
              <a:t>-arc.</a:t>
            </a:r>
          </a:p>
        </p:txBody>
      </p:sp>
      <p:pic>
        <p:nvPicPr>
          <p:cNvPr id="8" name="Kép 7" descr="A képen Betűtípu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476BA372-AED0-96F9-FED3-2D6FC2F17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314" y="3784931"/>
            <a:ext cx="9013371" cy="1413503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C3089492-BDF2-E429-A3DA-ED46CD9E5932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1411366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8B9CC5E6-8581-8F09-7235-6346352AB431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43A5F706-C65F-F892-4FE8-C70EC1B7E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Finite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linear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graphs</a:t>
            </a:r>
            <a:r>
              <a:rPr lang="hu-HU" dirty="0">
                <a:solidFill>
                  <a:schemeClr val="bg1"/>
                </a:solidFill>
              </a:rPr>
              <a:t> and </a:t>
            </a:r>
            <a:r>
              <a:rPr lang="hu-HU" dirty="0" err="1">
                <a:solidFill>
                  <a:schemeClr val="bg1"/>
                </a:solidFill>
              </a:rPr>
              <a:t>the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Pseudo</a:t>
            </a:r>
            <a:r>
              <a:rPr lang="hu-HU" dirty="0">
                <a:solidFill>
                  <a:schemeClr val="bg1"/>
                </a:solidFill>
              </a:rPr>
              <a:t>-arc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919615-F1CA-DBCE-0253-86BB6FE3D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u="sng" dirty="0"/>
              <a:t>Lemma: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D is a </a:t>
            </a:r>
            <a:r>
              <a:rPr lang="hu-HU" dirty="0" err="1"/>
              <a:t>topological</a:t>
            </a:r>
            <a:r>
              <a:rPr lang="hu-HU" dirty="0"/>
              <a:t> ℒ -</a:t>
            </a:r>
            <a:r>
              <a:rPr lang="hu-HU" dirty="0" err="1"/>
              <a:t>structure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satisfies</a:t>
            </a:r>
            <a:r>
              <a:rPr lang="hu-HU" dirty="0"/>
              <a:t> (P2), and R</a:t>
            </a:r>
            <a:r>
              <a:rPr lang="hu-HU" baseline="30000" dirty="0"/>
              <a:t>D</a:t>
            </a:r>
            <a:r>
              <a:rPr lang="hu-HU" dirty="0"/>
              <a:t> is an </a:t>
            </a:r>
            <a:r>
              <a:rPr lang="hu-HU" dirty="0" err="1"/>
              <a:t>equivalence</a:t>
            </a:r>
            <a:r>
              <a:rPr lang="hu-HU" dirty="0"/>
              <a:t> </a:t>
            </a:r>
            <a:r>
              <a:rPr lang="hu-HU" dirty="0" err="1"/>
              <a:t>relation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classes</a:t>
            </a:r>
            <a:r>
              <a:rPr lang="hu-HU" dirty="0"/>
              <a:t> of </a:t>
            </a:r>
            <a:r>
              <a:rPr lang="hu-HU" dirty="0" err="1"/>
              <a:t>size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most 2, </a:t>
            </a:r>
            <a:r>
              <a:rPr lang="hu-HU" dirty="0" err="1"/>
              <a:t>then</a:t>
            </a:r>
            <a:r>
              <a:rPr lang="hu-HU" dirty="0"/>
              <a:t> D/R</a:t>
            </a:r>
            <a:r>
              <a:rPr lang="hu-HU" baseline="30000" dirty="0"/>
              <a:t>D</a:t>
            </a:r>
            <a:r>
              <a:rPr lang="hu-HU" dirty="0"/>
              <a:t> is </a:t>
            </a:r>
            <a:r>
              <a:rPr lang="hu-HU" dirty="0" err="1"/>
              <a:t>chainable</a:t>
            </a:r>
            <a:r>
              <a:rPr lang="hu-HU" dirty="0"/>
              <a:t>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u="sng" dirty="0"/>
              <a:t>Lemma: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projective</a:t>
            </a:r>
            <a:r>
              <a:rPr lang="hu-HU" dirty="0"/>
              <a:t> </a:t>
            </a:r>
            <a:r>
              <a:rPr lang="hu-HU" dirty="0" err="1"/>
              <a:t>Fraïssé</a:t>
            </a:r>
            <a:r>
              <a:rPr lang="hu-HU" dirty="0"/>
              <a:t> limit </a:t>
            </a:r>
            <a:r>
              <a:rPr lang="hu-HU" b="1" dirty="0"/>
              <a:t>P</a:t>
            </a:r>
            <a:r>
              <a:rPr lang="hu-HU" dirty="0"/>
              <a:t> of ∆</a:t>
            </a:r>
            <a:r>
              <a:rPr lang="hu-HU" baseline="-25000" dirty="0"/>
              <a:t>0</a:t>
            </a:r>
            <a:r>
              <a:rPr lang="hu-HU" dirty="0"/>
              <a:t>, R</a:t>
            </a:r>
            <a:r>
              <a:rPr lang="hu-HU" b="1" baseline="30000" dirty="0"/>
              <a:t>P</a:t>
            </a:r>
            <a:r>
              <a:rPr lang="hu-HU" dirty="0"/>
              <a:t> is </a:t>
            </a:r>
            <a:r>
              <a:rPr lang="hu-HU" dirty="0" err="1"/>
              <a:t>such</a:t>
            </a:r>
            <a:r>
              <a:rPr lang="hu-HU" dirty="0"/>
              <a:t> a </a:t>
            </a:r>
            <a:r>
              <a:rPr lang="hu-HU" dirty="0" err="1"/>
              <a:t>relation</a:t>
            </a:r>
            <a:r>
              <a:rPr lang="hu-HU" dirty="0"/>
              <a:t>, and </a:t>
            </a:r>
            <a:r>
              <a:rPr lang="hu-HU" b="1" dirty="0"/>
              <a:t>P</a:t>
            </a:r>
            <a:r>
              <a:rPr lang="hu-HU" dirty="0"/>
              <a:t>/R</a:t>
            </a:r>
            <a:r>
              <a:rPr lang="hu-HU" b="1" baseline="30000" dirty="0"/>
              <a:t>P</a:t>
            </a:r>
            <a:r>
              <a:rPr lang="hu-HU" dirty="0"/>
              <a:t> is </a:t>
            </a:r>
            <a:r>
              <a:rPr lang="hu-HU" dirty="0" err="1"/>
              <a:t>hereditarily</a:t>
            </a:r>
            <a:r>
              <a:rPr lang="hu-HU" dirty="0"/>
              <a:t> </a:t>
            </a:r>
            <a:r>
              <a:rPr lang="hu-HU" dirty="0" err="1"/>
              <a:t>indecomposable</a:t>
            </a:r>
            <a:r>
              <a:rPr lang="hu-HU" dirty="0"/>
              <a:t>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err="1"/>
              <a:t>It</a:t>
            </a:r>
            <a:r>
              <a:rPr lang="hu-HU" dirty="0"/>
              <a:t> </a:t>
            </a:r>
            <a:r>
              <a:rPr lang="hu-HU" dirty="0" err="1"/>
              <a:t>follows</a:t>
            </a:r>
            <a:r>
              <a:rPr lang="hu-HU" dirty="0"/>
              <a:t> (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Bing’s</a:t>
            </a:r>
            <a:r>
              <a:rPr lang="hu-HU" dirty="0"/>
              <a:t> </a:t>
            </a:r>
            <a:r>
              <a:rPr lang="hu-HU" dirty="0" err="1"/>
              <a:t>theorem</a:t>
            </a:r>
            <a:r>
              <a:rPr lang="hu-HU" dirty="0"/>
              <a:t>)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b="1" dirty="0"/>
              <a:t>P</a:t>
            </a:r>
            <a:r>
              <a:rPr lang="hu-HU" dirty="0"/>
              <a:t>/R</a:t>
            </a:r>
            <a:r>
              <a:rPr lang="hu-HU" b="1" baseline="30000" dirty="0"/>
              <a:t>P</a:t>
            </a:r>
            <a:r>
              <a:rPr lang="hu-HU" dirty="0"/>
              <a:t> is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Pseudo</a:t>
            </a:r>
            <a:r>
              <a:rPr lang="hu-HU" dirty="0"/>
              <a:t>-arc.</a:t>
            </a:r>
          </a:p>
          <a:p>
            <a:pPr marL="0" indent="0">
              <a:buNone/>
            </a:pP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call</a:t>
            </a:r>
            <a:r>
              <a:rPr lang="hu-HU" dirty="0"/>
              <a:t> </a:t>
            </a:r>
            <a:r>
              <a:rPr lang="hu-HU" b="1" dirty="0"/>
              <a:t>P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pre</a:t>
            </a:r>
            <a:r>
              <a:rPr lang="hu-HU" dirty="0"/>
              <a:t>-</a:t>
            </a:r>
            <a:r>
              <a:rPr lang="hu-HU" dirty="0" err="1"/>
              <a:t>Pseudo</a:t>
            </a:r>
            <a:r>
              <a:rPr lang="hu-HU" dirty="0"/>
              <a:t>-arc, and </a:t>
            </a:r>
            <a:r>
              <a:rPr lang="hu-HU" b="1" dirty="0"/>
              <a:t>P</a:t>
            </a:r>
            <a:r>
              <a:rPr lang="hu-HU" dirty="0"/>
              <a:t>/R</a:t>
            </a:r>
            <a:r>
              <a:rPr lang="hu-HU" b="1" baseline="30000" dirty="0"/>
              <a:t>P</a:t>
            </a:r>
            <a:r>
              <a:rPr lang="hu-HU" dirty="0"/>
              <a:t>=P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Pseudo</a:t>
            </a:r>
            <a:r>
              <a:rPr lang="hu-HU" dirty="0"/>
              <a:t>-arc.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9CA0AB6-EB96-2062-897E-9B6554591A6A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1526154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95E06837-8DBB-DDFA-A940-E688076CE95E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475D560-E785-3756-7B03-EE036BD5F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Two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nice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properties</a:t>
            </a:r>
            <a:r>
              <a:rPr lang="hu-HU" dirty="0">
                <a:solidFill>
                  <a:schemeClr val="bg1"/>
                </a:solidFill>
              </a:rPr>
              <a:t> of </a:t>
            </a:r>
            <a:r>
              <a:rPr lang="hu-HU" dirty="0" err="1">
                <a:solidFill>
                  <a:schemeClr val="bg1"/>
                </a:solidFill>
              </a:rPr>
              <a:t>the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Pseudo</a:t>
            </a:r>
            <a:r>
              <a:rPr lang="hu-HU" dirty="0">
                <a:solidFill>
                  <a:schemeClr val="bg1"/>
                </a:solidFill>
              </a:rPr>
              <a:t>-arc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9B0737-3CF1-CF67-07C0-91EC827B1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99725" cy="1811878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hu-HU" dirty="0" err="1"/>
              <a:t>Every</a:t>
            </a:r>
            <a:r>
              <a:rPr lang="hu-HU" dirty="0"/>
              <a:t> </a:t>
            </a:r>
            <a:r>
              <a:rPr lang="hu-HU" dirty="0" err="1"/>
              <a:t>chainable</a:t>
            </a:r>
            <a:r>
              <a:rPr lang="hu-HU" dirty="0"/>
              <a:t> </a:t>
            </a:r>
            <a:r>
              <a:rPr lang="hu-HU" dirty="0" err="1"/>
              <a:t>continuum</a:t>
            </a:r>
            <a:r>
              <a:rPr lang="hu-HU" dirty="0"/>
              <a:t> is a </a:t>
            </a:r>
            <a:r>
              <a:rPr lang="hu-HU" dirty="0" err="1"/>
              <a:t>continuous</a:t>
            </a:r>
            <a:r>
              <a:rPr lang="hu-HU" dirty="0"/>
              <a:t> image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Pseudo</a:t>
            </a:r>
            <a:r>
              <a:rPr lang="hu-HU" dirty="0"/>
              <a:t>-arc.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chainable</a:t>
            </a:r>
            <a:r>
              <a:rPr lang="hu-HU" dirty="0"/>
              <a:t> </a:t>
            </a:r>
            <a:r>
              <a:rPr lang="hu-HU" dirty="0" err="1"/>
              <a:t>continuum</a:t>
            </a:r>
            <a:r>
              <a:rPr lang="hu-HU" dirty="0"/>
              <a:t> (</a:t>
            </a:r>
            <a:r>
              <a:rPr lang="hu-HU" dirty="0" err="1"/>
              <a:t>X,d</a:t>
            </a:r>
            <a:r>
              <a:rPr lang="hu-HU" dirty="0"/>
              <a:t>), and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el-GR" dirty="0"/>
              <a:t>ε</a:t>
            </a:r>
            <a:r>
              <a:rPr lang="hu-HU" dirty="0"/>
              <a:t>&gt;0,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following</a:t>
            </a:r>
            <a:r>
              <a:rPr lang="hu-HU" dirty="0"/>
              <a:t> diagram </a:t>
            </a:r>
            <a:r>
              <a:rPr lang="hu-HU" dirty="0" err="1"/>
              <a:t>commutes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error</a:t>
            </a:r>
            <a:r>
              <a:rPr lang="hu-HU" dirty="0"/>
              <a:t> &lt;</a:t>
            </a:r>
            <a:r>
              <a:rPr lang="el-GR" dirty="0"/>
              <a:t>ε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respect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d: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9AD8FC6-285A-7615-AF9F-A5EA9019C7A7}"/>
              </a:ext>
            </a:extLst>
          </p:cNvPr>
          <p:cNvSpPr txBox="1"/>
          <p:nvPr/>
        </p:nvSpPr>
        <p:spPr>
          <a:xfrm>
            <a:off x="5784502" y="3429000"/>
            <a:ext cx="67424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err="1"/>
              <a:t>Formally</a:t>
            </a:r>
            <a:r>
              <a:rPr lang="hu-HU" sz="2800" dirty="0"/>
              <a:t>, </a:t>
            </a:r>
            <a:r>
              <a:rPr lang="hu-HU" sz="2800" dirty="0" err="1"/>
              <a:t>d</a:t>
            </a:r>
            <a:r>
              <a:rPr lang="hu-HU" sz="2800" baseline="-25000" dirty="0" err="1"/>
              <a:t>sup</a:t>
            </a:r>
            <a:r>
              <a:rPr lang="hu-HU" sz="2800" dirty="0"/>
              <a:t>(f</a:t>
            </a:r>
            <a:r>
              <a:rPr lang="hu-HU" sz="2800" baseline="-25000" dirty="0"/>
              <a:t>1</a:t>
            </a:r>
            <a:r>
              <a:rPr lang="hu-HU" sz="2800" dirty="0"/>
              <a:t> , f</a:t>
            </a:r>
            <a:r>
              <a:rPr lang="hu-HU" sz="2800" baseline="-25000" dirty="0"/>
              <a:t>2</a:t>
            </a:r>
            <a:r>
              <a:rPr lang="hu-HU" sz="2800" dirty="0"/>
              <a:t>◦</a:t>
            </a:r>
            <a:r>
              <a:rPr lang="el-GR" sz="2800" dirty="0"/>
              <a:t>φ</a:t>
            </a:r>
            <a:r>
              <a:rPr lang="hu-HU" sz="2800" dirty="0"/>
              <a:t>) &lt; </a:t>
            </a:r>
            <a:r>
              <a:rPr lang="el-GR" sz="2800" dirty="0"/>
              <a:t>ε</a:t>
            </a:r>
            <a:endParaRPr lang="hu-HU" sz="2800" dirty="0"/>
          </a:p>
          <a:p>
            <a:endParaRPr lang="hu-HU" sz="2800" dirty="0"/>
          </a:p>
          <a:p>
            <a:r>
              <a:rPr lang="hu-HU" sz="2800" dirty="0" err="1"/>
              <a:t>This</a:t>
            </a:r>
            <a:r>
              <a:rPr lang="hu-HU" sz="2800" dirty="0"/>
              <a:t> </a:t>
            </a:r>
            <a:r>
              <a:rPr lang="hu-HU" sz="2800" dirty="0" err="1"/>
              <a:t>property</a:t>
            </a:r>
            <a:r>
              <a:rPr lang="hu-HU" sz="2800" dirty="0"/>
              <a:t> is a </a:t>
            </a:r>
            <a:r>
              <a:rPr lang="hu-HU" sz="2800" dirty="0" err="1"/>
              <a:t>kind</a:t>
            </a:r>
            <a:r>
              <a:rPr lang="hu-HU" sz="2800" dirty="0"/>
              <a:t> of</a:t>
            </a:r>
            <a:br>
              <a:rPr lang="hu-HU" sz="2800" dirty="0"/>
            </a:br>
            <a:r>
              <a:rPr lang="hu-HU" sz="2800" dirty="0" err="1"/>
              <a:t>approximate</a:t>
            </a:r>
            <a:r>
              <a:rPr lang="hu-HU" sz="2800" dirty="0"/>
              <a:t> </a:t>
            </a:r>
            <a:r>
              <a:rPr lang="hu-HU" sz="2800" dirty="0" err="1"/>
              <a:t>projective</a:t>
            </a:r>
            <a:r>
              <a:rPr lang="hu-HU" sz="2800" dirty="0"/>
              <a:t> </a:t>
            </a:r>
            <a:r>
              <a:rPr lang="hu-HU" sz="2800" dirty="0" err="1"/>
              <a:t>homogeneity</a:t>
            </a:r>
            <a:r>
              <a:rPr lang="hu-HU" sz="2800" dirty="0"/>
              <a:t>,</a:t>
            </a:r>
            <a:br>
              <a:rPr lang="hu-HU" sz="2800" dirty="0"/>
            </a:br>
            <a:r>
              <a:rPr lang="hu-HU" sz="2800" dirty="0"/>
              <a:t>and </a:t>
            </a:r>
            <a:r>
              <a:rPr lang="hu-HU" sz="2800" dirty="0" err="1"/>
              <a:t>this</a:t>
            </a:r>
            <a:r>
              <a:rPr lang="hu-HU" sz="2800" dirty="0"/>
              <a:t> </a:t>
            </a:r>
            <a:r>
              <a:rPr lang="hu-HU" sz="2800" dirty="0" err="1"/>
              <a:t>characterizes</a:t>
            </a:r>
            <a:r>
              <a:rPr lang="hu-HU" sz="2800" dirty="0"/>
              <a:t> </a:t>
            </a:r>
            <a:r>
              <a:rPr lang="hu-HU" sz="2800" dirty="0" err="1"/>
              <a:t>the</a:t>
            </a:r>
            <a:r>
              <a:rPr lang="hu-HU" sz="2800" dirty="0"/>
              <a:t> </a:t>
            </a:r>
            <a:r>
              <a:rPr lang="hu-HU" sz="2800" dirty="0" err="1"/>
              <a:t>Pseudo</a:t>
            </a:r>
            <a:r>
              <a:rPr lang="hu-HU" sz="2800" dirty="0"/>
              <a:t>-arc.</a:t>
            </a:r>
          </a:p>
          <a:p>
            <a:endParaRPr lang="hu-HU" sz="2800" dirty="0"/>
          </a:p>
          <a:p>
            <a:r>
              <a:rPr lang="hu-HU" sz="2800" dirty="0" err="1"/>
              <a:t>Homeo</a:t>
            </a:r>
            <a:r>
              <a:rPr lang="hu-HU" sz="2800" dirty="0"/>
              <a:t>(P) is </a:t>
            </a:r>
            <a:r>
              <a:rPr lang="hu-HU" sz="2800" dirty="0" err="1"/>
              <a:t>dense</a:t>
            </a:r>
            <a:r>
              <a:rPr lang="hu-HU" sz="2800" dirty="0"/>
              <a:t> in </a:t>
            </a:r>
            <a:r>
              <a:rPr lang="hu-HU" sz="2800" dirty="0" err="1"/>
              <a:t>Surj</a:t>
            </a:r>
            <a:r>
              <a:rPr lang="hu-HU" sz="2800" dirty="0"/>
              <a:t>(P) !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CA69D6E2-E6C5-8ED0-34BE-C716DF1C7197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  <p:pic>
        <p:nvPicPr>
          <p:cNvPr id="9" name="Kép 8" descr="A képen sor, diagra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46C5D9E-04AF-A616-EC4F-B5D7CA03A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565" y="3315626"/>
            <a:ext cx="3658111" cy="35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49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E9E615E7-9123-7A61-6C82-A4D063493FF7}"/>
              </a:ext>
            </a:extLst>
          </p:cNvPr>
          <p:cNvSpPr/>
          <p:nvPr/>
        </p:nvSpPr>
        <p:spPr>
          <a:xfrm>
            <a:off x="-100484" y="2002134"/>
            <a:ext cx="12392967" cy="2853731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4C3EFF4A-8BE6-28D3-CA87-A667F7880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662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5400" dirty="0" err="1">
                <a:solidFill>
                  <a:schemeClr val="bg1"/>
                </a:solidFill>
              </a:rPr>
              <a:t>Thank</a:t>
            </a:r>
            <a:r>
              <a:rPr lang="hu-HU" sz="5400" dirty="0">
                <a:solidFill>
                  <a:schemeClr val="bg1"/>
                </a:solidFill>
              </a:rPr>
              <a:t> </a:t>
            </a:r>
            <a:r>
              <a:rPr lang="hu-HU" sz="5400" dirty="0" err="1">
                <a:solidFill>
                  <a:schemeClr val="bg1"/>
                </a:solidFill>
              </a:rPr>
              <a:t>you</a:t>
            </a:r>
            <a:r>
              <a:rPr lang="hu-HU" sz="5400" dirty="0">
                <a:solidFill>
                  <a:schemeClr val="bg1"/>
                </a:solidFill>
              </a:rPr>
              <a:t> </a:t>
            </a:r>
            <a:r>
              <a:rPr lang="hu-HU" sz="5400" dirty="0" err="1">
                <a:solidFill>
                  <a:schemeClr val="bg1"/>
                </a:solidFill>
              </a:rPr>
              <a:t>for</a:t>
            </a:r>
            <a:r>
              <a:rPr lang="hu-HU" sz="5400" dirty="0">
                <a:solidFill>
                  <a:schemeClr val="bg1"/>
                </a:solidFill>
              </a:rPr>
              <a:t> </a:t>
            </a:r>
            <a:r>
              <a:rPr lang="hu-HU" sz="5400" dirty="0" err="1">
                <a:solidFill>
                  <a:schemeClr val="bg1"/>
                </a:solidFill>
              </a:rPr>
              <a:t>your</a:t>
            </a:r>
            <a:r>
              <a:rPr lang="hu-HU" sz="5400" dirty="0">
                <a:solidFill>
                  <a:schemeClr val="bg1"/>
                </a:solidFill>
              </a:rPr>
              <a:t> </a:t>
            </a:r>
            <a:r>
              <a:rPr lang="hu-HU" sz="5400" dirty="0" err="1">
                <a:solidFill>
                  <a:schemeClr val="bg1"/>
                </a:solidFill>
              </a:rPr>
              <a:t>attention</a:t>
            </a:r>
            <a:r>
              <a:rPr lang="hu-HU" sz="5400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66640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7C0BBBD1-745A-EC40-9D55-CAB0A7237DCC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B68D1B5-280D-E14C-7DCC-A8AB32D4E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Classical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theory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F973E2-E5C4-4FE2-12AA-380A4547C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dirty="0"/>
              <a:t>A </a:t>
            </a:r>
            <a:r>
              <a:rPr lang="hu-HU" sz="3200" i="1" dirty="0" err="1"/>
              <a:t>Fraïssé</a:t>
            </a:r>
            <a:r>
              <a:rPr lang="hu-HU" sz="3200" i="1" dirty="0"/>
              <a:t> </a:t>
            </a:r>
            <a:r>
              <a:rPr lang="hu-HU" sz="3200" i="1" dirty="0" err="1"/>
              <a:t>class</a:t>
            </a:r>
            <a:r>
              <a:rPr lang="hu-HU" sz="3200" i="1" dirty="0"/>
              <a:t> </a:t>
            </a:r>
            <a:r>
              <a:rPr lang="hu-HU" sz="3200" dirty="0"/>
              <a:t>is a </a:t>
            </a:r>
            <a:r>
              <a:rPr lang="hu-HU" sz="3200" dirty="0" err="1"/>
              <a:t>nonempty</a:t>
            </a:r>
            <a:r>
              <a:rPr lang="hu-HU" sz="3200" dirty="0"/>
              <a:t> </a:t>
            </a:r>
            <a:r>
              <a:rPr lang="hu-HU" sz="3200" dirty="0" err="1"/>
              <a:t>class</a:t>
            </a:r>
            <a:r>
              <a:rPr lang="hu-HU" sz="3200" dirty="0"/>
              <a:t> 𝒦 of </a:t>
            </a:r>
            <a:r>
              <a:rPr lang="hu-HU" sz="3200" dirty="0" err="1"/>
              <a:t>first</a:t>
            </a:r>
            <a:r>
              <a:rPr lang="hu-HU" sz="3200" dirty="0"/>
              <a:t> </a:t>
            </a:r>
            <a:r>
              <a:rPr lang="hu-HU" sz="3200" dirty="0" err="1"/>
              <a:t>order</a:t>
            </a:r>
            <a:br>
              <a:rPr lang="hu-HU" sz="3200" dirty="0"/>
            </a:br>
            <a:r>
              <a:rPr lang="hu-HU" sz="3200" dirty="0"/>
              <a:t>ℒ-</a:t>
            </a:r>
            <a:r>
              <a:rPr lang="hu-HU" sz="3200" dirty="0" err="1"/>
              <a:t>structures</a:t>
            </a:r>
            <a:r>
              <a:rPr lang="hu-HU" sz="3200" dirty="0"/>
              <a:t> </a:t>
            </a:r>
            <a:r>
              <a:rPr lang="hu-HU" sz="3200" dirty="0" err="1"/>
              <a:t>for</a:t>
            </a:r>
            <a:r>
              <a:rPr lang="hu-HU" sz="3200" dirty="0"/>
              <a:t> </a:t>
            </a:r>
            <a:r>
              <a:rPr lang="hu-HU" sz="3200" dirty="0" err="1"/>
              <a:t>which</a:t>
            </a:r>
            <a:r>
              <a:rPr lang="hu-HU" sz="3200" dirty="0"/>
              <a:t> </a:t>
            </a:r>
            <a:r>
              <a:rPr lang="hu-HU" sz="3200" dirty="0" err="1"/>
              <a:t>the</a:t>
            </a:r>
            <a:r>
              <a:rPr lang="hu-HU" sz="3200" dirty="0"/>
              <a:t> </a:t>
            </a:r>
            <a:r>
              <a:rPr lang="hu-HU" sz="3200" dirty="0" err="1"/>
              <a:t>following</a:t>
            </a:r>
            <a:r>
              <a:rPr lang="hu-HU" sz="3200" dirty="0"/>
              <a:t> hold:</a:t>
            </a:r>
          </a:p>
          <a:p>
            <a:r>
              <a:rPr lang="hu-HU" sz="3200" dirty="0"/>
              <a:t>𝒦 </a:t>
            </a:r>
            <a:r>
              <a:rPr lang="hu-HU" sz="3200" dirty="0" err="1"/>
              <a:t>contains</a:t>
            </a:r>
            <a:r>
              <a:rPr lang="hu-HU" sz="3200" dirty="0"/>
              <a:t> </a:t>
            </a:r>
            <a:r>
              <a:rPr lang="hu-HU" sz="3200" dirty="0" err="1"/>
              <a:t>only</a:t>
            </a:r>
            <a:r>
              <a:rPr lang="hu-HU" sz="3200" dirty="0"/>
              <a:t> </a:t>
            </a:r>
            <a:r>
              <a:rPr lang="hu-HU" sz="3200" dirty="0" err="1"/>
              <a:t>finitely</a:t>
            </a:r>
            <a:r>
              <a:rPr lang="hu-HU" sz="3200" dirty="0"/>
              <a:t> </a:t>
            </a:r>
            <a:r>
              <a:rPr lang="hu-HU" sz="3200" dirty="0" err="1"/>
              <a:t>generated</a:t>
            </a:r>
            <a:r>
              <a:rPr lang="hu-HU" sz="3200" dirty="0"/>
              <a:t> </a:t>
            </a:r>
            <a:r>
              <a:rPr lang="hu-HU" sz="3200" dirty="0" err="1"/>
              <a:t>structures</a:t>
            </a:r>
            <a:r>
              <a:rPr lang="hu-HU" sz="3200" dirty="0"/>
              <a:t>,</a:t>
            </a:r>
          </a:p>
          <a:p>
            <a:r>
              <a:rPr lang="hu-HU" sz="3200" dirty="0"/>
              <a:t>𝒦 </a:t>
            </a:r>
            <a:r>
              <a:rPr lang="hu-HU" sz="3200" dirty="0" err="1"/>
              <a:t>contains</a:t>
            </a:r>
            <a:r>
              <a:rPr lang="hu-HU" sz="3200" dirty="0"/>
              <a:t> </a:t>
            </a:r>
            <a:r>
              <a:rPr lang="hu-HU" sz="3200" dirty="0" err="1"/>
              <a:t>countably</a:t>
            </a:r>
            <a:r>
              <a:rPr lang="hu-HU" sz="3200" dirty="0"/>
              <a:t> </a:t>
            </a:r>
            <a:r>
              <a:rPr lang="hu-HU" sz="3200" dirty="0" err="1"/>
              <a:t>many</a:t>
            </a:r>
            <a:r>
              <a:rPr lang="hu-HU" sz="3200" dirty="0"/>
              <a:t> </a:t>
            </a:r>
            <a:r>
              <a:rPr lang="hu-HU" sz="3200" dirty="0" err="1"/>
              <a:t>isomorphism</a:t>
            </a:r>
            <a:r>
              <a:rPr lang="hu-HU" sz="3200" dirty="0"/>
              <a:t> </a:t>
            </a:r>
            <a:r>
              <a:rPr lang="hu-HU" sz="3200" dirty="0" err="1"/>
              <a:t>types</a:t>
            </a:r>
            <a:r>
              <a:rPr lang="hu-HU" sz="3200" dirty="0"/>
              <a:t>,</a:t>
            </a:r>
          </a:p>
          <a:p>
            <a:r>
              <a:rPr lang="hu-HU" sz="3200" dirty="0"/>
              <a:t>𝒦 is </a:t>
            </a:r>
            <a:r>
              <a:rPr lang="hu-HU" sz="3200" dirty="0" err="1"/>
              <a:t>closed</a:t>
            </a:r>
            <a:r>
              <a:rPr lang="hu-HU" sz="3200" dirty="0"/>
              <a:t> </a:t>
            </a:r>
            <a:r>
              <a:rPr lang="hu-HU" sz="3200" dirty="0" err="1"/>
              <a:t>under</a:t>
            </a:r>
            <a:r>
              <a:rPr lang="hu-HU" sz="3200" dirty="0"/>
              <a:t> </a:t>
            </a:r>
            <a:r>
              <a:rPr lang="hu-HU" sz="3200" dirty="0" err="1"/>
              <a:t>isomorphism</a:t>
            </a:r>
            <a:r>
              <a:rPr lang="hu-HU" sz="3200" dirty="0"/>
              <a:t>,</a:t>
            </a:r>
          </a:p>
          <a:p>
            <a:r>
              <a:rPr lang="hu-HU" sz="3200" dirty="0"/>
              <a:t>𝒦 is </a:t>
            </a:r>
            <a:r>
              <a:rPr lang="hu-HU" sz="3200" dirty="0" err="1"/>
              <a:t>closed</a:t>
            </a:r>
            <a:r>
              <a:rPr lang="hu-HU" sz="3200" dirty="0"/>
              <a:t> </a:t>
            </a:r>
            <a:r>
              <a:rPr lang="hu-HU" sz="3200" dirty="0" err="1"/>
              <a:t>under</a:t>
            </a:r>
            <a:r>
              <a:rPr lang="hu-HU" sz="3200" dirty="0"/>
              <a:t> </a:t>
            </a:r>
            <a:r>
              <a:rPr lang="hu-HU" sz="3200" dirty="0" err="1"/>
              <a:t>taking</a:t>
            </a:r>
            <a:r>
              <a:rPr lang="hu-HU" sz="3200" dirty="0"/>
              <a:t> </a:t>
            </a:r>
            <a:r>
              <a:rPr lang="hu-HU" sz="3200" dirty="0" err="1"/>
              <a:t>finitely</a:t>
            </a:r>
            <a:r>
              <a:rPr lang="hu-HU" sz="3200" dirty="0"/>
              <a:t> </a:t>
            </a:r>
            <a:r>
              <a:rPr lang="hu-HU" sz="3200" dirty="0" err="1"/>
              <a:t>generated</a:t>
            </a:r>
            <a:r>
              <a:rPr lang="hu-HU" sz="3200" dirty="0"/>
              <a:t> </a:t>
            </a:r>
            <a:r>
              <a:rPr lang="hu-HU" sz="3200" dirty="0" err="1"/>
              <a:t>substructures</a:t>
            </a:r>
            <a:r>
              <a:rPr lang="hu-HU" sz="3200" dirty="0"/>
              <a:t>,</a:t>
            </a:r>
          </a:p>
          <a:p>
            <a:r>
              <a:rPr lang="hu-HU" sz="3200" dirty="0"/>
              <a:t>𝒦 </a:t>
            </a:r>
            <a:r>
              <a:rPr lang="hu-HU" sz="3200" dirty="0" err="1"/>
              <a:t>satisfies</a:t>
            </a:r>
            <a:r>
              <a:rPr lang="hu-HU" sz="3200" dirty="0"/>
              <a:t> </a:t>
            </a:r>
            <a:r>
              <a:rPr lang="hu-HU" sz="3200" dirty="0" err="1"/>
              <a:t>the</a:t>
            </a:r>
            <a:r>
              <a:rPr lang="hu-HU" sz="3200" dirty="0"/>
              <a:t> </a:t>
            </a:r>
            <a:r>
              <a:rPr lang="hu-HU" sz="3200" dirty="0" err="1"/>
              <a:t>Joint</a:t>
            </a:r>
            <a:r>
              <a:rPr lang="hu-HU" sz="3200" dirty="0"/>
              <a:t> </a:t>
            </a:r>
            <a:r>
              <a:rPr lang="hu-HU" sz="3200" dirty="0" err="1"/>
              <a:t>Embedding</a:t>
            </a:r>
            <a:r>
              <a:rPr lang="hu-HU" sz="3200" dirty="0"/>
              <a:t> </a:t>
            </a:r>
            <a:r>
              <a:rPr lang="hu-HU" sz="3200" dirty="0" err="1"/>
              <a:t>Property</a:t>
            </a:r>
            <a:r>
              <a:rPr lang="hu-HU" sz="3200" dirty="0"/>
              <a:t>,</a:t>
            </a:r>
          </a:p>
          <a:p>
            <a:r>
              <a:rPr lang="hu-HU" sz="3200" dirty="0"/>
              <a:t>𝒦 </a:t>
            </a:r>
            <a:r>
              <a:rPr lang="hu-HU" sz="3200" dirty="0" err="1"/>
              <a:t>satisfies</a:t>
            </a:r>
            <a:r>
              <a:rPr lang="hu-HU" sz="3200" dirty="0"/>
              <a:t> </a:t>
            </a:r>
            <a:r>
              <a:rPr lang="hu-HU" sz="3200" dirty="0" err="1"/>
              <a:t>the</a:t>
            </a:r>
            <a:r>
              <a:rPr lang="hu-HU" sz="3200" dirty="0"/>
              <a:t> </a:t>
            </a:r>
            <a:r>
              <a:rPr lang="hu-HU" sz="3200" dirty="0" err="1"/>
              <a:t>Amalgamation</a:t>
            </a:r>
            <a:r>
              <a:rPr lang="hu-HU" sz="3200" dirty="0"/>
              <a:t> </a:t>
            </a:r>
            <a:r>
              <a:rPr lang="hu-HU" sz="3200" dirty="0" err="1"/>
              <a:t>Property</a:t>
            </a:r>
            <a:r>
              <a:rPr lang="hu-HU" sz="3200" dirty="0"/>
              <a:t>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722D68D-A6AC-35E8-E4FB-2BF9727936C0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1108679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1BCBD-864E-5D65-9191-C9E7BD7A3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08377283-2286-C2EC-5423-F784CFDA749A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95C5FF1-1887-4730-9DC9-C97F0157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Classical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theory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6DD1B46-94DD-6864-55C9-3923E300833C}"/>
              </a:ext>
            </a:extLst>
          </p:cNvPr>
          <p:cNvSpPr txBox="1"/>
          <p:nvPr/>
        </p:nvSpPr>
        <p:spPr>
          <a:xfrm>
            <a:off x="554959" y="5314591"/>
            <a:ext cx="5757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/>
              <a:t>Joint</a:t>
            </a:r>
            <a:r>
              <a:rPr lang="hu-HU" sz="3200" dirty="0"/>
              <a:t> </a:t>
            </a:r>
            <a:r>
              <a:rPr lang="hu-HU" sz="3200" dirty="0" err="1"/>
              <a:t>Embedding</a:t>
            </a:r>
            <a:r>
              <a:rPr lang="hu-HU" sz="3200" dirty="0"/>
              <a:t> </a:t>
            </a:r>
            <a:r>
              <a:rPr lang="hu-HU" sz="3200" dirty="0" err="1"/>
              <a:t>Propetry</a:t>
            </a:r>
            <a:r>
              <a:rPr lang="hu-HU" sz="3200" dirty="0"/>
              <a:t> (JEP)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1B4F178-83AF-5477-6993-64A41AB303DC}"/>
              </a:ext>
            </a:extLst>
          </p:cNvPr>
          <p:cNvSpPr txBox="1"/>
          <p:nvPr/>
        </p:nvSpPr>
        <p:spPr>
          <a:xfrm>
            <a:off x="6567846" y="5314591"/>
            <a:ext cx="52180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/>
              <a:t>Amalgamation</a:t>
            </a:r>
            <a:r>
              <a:rPr lang="hu-HU" sz="3200" dirty="0"/>
              <a:t> </a:t>
            </a:r>
            <a:r>
              <a:rPr lang="hu-HU" sz="3200" dirty="0" err="1"/>
              <a:t>Propetry</a:t>
            </a:r>
            <a:r>
              <a:rPr lang="hu-HU" sz="3200" dirty="0"/>
              <a:t> (AP)</a:t>
            </a:r>
          </a:p>
        </p:txBody>
      </p:sp>
      <p:pic>
        <p:nvPicPr>
          <p:cNvPr id="19" name="Kép 18" descr="A képen sor, fehér, diagram, vázlat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DA35EA1-4500-82EE-687A-94283F19B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830" y="1842866"/>
            <a:ext cx="3153215" cy="3172268"/>
          </a:xfrm>
          <a:prstGeom prst="rect">
            <a:avLst/>
          </a:prstGeom>
        </p:spPr>
      </p:pic>
      <p:pic>
        <p:nvPicPr>
          <p:cNvPr id="27" name="Kép 26" descr="A képen sor, diagram, Diagram, lejtő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F87C70A-50EE-8828-5E1B-AC177EA16C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385" y="1847629"/>
            <a:ext cx="5410955" cy="3162741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8A9BE99C-002D-219A-8F43-1CDE7C253E34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402633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4B1129E7-9390-6908-5995-9219E09509A1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3770765-369F-AD76-97B2-9E39BA1D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The </a:t>
            </a:r>
            <a:r>
              <a:rPr lang="hu-HU" dirty="0" err="1">
                <a:solidFill>
                  <a:schemeClr val="bg1"/>
                </a:solidFill>
              </a:rPr>
              <a:t>theorem</a:t>
            </a:r>
            <a:r>
              <a:rPr lang="hu-HU" dirty="0">
                <a:solidFill>
                  <a:schemeClr val="bg1"/>
                </a:solidFill>
              </a:rPr>
              <a:t> of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02691A-A616-EA54-82F4-C7D3D1ABA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2173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dirty="0" err="1"/>
              <a:t>For</a:t>
            </a:r>
            <a:r>
              <a:rPr lang="hu-HU" sz="3200" dirty="0"/>
              <a:t> a </a:t>
            </a:r>
            <a:r>
              <a:rPr lang="hu-HU" sz="3200" dirty="0" err="1"/>
              <a:t>Fraïssé</a:t>
            </a:r>
            <a:r>
              <a:rPr lang="hu-HU" sz="3200" dirty="0"/>
              <a:t> </a:t>
            </a:r>
            <a:r>
              <a:rPr lang="hu-HU" sz="3200" dirty="0" err="1"/>
              <a:t>class</a:t>
            </a:r>
            <a:r>
              <a:rPr lang="hu-HU" sz="3200" dirty="0"/>
              <a:t> 𝒦, </a:t>
            </a:r>
            <a:r>
              <a:rPr lang="hu-HU" sz="3200" dirty="0" err="1"/>
              <a:t>there</a:t>
            </a:r>
            <a:r>
              <a:rPr lang="hu-HU" sz="3200" dirty="0"/>
              <a:t> </a:t>
            </a:r>
            <a:r>
              <a:rPr lang="hu-HU" sz="3200" dirty="0" err="1"/>
              <a:t>exists</a:t>
            </a:r>
            <a:r>
              <a:rPr lang="hu-HU" sz="3200" dirty="0"/>
              <a:t> a </a:t>
            </a:r>
            <a:r>
              <a:rPr lang="hu-HU" sz="3200" dirty="0" err="1"/>
              <a:t>unique</a:t>
            </a:r>
            <a:r>
              <a:rPr lang="hu-HU" sz="3200" dirty="0"/>
              <a:t>, </a:t>
            </a:r>
            <a:r>
              <a:rPr lang="hu-HU" sz="3200" dirty="0" err="1"/>
              <a:t>up</a:t>
            </a:r>
            <a:r>
              <a:rPr lang="hu-HU" sz="3200" dirty="0"/>
              <a:t> </a:t>
            </a:r>
            <a:r>
              <a:rPr lang="hu-HU" sz="3200" dirty="0" err="1"/>
              <a:t>to</a:t>
            </a:r>
            <a:r>
              <a:rPr lang="hu-HU" sz="3200" dirty="0"/>
              <a:t> </a:t>
            </a:r>
            <a:r>
              <a:rPr lang="hu-HU" sz="3200" dirty="0" err="1"/>
              <a:t>isomorphism</a:t>
            </a:r>
            <a:r>
              <a:rPr lang="hu-HU" sz="3200" dirty="0"/>
              <a:t>, </a:t>
            </a:r>
            <a:r>
              <a:rPr lang="hu-HU" sz="3200" dirty="0" err="1"/>
              <a:t>countable</a:t>
            </a:r>
            <a:r>
              <a:rPr lang="hu-HU" sz="3200" dirty="0"/>
              <a:t> </a:t>
            </a:r>
            <a:r>
              <a:rPr lang="hu-HU" sz="3200" dirty="0" err="1"/>
              <a:t>ultrahomogeneous</a:t>
            </a:r>
            <a:r>
              <a:rPr lang="hu-HU" sz="3200" dirty="0"/>
              <a:t> ℒ-</a:t>
            </a:r>
            <a:r>
              <a:rPr lang="hu-HU" sz="3200" dirty="0" err="1"/>
              <a:t>structure</a:t>
            </a:r>
            <a:r>
              <a:rPr lang="hu-HU" sz="3200" dirty="0"/>
              <a:t> M </a:t>
            </a:r>
            <a:r>
              <a:rPr lang="hu-HU" sz="3200" dirty="0" err="1"/>
              <a:t>with</a:t>
            </a:r>
            <a:r>
              <a:rPr lang="hu-HU" sz="3200" dirty="0"/>
              <a:t> </a:t>
            </a:r>
            <a:r>
              <a:rPr lang="hu-HU" sz="3200" dirty="0" err="1"/>
              <a:t>Age</a:t>
            </a:r>
            <a:r>
              <a:rPr lang="hu-HU" sz="3200" dirty="0"/>
              <a:t>(M)=𝒦.</a:t>
            </a:r>
          </a:p>
          <a:p>
            <a:pPr marL="0" indent="0">
              <a:buNone/>
            </a:pPr>
            <a:r>
              <a:rPr lang="hu-HU" sz="3200" dirty="0" err="1"/>
              <a:t>This</a:t>
            </a:r>
            <a:r>
              <a:rPr lang="hu-HU" sz="3200" dirty="0"/>
              <a:t> M is </a:t>
            </a:r>
            <a:r>
              <a:rPr lang="hu-HU" sz="3200" dirty="0" err="1"/>
              <a:t>called</a:t>
            </a:r>
            <a:r>
              <a:rPr lang="hu-HU" sz="3200" dirty="0"/>
              <a:t> </a:t>
            </a:r>
            <a:r>
              <a:rPr lang="hu-HU" sz="3200" dirty="0" err="1"/>
              <a:t>the</a:t>
            </a:r>
            <a:r>
              <a:rPr lang="hu-HU" sz="3200" dirty="0"/>
              <a:t> </a:t>
            </a:r>
            <a:r>
              <a:rPr lang="hu-HU" sz="3200" i="1" dirty="0" err="1"/>
              <a:t>Fraïssé</a:t>
            </a:r>
            <a:r>
              <a:rPr lang="hu-HU" sz="3200" i="1" dirty="0"/>
              <a:t> limit </a:t>
            </a:r>
            <a:r>
              <a:rPr lang="hu-HU" sz="3200" dirty="0"/>
              <a:t>of 𝒦, and </a:t>
            </a:r>
            <a:r>
              <a:rPr lang="hu-HU" sz="3200" dirty="0" err="1"/>
              <a:t>we</a:t>
            </a:r>
            <a:r>
              <a:rPr lang="hu-HU" sz="3200" dirty="0"/>
              <a:t> </a:t>
            </a:r>
            <a:r>
              <a:rPr lang="hu-HU" sz="3200" dirty="0" err="1"/>
              <a:t>can</a:t>
            </a:r>
            <a:r>
              <a:rPr lang="hu-HU" sz="3200" dirty="0"/>
              <a:t> </a:t>
            </a:r>
            <a:r>
              <a:rPr lang="hu-HU" sz="3200" dirty="0" err="1"/>
              <a:t>construct</a:t>
            </a:r>
            <a:r>
              <a:rPr lang="hu-HU" sz="3200" dirty="0"/>
              <a:t> M </a:t>
            </a:r>
            <a:r>
              <a:rPr lang="hu-HU" sz="3200" dirty="0" err="1"/>
              <a:t>as</a:t>
            </a:r>
            <a:r>
              <a:rPr lang="hu-HU" sz="3200" dirty="0"/>
              <a:t> a </a:t>
            </a:r>
            <a:r>
              <a:rPr lang="hu-HU" sz="3200" dirty="0" err="1"/>
              <a:t>direct</a:t>
            </a:r>
            <a:r>
              <a:rPr lang="hu-HU" sz="3200" dirty="0"/>
              <a:t> limit of </a:t>
            </a:r>
            <a:r>
              <a:rPr lang="hu-HU" sz="3200" dirty="0" err="1"/>
              <a:t>structures</a:t>
            </a:r>
            <a:r>
              <a:rPr lang="hu-HU" sz="3200" dirty="0"/>
              <a:t> in 𝒦: 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4ED42E57-2A3F-3A80-9069-71D9521AF096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E1A2B5F9-D771-A3B5-2C8D-0F3072502C79}"/>
              </a:ext>
            </a:extLst>
          </p:cNvPr>
          <p:cNvSpPr txBox="1">
            <a:spLocks/>
          </p:cNvSpPr>
          <p:nvPr/>
        </p:nvSpPr>
        <p:spPr>
          <a:xfrm>
            <a:off x="838200" y="5831602"/>
            <a:ext cx="11353800" cy="92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3200" dirty="0" err="1"/>
              <a:t>We</a:t>
            </a:r>
            <a:r>
              <a:rPr lang="hu-HU" sz="3200" dirty="0"/>
              <a:t> </a:t>
            </a:r>
            <a:r>
              <a:rPr lang="hu-HU" sz="3200" dirty="0" err="1"/>
              <a:t>shall</a:t>
            </a:r>
            <a:r>
              <a:rPr lang="hu-HU" sz="3200" dirty="0"/>
              <a:t> </a:t>
            </a:r>
            <a:r>
              <a:rPr lang="hu-HU" sz="3200" dirty="0" err="1"/>
              <a:t>build</a:t>
            </a:r>
            <a:r>
              <a:rPr lang="hu-HU" sz="3200" dirty="0"/>
              <a:t> a </a:t>
            </a:r>
            <a:r>
              <a:rPr lang="hu-HU" sz="3200" dirty="0" err="1"/>
              <a:t>dual</a:t>
            </a:r>
            <a:r>
              <a:rPr lang="hu-HU" sz="3200" dirty="0"/>
              <a:t> version of </a:t>
            </a:r>
            <a:r>
              <a:rPr lang="hu-HU" sz="3200" dirty="0" err="1"/>
              <a:t>Fraïssé</a:t>
            </a:r>
            <a:r>
              <a:rPr lang="hu-HU" sz="3200" dirty="0"/>
              <a:t> </a:t>
            </a:r>
            <a:r>
              <a:rPr lang="hu-HU" sz="3200" dirty="0" err="1"/>
              <a:t>theory</a:t>
            </a:r>
            <a:r>
              <a:rPr lang="hu-HU" sz="3200" dirty="0"/>
              <a:t>.</a:t>
            </a:r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11A9F7D1-B58A-D1A7-9EF2-197391D6D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046" y="4134181"/>
            <a:ext cx="8287907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15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DE013835-B414-F3EB-FB5D-ABB4DC226DA2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505C9F5-5CCC-A60E-5039-09820ADE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Projective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theory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36A31C-675B-850A-9085-C60A724A0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45026"/>
          </a:xfrm>
        </p:spPr>
        <p:txBody>
          <a:bodyPr>
            <a:normAutofit/>
          </a:bodyPr>
          <a:lstStyle/>
          <a:p>
            <a:r>
              <a:rPr lang="hu-HU" i="1" dirty="0" err="1"/>
              <a:t>Topological</a:t>
            </a:r>
            <a:r>
              <a:rPr lang="hu-HU" i="1" dirty="0"/>
              <a:t> ℒ-</a:t>
            </a:r>
            <a:r>
              <a:rPr lang="hu-HU" i="1" dirty="0" err="1"/>
              <a:t>structure</a:t>
            </a:r>
            <a:endParaRPr lang="hu-HU" i="1" dirty="0"/>
          </a:p>
          <a:p>
            <a:pPr lvl="1"/>
            <a:r>
              <a:rPr lang="hu-HU" sz="2800" dirty="0" err="1"/>
              <a:t>Functions</a:t>
            </a:r>
            <a:r>
              <a:rPr lang="hu-HU" sz="2800" dirty="0"/>
              <a:t> </a:t>
            </a:r>
            <a:r>
              <a:rPr lang="hu-HU" sz="2800" dirty="0" err="1"/>
              <a:t>are</a:t>
            </a:r>
            <a:r>
              <a:rPr lang="hu-HU" sz="2800" dirty="0"/>
              <a:t> </a:t>
            </a:r>
            <a:r>
              <a:rPr lang="hu-HU" sz="2800" dirty="0" err="1"/>
              <a:t>continuous</a:t>
            </a:r>
            <a:r>
              <a:rPr lang="hu-HU" sz="2800" dirty="0"/>
              <a:t>, relations </a:t>
            </a:r>
            <a:r>
              <a:rPr lang="hu-HU" sz="2800" dirty="0" err="1"/>
              <a:t>are</a:t>
            </a:r>
            <a:r>
              <a:rPr lang="hu-HU" sz="2800" dirty="0"/>
              <a:t> </a:t>
            </a:r>
            <a:r>
              <a:rPr lang="hu-HU" sz="2800" dirty="0" err="1"/>
              <a:t>closed</a:t>
            </a:r>
            <a:endParaRPr lang="hu-HU" sz="2800" dirty="0"/>
          </a:p>
          <a:p>
            <a:pPr lvl="1"/>
            <a:r>
              <a:rPr lang="hu-HU" sz="2800" dirty="0" err="1"/>
              <a:t>Compact</a:t>
            </a:r>
            <a:r>
              <a:rPr lang="hu-HU" sz="2800" dirty="0"/>
              <a:t>, </a:t>
            </a:r>
            <a:r>
              <a:rPr lang="hu-HU" sz="2800" dirty="0" err="1"/>
              <a:t>second</a:t>
            </a:r>
            <a:r>
              <a:rPr lang="hu-HU" sz="2800" dirty="0"/>
              <a:t> </a:t>
            </a:r>
            <a:r>
              <a:rPr lang="hu-HU" sz="2800" dirty="0" err="1"/>
              <a:t>countable</a:t>
            </a:r>
            <a:r>
              <a:rPr lang="hu-HU" sz="2800" dirty="0"/>
              <a:t>, 0-dimensional</a:t>
            </a:r>
          </a:p>
          <a:p>
            <a:r>
              <a:rPr lang="hu-HU" i="1" dirty="0" err="1"/>
              <a:t>Epimorphism</a:t>
            </a:r>
            <a:r>
              <a:rPr lang="hu-HU" i="1" dirty="0"/>
              <a:t> („</a:t>
            </a:r>
            <a:r>
              <a:rPr lang="hu-HU" i="1" dirty="0" err="1"/>
              <a:t>reversed</a:t>
            </a:r>
            <a:r>
              <a:rPr lang="hu-HU" i="1" dirty="0"/>
              <a:t> </a:t>
            </a:r>
            <a:r>
              <a:rPr lang="hu-HU" i="1" dirty="0" err="1"/>
              <a:t>embedding</a:t>
            </a:r>
            <a:r>
              <a:rPr lang="hu-HU" i="1" dirty="0"/>
              <a:t>”)</a:t>
            </a:r>
          </a:p>
          <a:p>
            <a:pPr lvl="1"/>
            <a:r>
              <a:rPr lang="hu-HU" sz="2800" dirty="0" err="1"/>
              <a:t>Continuous</a:t>
            </a:r>
            <a:r>
              <a:rPr lang="hu-HU" sz="2800" dirty="0"/>
              <a:t> </a:t>
            </a:r>
            <a:r>
              <a:rPr lang="hu-HU" sz="2800" dirty="0" err="1"/>
              <a:t>surjective</a:t>
            </a:r>
            <a:r>
              <a:rPr lang="hu-HU" sz="2800" dirty="0"/>
              <a:t> </a:t>
            </a:r>
            <a:r>
              <a:rPr lang="hu-HU" sz="2800" dirty="0" err="1"/>
              <a:t>homomorphism</a:t>
            </a:r>
            <a:endParaRPr lang="hu-HU" sz="2800" dirty="0"/>
          </a:p>
          <a:p>
            <a:pPr lvl="1"/>
            <a:r>
              <a:rPr lang="hu-HU" sz="2800" dirty="0"/>
              <a:t>A </a:t>
            </a:r>
            <a:r>
              <a:rPr lang="hu-HU" sz="2800" dirty="0" err="1"/>
              <a:t>tuple</a:t>
            </a:r>
            <a:r>
              <a:rPr lang="hu-HU" sz="2800" dirty="0"/>
              <a:t> in </a:t>
            </a:r>
            <a:r>
              <a:rPr lang="hu-HU" sz="2800" dirty="0" err="1"/>
              <a:t>relation</a:t>
            </a:r>
            <a:r>
              <a:rPr lang="hu-HU" sz="2800" dirty="0"/>
              <a:t> R has a </a:t>
            </a:r>
            <a:r>
              <a:rPr lang="hu-HU" sz="2800" dirty="0" err="1"/>
              <a:t>preimage</a:t>
            </a:r>
            <a:r>
              <a:rPr lang="hu-HU" sz="2800" dirty="0"/>
              <a:t> </a:t>
            </a:r>
            <a:r>
              <a:rPr lang="hu-HU" sz="2800" dirty="0" err="1"/>
              <a:t>tuple</a:t>
            </a:r>
            <a:r>
              <a:rPr lang="hu-HU" sz="2800" dirty="0"/>
              <a:t> in </a:t>
            </a:r>
            <a:r>
              <a:rPr lang="hu-HU" sz="2800" dirty="0" err="1"/>
              <a:t>relation</a:t>
            </a:r>
            <a:r>
              <a:rPr lang="hu-HU" sz="2800" dirty="0"/>
              <a:t> R</a:t>
            </a:r>
          </a:p>
          <a:p>
            <a:r>
              <a:rPr lang="hu-HU" i="1" dirty="0" err="1"/>
              <a:t>Inverse</a:t>
            </a:r>
            <a:r>
              <a:rPr lang="hu-HU" i="1" dirty="0"/>
              <a:t> limit</a:t>
            </a:r>
          </a:p>
          <a:p>
            <a:pPr lvl="1"/>
            <a:r>
              <a:rPr lang="hu-HU" sz="2800" dirty="0" err="1"/>
              <a:t>Infinite</a:t>
            </a:r>
            <a:r>
              <a:rPr lang="hu-HU" sz="2800" dirty="0"/>
              <a:t> </a:t>
            </a:r>
            <a:r>
              <a:rPr lang="hu-HU" sz="2800" dirty="0" err="1"/>
              <a:t>sequences</a:t>
            </a:r>
            <a:r>
              <a:rPr lang="hu-HU" sz="2800" dirty="0"/>
              <a:t> </a:t>
            </a:r>
            <a:r>
              <a:rPr lang="hu-HU" sz="2800" dirty="0" err="1"/>
              <a:t>compatible</a:t>
            </a:r>
            <a:r>
              <a:rPr lang="hu-HU" sz="2800" dirty="0"/>
              <a:t> </a:t>
            </a:r>
            <a:r>
              <a:rPr lang="hu-HU" sz="2800" dirty="0" err="1"/>
              <a:t>with</a:t>
            </a:r>
            <a:r>
              <a:rPr lang="hu-HU" sz="2800" dirty="0"/>
              <a:t> </a:t>
            </a:r>
            <a:r>
              <a:rPr lang="hu-HU" sz="2800" dirty="0" err="1"/>
              <a:t>epimorphisms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3424686-B78F-4E61-14B3-315EE898B370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D0A86802-EC5F-ABA4-09D2-07F1E1D1E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3466" y="5670651"/>
            <a:ext cx="8345065" cy="90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760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12FE0-8D95-EB3B-1413-98AE642EB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F8893D54-AFAA-8847-93E0-895F0479D3F0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7BF0037-FF9B-F05C-1166-904451791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Projective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theory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7F650C7C-82F8-FB28-993B-039E3E8646DD}"/>
              </a:ext>
            </a:extLst>
          </p:cNvPr>
          <p:cNvSpPr txBox="1"/>
          <p:nvPr/>
        </p:nvSpPr>
        <p:spPr>
          <a:xfrm>
            <a:off x="80387" y="5118977"/>
            <a:ext cx="729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P. </a:t>
            </a:r>
            <a:r>
              <a:rPr lang="hu-HU" sz="3200" dirty="0" err="1"/>
              <a:t>Joint</a:t>
            </a:r>
            <a:r>
              <a:rPr lang="hu-HU" sz="3200" dirty="0"/>
              <a:t> </a:t>
            </a:r>
            <a:r>
              <a:rPr lang="hu-HU" sz="3200" dirty="0" err="1"/>
              <a:t>Embedding</a:t>
            </a:r>
            <a:r>
              <a:rPr lang="hu-HU" sz="3200" dirty="0"/>
              <a:t> </a:t>
            </a:r>
            <a:r>
              <a:rPr lang="hu-HU" sz="3200" dirty="0" err="1"/>
              <a:t>Propetry</a:t>
            </a:r>
            <a:r>
              <a:rPr lang="hu-HU" sz="3200" dirty="0"/>
              <a:t> (PJEP)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A2C5628-1569-08CF-3B33-3474493514A5}"/>
              </a:ext>
            </a:extLst>
          </p:cNvPr>
          <p:cNvSpPr txBox="1"/>
          <p:nvPr/>
        </p:nvSpPr>
        <p:spPr>
          <a:xfrm>
            <a:off x="6437645" y="5121103"/>
            <a:ext cx="5994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P. </a:t>
            </a:r>
            <a:r>
              <a:rPr lang="hu-HU" sz="3200" dirty="0" err="1"/>
              <a:t>Amalgamation</a:t>
            </a:r>
            <a:r>
              <a:rPr lang="hu-HU" sz="3200" dirty="0"/>
              <a:t> </a:t>
            </a:r>
            <a:r>
              <a:rPr lang="hu-HU" sz="3200" dirty="0" err="1"/>
              <a:t>Propetry</a:t>
            </a:r>
            <a:r>
              <a:rPr lang="hu-HU" sz="3200" dirty="0"/>
              <a:t> (PAP)</a:t>
            </a:r>
          </a:p>
        </p:txBody>
      </p:sp>
      <p:pic>
        <p:nvPicPr>
          <p:cNvPr id="12" name="Kép 11" descr="A képen sor, fehér, kézírá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BA87E3A9-8FAA-E41D-602A-A01D2E723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668" y="1900024"/>
            <a:ext cx="3096057" cy="3115110"/>
          </a:xfrm>
          <a:prstGeom prst="rect">
            <a:avLst/>
          </a:prstGeom>
        </p:spPr>
      </p:pic>
      <p:pic>
        <p:nvPicPr>
          <p:cNvPr id="14" name="Kép 13" descr="A képen sor, diagra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7870D0C-6BE4-ACC3-2554-AFF1DA980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573" y="1842866"/>
            <a:ext cx="5449060" cy="3229426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F0EF31B9-8BC7-F12C-AA60-774B2B3EB9DB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1727661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5C0E20A-5E6E-1E03-9C2D-48A7427CE4C7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064BB04-CB97-8DE6-EF6A-2C77E7829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The </a:t>
            </a:r>
            <a:r>
              <a:rPr lang="hu-HU" dirty="0" err="1">
                <a:solidFill>
                  <a:schemeClr val="bg1"/>
                </a:solidFill>
              </a:rPr>
              <a:t>Projective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Fraïssé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theorem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2E69ED8-48A0-6BC2-3FB6-5AD6049DF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17404" cy="3198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/>
              <a:t>For</a:t>
            </a:r>
            <a:r>
              <a:rPr lang="hu-HU" dirty="0"/>
              <a:t> a </a:t>
            </a:r>
            <a:r>
              <a:rPr lang="hu-HU" dirty="0" err="1"/>
              <a:t>Projective</a:t>
            </a:r>
            <a:r>
              <a:rPr lang="hu-HU" dirty="0"/>
              <a:t> </a:t>
            </a:r>
            <a:r>
              <a:rPr lang="hu-HU" dirty="0" err="1"/>
              <a:t>Fraïssé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 ∆, </a:t>
            </a:r>
            <a:r>
              <a:rPr lang="hu-HU" dirty="0" err="1"/>
              <a:t>there</a:t>
            </a:r>
            <a:r>
              <a:rPr lang="hu-HU" dirty="0"/>
              <a:t> </a:t>
            </a:r>
            <a:r>
              <a:rPr lang="hu-HU" dirty="0" err="1"/>
              <a:t>exists</a:t>
            </a:r>
            <a:r>
              <a:rPr lang="hu-HU" dirty="0"/>
              <a:t> a </a:t>
            </a:r>
            <a:r>
              <a:rPr lang="hu-HU" dirty="0" err="1"/>
              <a:t>unique</a:t>
            </a:r>
            <a:r>
              <a:rPr lang="hu-HU" dirty="0"/>
              <a:t>, </a:t>
            </a:r>
            <a:r>
              <a:rPr lang="hu-HU" dirty="0" err="1"/>
              <a:t>up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isomorphism</a:t>
            </a:r>
            <a:r>
              <a:rPr lang="hu-HU" dirty="0"/>
              <a:t>, </a:t>
            </a:r>
            <a:r>
              <a:rPr lang="hu-HU" dirty="0" err="1"/>
              <a:t>topological</a:t>
            </a:r>
            <a:r>
              <a:rPr lang="hu-HU" dirty="0"/>
              <a:t> ℒ-</a:t>
            </a:r>
            <a:r>
              <a:rPr lang="hu-HU" dirty="0" err="1"/>
              <a:t>structure</a:t>
            </a:r>
            <a:r>
              <a:rPr lang="hu-HU" dirty="0"/>
              <a:t> D, </a:t>
            </a:r>
            <a:r>
              <a:rPr lang="hu-HU" dirty="0" err="1"/>
              <a:t>such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:</a:t>
            </a:r>
          </a:p>
          <a:p>
            <a:pPr marL="0" indent="0">
              <a:buNone/>
            </a:pPr>
            <a:r>
              <a:rPr lang="hu-HU" dirty="0"/>
              <a:t>(P1)  </a:t>
            </a:r>
            <a:r>
              <a:rPr lang="hu-HU" dirty="0" err="1"/>
              <a:t>There</a:t>
            </a:r>
            <a:r>
              <a:rPr lang="hu-HU" dirty="0"/>
              <a:t> is an </a:t>
            </a:r>
            <a:r>
              <a:rPr lang="hu-HU" dirty="0" err="1"/>
              <a:t>epimorphism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D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structure</a:t>
            </a:r>
            <a:r>
              <a:rPr lang="hu-HU" dirty="0"/>
              <a:t> X of ∆,</a:t>
            </a:r>
            <a:br>
              <a:rPr lang="hu-HU" dirty="0"/>
            </a:br>
            <a:r>
              <a:rPr lang="hu-HU" dirty="0"/>
              <a:t>        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can</a:t>
            </a:r>
            <a:r>
              <a:rPr lang="hu-HU" dirty="0"/>
              <a:t> be </a:t>
            </a:r>
            <a:r>
              <a:rPr lang="hu-HU" dirty="0" err="1"/>
              <a:t>thought</a:t>
            </a:r>
            <a:r>
              <a:rPr lang="hu-HU" dirty="0"/>
              <a:t> of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„</a:t>
            </a:r>
            <a:r>
              <a:rPr lang="hu-HU" dirty="0" err="1"/>
              <a:t>reverse</a:t>
            </a:r>
            <a:r>
              <a:rPr lang="hu-HU" dirty="0"/>
              <a:t>” of </a:t>
            </a:r>
            <a:r>
              <a:rPr lang="hu-HU" dirty="0" err="1"/>
              <a:t>Age</a:t>
            </a:r>
            <a:r>
              <a:rPr lang="hu-HU" dirty="0"/>
              <a:t>(M)=𝒦,</a:t>
            </a:r>
          </a:p>
          <a:p>
            <a:pPr marL="0" indent="0">
              <a:buNone/>
            </a:pPr>
            <a:r>
              <a:rPr lang="hu-HU" dirty="0"/>
              <a:t>(P2)  </a:t>
            </a:r>
            <a:r>
              <a:rPr lang="hu-HU" dirty="0" err="1"/>
              <a:t>Every</a:t>
            </a:r>
            <a:r>
              <a:rPr lang="hu-HU" dirty="0"/>
              <a:t> </a:t>
            </a:r>
            <a:r>
              <a:rPr lang="hu-HU" dirty="0" err="1"/>
              <a:t>open</a:t>
            </a:r>
            <a:r>
              <a:rPr lang="hu-HU" dirty="0"/>
              <a:t> </a:t>
            </a:r>
            <a:r>
              <a:rPr lang="hu-HU" dirty="0" err="1"/>
              <a:t>cover</a:t>
            </a:r>
            <a:r>
              <a:rPr lang="hu-HU" dirty="0"/>
              <a:t> of D </a:t>
            </a:r>
            <a:r>
              <a:rPr lang="hu-HU" dirty="0" err="1"/>
              <a:t>can</a:t>
            </a:r>
            <a:r>
              <a:rPr lang="hu-HU" dirty="0"/>
              <a:t> be </a:t>
            </a:r>
            <a:r>
              <a:rPr lang="hu-HU" dirty="0" err="1"/>
              <a:t>refined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an </a:t>
            </a:r>
            <a:r>
              <a:rPr lang="hu-HU" dirty="0" err="1"/>
              <a:t>epimorphism</a:t>
            </a:r>
            <a:r>
              <a:rPr lang="hu-HU" dirty="0"/>
              <a:t> D⟶X,</a:t>
            </a:r>
          </a:p>
          <a:p>
            <a:pPr marL="0" indent="0">
              <a:buNone/>
            </a:pPr>
            <a:r>
              <a:rPr lang="hu-HU" dirty="0"/>
              <a:t>(P3)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F14A203A-2D8B-F959-ED02-E19398D44245}"/>
              </a:ext>
            </a:extLst>
          </p:cNvPr>
          <p:cNvSpPr txBox="1"/>
          <p:nvPr/>
        </p:nvSpPr>
        <p:spPr>
          <a:xfrm>
            <a:off x="5817995" y="4431850"/>
            <a:ext cx="7053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err="1"/>
              <a:t>Holds</a:t>
            </a:r>
            <a:r>
              <a:rPr lang="hu-HU" sz="2800" dirty="0"/>
              <a:t> </a:t>
            </a:r>
            <a:r>
              <a:rPr lang="hu-HU" sz="2800" dirty="0" err="1"/>
              <a:t>for</a:t>
            </a:r>
            <a:r>
              <a:rPr lang="hu-HU" sz="2800" dirty="0"/>
              <a:t> </a:t>
            </a:r>
            <a:r>
              <a:rPr lang="hu-HU" sz="2800" dirty="0" err="1"/>
              <a:t>any</a:t>
            </a:r>
            <a:r>
              <a:rPr lang="hu-HU" sz="2800" dirty="0"/>
              <a:t> X in ∆, </a:t>
            </a:r>
            <a:r>
              <a:rPr lang="hu-HU" sz="2800" dirty="0" err="1"/>
              <a:t>where</a:t>
            </a:r>
            <a:r>
              <a:rPr lang="hu-HU" sz="2800" dirty="0"/>
              <a:t> </a:t>
            </a:r>
            <a:r>
              <a:rPr lang="el-GR" sz="2800" dirty="0"/>
              <a:t>ρ</a:t>
            </a:r>
            <a:r>
              <a:rPr lang="hu-HU" sz="2800" dirty="0"/>
              <a:t> is an </a:t>
            </a:r>
            <a:r>
              <a:rPr lang="hu-HU" sz="2800" dirty="0" err="1"/>
              <a:t>automorphism</a:t>
            </a:r>
            <a:r>
              <a:rPr lang="hu-HU" sz="2800" dirty="0"/>
              <a:t>.</a:t>
            </a:r>
          </a:p>
          <a:p>
            <a:r>
              <a:rPr lang="hu-HU" sz="2800" dirty="0" err="1"/>
              <a:t>This</a:t>
            </a:r>
            <a:r>
              <a:rPr lang="hu-HU" sz="2800" dirty="0"/>
              <a:t> </a:t>
            </a:r>
            <a:r>
              <a:rPr lang="hu-HU" sz="2800" dirty="0" err="1"/>
              <a:t>property</a:t>
            </a:r>
            <a:r>
              <a:rPr lang="hu-HU" sz="2800" dirty="0"/>
              <a:t> is </a:t>
            </a:r>
            <a:r>
              <a:rPr lang="hu-HU" sz="2800" dirty="0" err="1"/>
              <a:t>projective</a:t>
            </a:r>
            <a:r>
              <a:rPr lang="hu-HU" sz="2800" dirty="0"/>
              <a:t> </a:t>
            </a:r>
            <a:r>
              <a:rPr lang="hu-HU" sz="2800" dirty="0" err="1"/>
              <a:t>homogeneity</a:t>
            </a:r>
            <a:r>
              <a:rPr lang="hu-HU" sz="2800" dirty="0"/>
              <a:t>,</a:t>
            </a:r>
            <a:br>
              <a:rPr lang="hu-HU" sz="2800" dirty="0"/>
            </a:br>
            <a:r>
              <a:rPr lang="hu-HU" sz="2800" dirty="0" err="1"/>
              <a:t>the</a:t>
            </a:r>
            <a:r>
              <a:rPr lang="hu-HU" sz="2800" dirty="0"/>
              <a:t> „</a:t>
            </a:r>
            <a:r>
              <a:rPr lang="hu-HU" sz="2800" dirty="0" err="1"/>
              <a:t>reverse</a:t>
            </a:r>
            <a:r>
              <a:rPr lang="hu-HU" sz="2800" dirty="0"/>
              <a:t>” of </a:t>
            </a:r>
            <a:r>
              <a:rPr lang="hu-HU" sz="2800" dirty="0" err="1"/>
              <a:t>ultrahomogeneity</a:t>
            </a:r>
            <a:r>
              <a:rPr lang="hu-HU" sz="2800" dirty="0"/>
              <a:t>.</a:t>
            </a:r>
          </a:p>
        </p:txBody>
      </p:sp>
      <p:pic>
        <p:nvPicPr>
          <p:cNvPr id="9" name="Kép 8" descr="A képen sor, diagram, Betűtípu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548BFF2-7E49-FAA1-50AD-A12A8C6A1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092" y="4128930"/>
            <a:ext cx="3581900" cy="2257740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4C94149A-08F5-F770-4ECA-A1685A0A9D3C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1417495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22CD3D4-3D92-4B30-9C5B-D8A593A95733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939AC83-770D-8795-67CE-EB4FE35FF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Finite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linear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graphs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C8FF373-86F2-F64F-74FE-10874BBCF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23904"/>
          </a:xfrm>
        </p:spPr>
        <p:txBody>
          <a:bodyPr/>
          <a:lstStyle/>
          <a:p>
            <a:r>
              <a:rPr lang="hu-HU" dirty="0" err="1"/>
              <a:t>Our</a:t>
            </a:r>
            <a:r>
              <a:rPr lang="hu-HU" dirty="0"/>
              <a:t> </a:t>
            </a:r>
            <a:r>
              <a:rPr lang="hu-HU" dirty="0" err="1"/>
              <a:t>language</a:t>
            </a:r>
            <a:r>
              <a:rPr lang="hu-HU" dirty="0"/>
              <a:t> ℒ </a:t>
            </a:r>
            <a:r>
              <a:rPr lang="hu-HU" dirty="0" err="1"/>
              <a:t>consists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binary</a:t>
            </a:r>
            <a:r>
              <a:rPr lang="hu-HU" dirty="0"/>
              <a:t> (</a:t>
            </a:r>
            <a:r>
              <a:rPr lang="hu-HU" dirty="0" err="1"/>
              <a:t>graph</a:t>
            </a:r>
            <a:r>
              <a:rPr lang="hu-HU" dirty="0"/>
              <a:t>) </a:t>
            </a:r>
            <a:r>
              <a:rPr lang="hu-HU" dirty="0" err="1"/>
              <a:t>relation</a:t>
            </a:r>
            <a:r>
              <a:rPr lang="hu-HU" dirty="0"/>
              <a:t> R</a:t>
            </a:r>
          </a:p>
          <a:p>
            <a:r>
              <a:rPr lang="hu-HU" dirty="0" err="1"/>
              <a:t>Our</a:t>
            </a:r>
            <a:r>
              <a:rPr lang="hu-HU" dirty="0"/>
              <a:t> </a:t>
            </a:r>
            <a:r>
              <a:rPr lang="hu-HU" dirty="0" err="1"/>
              <a:t>Projective</a:t>
            </a:r>
            <a:r>
              <a:rPr lang="hu-HU" dirty="0"/>
              <a:t> </a:t>
            </a:r>
            <a:r>
              <a:rPr lang="hu-HU" dirty="0" err="1"/>
              <a:t>Fraïssé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 ∆</a:t>
            </a:r>
            <a:r>
              <a:rPr lang="hu-HU" baseline="-25000" dirty="0"/>
              <a:t>0</a:t>
            </a:r>
            <a:r>
              <a:rPr lang="hu-HU" dirty="0"/>
              <a:t> </a:t>
            </a:r>
            <a:r>
              <a:rPr lang="hu-HU" dirty="0" err="1"/>
              <a:t>consists</a:t>
            </a:r>
            <a:r>
              <a:rPr lang="hu-HU" dirty="0"/>
              <a:t> of </a:t>
            </a:r>
            <a:r>
              <a:rPr lang="hu-HU" dirty="0" err="1"/>
              <a:t>every</a:t>
            </a:r>
            <a:r>
              <a:rPr lang="hu-HU" dirty="0"/>
              <a:t> </a:t>
            </a:r>
            <a:r>
              <a:rPr lang="hu-HU" dirty="0" err="1"/>
              <a:t>finite</a:t>
            </a:r>
            <a:r>
              <a:rPr lang="hu-HU" dirty="0"/>
              <a:t> D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which</a:t>
            </a:r>
            <a:r>
              <a:rPr lang="hu-HU" dirty="0"/>
              <a:t>:</a:t>
            </a:r>
          </a:p>
          <a:p>
            <a:pPr lvl="1"/>
            <a:r>
              <a:rPr lang="hu-HU" dirty="0"/>
              <a:t>R</a:t>
            </a:r>
            <a:r>
              <a:rPr lang="hu-HU" baseline="30000" dirty="0"/>
              <a:t>D</a:t>
            </a:r>
            <a:r>
              <a:rPr lang="hu-HU" dirty="0"/>
              <a:t> is </a:t>
            </a:r>
            <a:r>
              <a:rPr lang="hu-HU" dirty="0" err="1"/>
              <a:t>symmetric</a:t>
            </a:r>
            <a:r>
              <a:rPr lang="hu-HU" dirty="0"/>
              <a:t>,</a:t>
            </a:r>
          </a:p>
          <a:p>
            <a:pPr lvl="1"/>
            <a:r>
              <a:rPr lang="hu-HU" dirty="0"/>
              <a:t>R</a:t>
            </a:r>
            <a:r>
              <a:rPr lang="hu-HU" baseline="30000" dirty="0"/>
              <a:t>D</a:t>
            </a:r>
            <a:r>
              <a:rPr lang="hu-HU" dirty="0"/>
              <a:t> is </a:t>
            </a:r>
            <a:r>
              <a:rPr lang="hu-HU" dirty="0" err="1"/>
              <a:t>reflexive</a:t>
            </a:r>
            <a:r>
              <a:rPr lang="hu-HU" dirty="0"/>
              <a:t>,</a:t>
            </a:r>
          </a:p>
          <a:p>
            <a:pPr lvl="1"/>
            <a:r>
              <a:rPr lang="hu-HU" dirty="0" err="1"/>
              <a:t>Each</a:t>
            </a:r>
            <a:r>
              <a:rPr lang="hu-HU" dirty="0"/>
              <a:t> </a:t>
            </a:r>
            <a:r>
              <a:rPr lang="hu-HU" dirty="0" err="1"/>
              <a:t>vertex</a:t>
            </a:r>
            <a:r>
              <a:rPr lang="hu-HU" dirty="0"/>
              <a:t> has 2 </a:t>
            </a:r>
            <a:r>
              <a:rPr lang="hu-HU" dirty="0" err="1"/>
              <a:t>or</a:t>
            </a:r>
            <a:r>
              <a:rPr lang="hu-HU" dirty="0"/>
              <a:t> 3 </a:t>
            </a:r>
            <a:r>
              <a:rPr lang="hu-HU" dirty="0" err="1"/>
              <a:t>neighbors</a:t>
            </a:r>
            <a:r>
              <a:rPr lang="hu-HU" dirty="0"/>
              <a:t>,</a:t>
            </a:r>
          </a:p>
          <a:p>
            <a:pPr lvl="1"/>
            <a:r>
              <a:rPr lang="hu-HU" dirty="0" err="1"/>
              <a:t>Exactly</a:t>
            </a:r>
            <a:r>
              <a:rPr lang="hu-HU" dirty="0"/>
              <a:t> 2 </a:t>
            </a:r>
            <a:r>
              <a:rPr lang="hu-HU" dirty="0" err="1"/>
              <a:t>vertices</a:t>
            </a:r>
            <a:r>
              <a:rPr lang="hu-HU" dirty="0"/>
              <a:t> </a:t>
            </a:r>
            <a:r>
              <a:rPr lang="hu-HU" dirty="0" err="1"/>
              <a:t>have</a:t>
            </a:r>
            <a:r>
              <a:rPr lang="hu-HU" dirty="0"/>
              <a:t> 2 </a:t>
            </a:r>
            <a:r>
              <a:rPr lang="hu-HU" dirty="0" err="1"/>
              <a:t>neighbors</a:t>
            </a:r>
            <a:r>
              <a:rPr lang="hu-HU" dirty="0"/>
              <a:t>,</a:t>
            </a:r>
          </a:p>
          <a:p>
            <a:pPr lvl="1"/>
            <a:r>
              <a:rPr lang="hu-HU" dirty="0"/>
              <a:t>The </a:t>
            </a:r>
            <a:r>
              <a:rPr lang="hu-HU" dirty="0" err="1"/>
              <a:t>graph</a:t>
            </a:r>
            <a:r>
              <a:rPr lang="hu-HU" dirty="0"/>
              <a:t> is </a:t>
            </a:r>
            <a:r>
              <a:rPr lang="hu-HU" dirty="0" err="1"/>
              <a:t>connected</a:t>
            </a:r>
            <a:r>
              <a:rPr lang="hu-HU" dirty="0"/>
              <a:t>.</a:t>
            </a:r>
          </a:p>
        </p:txBody>
      </p:sp>
      <p:sp>
        <p:nvSpPr>
          <p:cNvPr id="5" name="Bal oldali kapcsos zárójel 4">
            <a:extLst>
              <a:ext uri="{FF2B5EF4-FFF2-40B4-BE49-F238E27FC236}">
                <a16:creationId xmlns:a16="http://schemas.microsoft.com/office/drawing/2014/main" id="{9B1F9614-05EE-9605-7A6E-87735F64F850}"/>
              </a:ext>
            </a:extLst>
          </p:cNvPr>
          <p:cNvSpPr/>
          <p:nvPr/>
        </p:nvSpPr>
        <p:spPr>
          <a:xfrm flipH="1">
            <a:off x="3858567" y="2803490"/>
            <a:ext cx="522514" cy="707434"/>
          </a:xfrm>
          <a:prstGeom prst="leftBrace">
            <a:avLst>
              <a:gd name="adj1" fmla="val 14102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55A29C3-132E-D52F-01F8-D64FEA3E7E24}"/>
              </a:ext>
            </a:extLst>
          </p:cNvPr>
          <p:cNvSpPr txBox="1"/>
          <p:nvPr/>
        </p:nvSpPr>
        <p:spPr>
          <a:xfrm>
            <a:off x="4381081" y="2937592"/>
            <a:ext cx="5403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D is a </a:t>
            </a:r>
            <a:r>
              <a:rPr lang="hu-HU" sz="2400" dirty="0" err="1"/>
              <a:t>graph</a:t>
            </a:r>
            <a:r>
              <a:rPr lang="hu-HU" sz="2400" dirty="0"/>
              <a:t> </a:t>
            </a:r>
            <a:r>
              <a:rPr lang="hu-HU" sz="2400" dirty="0" err="1"/>
              <a:t>with</a:t>
            </a:r>
            <a:r>
              <a:rPr lang="hu-HU" sz="2400" dirty="0"/>
              <a:t> </a:t>
            </a:r>
            <a:r>
              <a:rPr lang="hu-HU" sz="2400" dirty="0" err="1"/>
              <a:t>loops</a:t>
            </a:r>
            <a:r>
              <a:rPr lang="hu-HU" sz="2400" dirty="0"/>
              <a:t> </a:t>
            </a:r>
            <a:r>
              <a:rPr lang="hu-HU" sz="2400" dirty="0" err="1"/>
              <a:t>on</a:t>
            </a:r>
            <a:r>
              <a:rPr lang="hu-HU" sz="2400" dirty="0"/>
              <a:t> </a:t>
            </a:r>
            <a:r>
              <a:rPr lang="hu-HU" sz="2400" dirty="0" err="1"/>
              <a:t>every</a:t>
            </a:r>
            <a:r>
              <a:rPr lang="hu-HU" sz="2400" dirty="0"/>
              <a:t> </a:t>
            </a:r>
            <a:r>
              <a:rPr lang="hu-HU" sz="2400" dirty="0" err="1"/>
              <a:t>vertex</a:t>
            </a:r>
            <a:endParaRPr lang="hu-HU" sz="2400" dirty="0"/>
          </a:p>
        </p:txBody>
      </p:sp>
      <p:sp>
        <p:nvSpPr>
          <p:cNvPr id="7" name="Bal oldali kapcsos zárójel 6">
            <a:extLst>
              <a:ext uri="{FF2B5EF4-FFF2-40B4-BE49-F238E27FC236}">
                <a16:creationId xmlns:a16="http://schemas.microsoft.com/office/drawing/2014/main" id="{56CA2C20-ADDF-0113-86C2-686183E7EC82}"/>
              </a:ext>
            </a:extLst>
          </p:cNvPr>
          <p:cNvSpPr/>
          <p:nvPr/>
        </p:nvSpPr>
        <p:spPr>
          <a:xfrm flipH="1">
            <a:off x="6332136" y="3629129"/>
            <a:ext cx="522514" cy="1107080"/>
          </a:xfrm>
          <a:prstGeom prst="leftBrace">
            <a:avLst>
              <a:gd name="adj1" fmla="val 14102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5D661760-7D52-CDDC-6745-CFEA1E83DE0D}"/>
              </a:ext>
            </a:extLst>
          </p:cNvPr>
          <p:cNvSpPr txBox="1"/>
          <p:nvPr/>
        </p:nvSpPr>
        <p:spPr>
          <a:xfrm>
            <a:off x="6854650" y="3951836"/>
            <a:ext cx="5403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The </a:t>
            </a:r>
            <a:r>
              <a:rPr lang="hu-HU" sz="2400" dirty="0" err="1"/>
              <a:t>graph</a:t>
            </a:r>
            <a:r>
              <a:rPr lang="hu-HU" sz="2400" dirty="0"/>
              <a:t> is </a:t>
            </a:r>
            <a:r>
              <a:rPr lang="hu-HU" sz="2400" dirty="0" err="1"/>
              <a:t>linear</a:t>
            </a:r>
            <a:endParaRPr lang="hu-HU" sz="2400" dirty="0"/>
          </a:p>
        </p:txBody>
      </p:sp>
      <p:pic>
        <p:nvPicPr>
          <p:cNvPr id="10" name="Kép 9" descr="A képen diagram, sor, vázlat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1F612F63-E614-DA1F-24A7-AD7F232E8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362" y="4900056"/>
            <a:ext cx="9145276" cy="1619476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407B9932-91CD-5072-F739-DD47D5EE49B4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166424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17A5F787-A566-D34B-9232-2CD9D9A85AFD}"/>
              </a:ext>
            </a:extLst>
          </p:cNvPr>
          <p:cNvSpPr/>
          <p:nvPr/>
        </p:nvSpPr>
        <p:spPr>
          <a:xfrm>
            <a:off x="-100484" y="-221063"/>
            <a:ext cx="12392967" cy="1607736"/>
          </a:xfrm>
          <a:prstGeom prst="rect">
            <a:avLst/>
          </a:prstGeom>
          <a:solidFill>
            <a:srgbClr val="002E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A2790A4-B0A6-B676-0C8F-038920F6D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Finite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linear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graphs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8F9625F-AFFC-1F01-8A77-24F8A874E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753633" cy="4555078"/>
          </a:xfrm>
        </p:spPr>
        <p:txBody>
          <a:bodyPr/>
          <a:lstStyle/>
          <a:p>
            <a:pPr marL="0" indent="0">
              <a:buNone/>
            </a:pPr>
            <a:r>
              <a:rPr lang="hu-HU" dirty="0" err="1"/>
              <a:t>Epimorphisms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„</a:t>
            </a:r>
            <a:r>
              <a:rPr lang="hu-HU" dirty="0" err="1"/>
              <a:t>discrete</a:t>
            </a:r>
            <a:r>
              <a:rPr lang="hu-HU" dirty="0"/>
              <a:t> </a:t>
            </a:r>
            <a:r>
              <a:rPr lang="hu-HU" dirty="0" err="1"/>
              <a:t>mountains</a:t>
            </a:r>
            <a:r>
              <a:rPr lang="hu-HU" dirty="0"/>
              <a:t>”.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An </a:t>
            </a:r>
            <a:r>
              <a:rPr lang="hu-HU" dirty="0" err="1"/>
              <a:t>example</a:t>
            </a:r>
            <a:r>
              <a:rPr lang="hu-HU" dirty="0"/>
              <a:t> of an </a:t>
            </a:r>
            <a:r>
              <a:rPr lang="hu-HU" dirty="0" err="1"/>
              <a:t>epimorphism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7⟶4:</a:t>
            </a:r>
          </a:p>
        </p:txBody>
      </p:sp>
      <p:pic>
        <p:nvPicPr>
          <p:cNvPr id="10" name="Kép 9" descr="A képen diagram, sor, Diagra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B7904C71-6C49-1E1A-0DC9-D73F9395F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833" y="1496291"/>
            <a:ext cx="7761967" cy="5229196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816E0326-23A0-BAA9-F437-3E0A05B6808B}"/>
              </a:ext>
            </a:extLst>
          </p:cNvPr>
          <p:cNvSpPr txBox="1"/>
          <p:nvPr/>
        </p:nvSpPr>
        <p:spPr>
          <a:xfrm>
            <a:off x="6883117" y="20100"/>
            <a:ext cx="5349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dirty="0" err="1">
                <a:solidFill>
                  <a:schemeClr val="bg1"/>
                </a:solidFill>
              </a:rPr>
              <a:t>Projective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Fraïssé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theory</a:t>
            </a:r>
            <a:r>
              <a:rPr lang="hu-HU" sz="1200" dirty="0">
                <a:solidFill>
                  <a:schemeClr val="bg1"/>
                </a:solidFill>
              </a:rPr>
              <a:t> and </a:t>
            </a:r>
            <a:r>
              <a:rPr lang="hu-HU" sz="1200" dirty="0" err="1">
                <a:solidFill>
                  <a:schemeClr val="bg1"/>
                </a:solidFill>
              </a:rPr>
              <a:t>the</a:t>
            </a:r>
            <a:r>
              <a:rPr lang="hu-HU" sz="1200" dirty="0">
                <a:solidFill>
                  <a:schemeClr val="bg1"/>
                </a:solidFill>
              </a:rPr>
              <a:t> </a:t>
            </a:r>
            <a:r>
              <a:rPr lang="hu-HU" sz="1200" dirty="0" err="1">
                <a:solidFill>
                  <a:schemeClr val="bg1"/>
                </a:solidFill>
              </a:rPr>
              <a:t>Pseudo</a:t>
            </a:r>
            <a:r>
              <a:rPr lang="hu-HU" sz="1200" dirty="0">
                <a:solidFill>
                  <a:schemeClr val="bg1"/>
                </a:solidFill>
              </a:rPr>
              <a:t>-arc   -   Kozári Dominik</a:t>
            </a:r>
          </a:p>
        </p:txBody>
      </p:sp>
    </p:spTree>
    <p:extLst>
      <p:ext uri="{BB962C8B-B14F-4D97-AF65-F5344CB8AC3E}">
        <p14:creationId xmlns:p14="http://schemas.microsoft.com/office/powerpoint/2010/main" val="3570694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317</TotalTime>
  <Words>772</Words>
  <Application>Microsoft Office PowerPoint</Application>
  <PresentationFormat>Szélesvásznú</PresentationFormat>
  <Paragraphs>83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Office-téma</vt:lpstr>
      <vt:lpstr>Projective Fraïssé theory and the Pseudo-arc</vt:lpstr>
      <vt:lpstr>Classical Fraïssé theory</vt:lpstr>
      <vt:lpstr>Classical Fraïssé theory</vt:lpstr>
      <vt:lpstr>The theorem of Fraïssé</vt:lpstr>
      <vt:lpstr>Projective Fraïssé theory</vt:lpstr>
      <vt:lpstr>Projective Fraïssé theory</vt:lpstr>
      <vt:lpstr>The Projective Fraïssé theorem</vt:lpstr>
      <vt:lpstr>Finite linear graphs</vt:lpstr>
      <vt:lpstr>Finite linear graphs</vt:lpstr>
      <vt:lpstr>The Pseudo-arc</vt:lpstr>
      <vt:lpstr>Finite linear graphs and the Pseudo-arc</vt:lpstr>
      <vt:lpstr>Two nice properties of the Pseudo-arc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Kozári Dominik (12.B)</dc:creator>
  <cp:lastModifiedBy>Kozári Dominik (12.B)</cp:lastModifiedBy>
  <cp:revision>111</cp:revision>
  <dcterms:created xsi:type="dcterms:W3CDTF">2026-01-08T19:34:58Z</dcterms:created>
  <dcterms:modified xsi:type="dcterms:W3CDTF">2026-01-09T01:14:48Z</dcterms:modified>
</cp:coreProperties>
</file>