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52"/>
    <p:restoredTop sz="94613"/>
  </p:normalViewPr>
  <p:slideViewPr>
    <p:cSldViewPr snapToGrid="0">
      <p:cViewPr varScale="1">
        <p:scale>
          <a:sx n="119" d="100"/>
          <a:sy n="119" d="100"/>
        </p:scale>
        <p:origin x="21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0B65F90-0FF0-4555-D71A-EEB659E243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7844A263-DB34-71D9-2F2B-E3278C65F5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EF02369E-39E6-8EE3-58E7-0A78E7EFA0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B6F5B-A0EB-DF4F-9C78-6119850348AC}" type="datetimeFigureOut">
              <a:rPr lang="hu-HU" smtClean="0"/>
              <a:t>2026. 01. 09.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C5232CE7-2DA0-9B27-EBAA-2B2817E7D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C2203704-AB11-488E-6E9F-38FBDF945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2E440-7A4B-BF4C-B151-09DC0869A36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28763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343C842-5F59-EB3A-4D2C-42D42363C7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2476F1B9-8B62-827D-133A-D59EC578C8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47286648-7C2D-1E1C-AA36-847F52E1B9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B6F5B-A0EB-DF4F-9C78-6119850348AC}" type="datetimeFigureOut">
              <a:rPr lang="hu-HU" smtClean="0"/>
              <a:t>2026. 01. 09.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D6FC32C4-A81D-4E4D-A281-F8BBAC6D26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AAD163C1-E6BF-50B5-9572-318296C09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2E440-7A4B-BF4C-B151-09DC0869A36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72367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5CF550F4-A5CD-2294-D48B-A9520D085F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B056F077-2B72-63DE-1620-7EE0A377EF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0E26A099-A26B-5156-B4E5-9B411589E1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B6F5B-A0EB-DF4F-9C78-6119850348AC}" type="datetimeFigureOut">
              <a:rPr lang="hu-HU" smtClean="0"/>
              <a:t>2026. 01. 09.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BA7CFC6A-F280-77D6-0DA1-FE8E20E31C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C05315B3-301B-5B99-AB50-2277DCD10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2E440-7A4B-BF4C-B151-09DC0869A36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81443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319F9A8-97A6-48ED-69D7-D8AD71ED32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0FE7104-AC22-CF5F-D437-61158F2A30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AF0E19B6-1E52-9B87-4F10-457C85724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B6F5B-A0EB-DF4F-9C78-6119850348AC}" type="datetimeFigureOut">
              <a:rPr lang="hu-HU" smtClean="0"/>
              <a:t>2026. 01. 09.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D4A38F8D-3A92-AB49-D8A4-7E146539D2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90987993-C2AC-381D-1B9F-2672F6F082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2E440-7A4B-BF4C-B151-09DC0869A36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93402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76D3895-B4E5-6A38-ED7D-E79135F93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023A02F8-A847-28E9-D05C-7B626B3860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8EFF6064-F7BE-343A-49EF-C9473657EF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B6F5B-A0EB-DF4F-9C78-6119850348AC}" type="datetimeFigureOut">
              <a:rPr lang="hu-HU" smtClean="0"/>
              <a:t>2026. 01. 09.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892184F4-DE57-3153-27DD-7FC81CF2C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4DC5FD00-AB84-6A29-6F96-40D5A4A227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2E440-7A4B-BF4C-B151-09DC0869A36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26061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8D55F80-E985-163B-3C86-B8DC64FCFB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2050DE3-B0A8-62CF-767B-9AF9EB643BC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0A073161-681E-0D5E-83FD-F8A1D45384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3316F1DF-E526-77E0-68E6-A847D9341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B6F5B-A0EB-DF4F-9C78-6119850348AC}" type="datetimeFigureOut">
              <a:rPr lang="hu-HU" smtClean="0"/>
              <a:t>2026. 01. 09.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2074A58D-61AE-6989-5EC2-158673384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5C7080D1-C8FC-08D0-985C-577A7EF13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2E440-7A4B-BF4C-B151-09DC0869A36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97788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0B1D8C6-CCBD-BF02-F566-5B0681A5C0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FF924D54-B6D2-AF8C-F034-E84B886600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497529B6-2541-1DF0-2886-677A3B8AE8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95F5F15F-CEF3-50BB-1AC7-D7E0FEF85E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9F671619-3F76-1EEA-AAB0-1E1CF98A9BF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96DED78F-503E-6C23-0B7C-962E99C04C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B6F5B-A0EB-DF4F-9C78-6119850348AC}" type="datetimeFigureOut">
              <a:rPr lang="hu-HU" smtClean="0"/>
              <a:t>2026. 01. 09.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ED0673B8-5EB7-0E2A-649A-83C60416C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E03B254E-9CFF-0506-6D61-DD418DAFFA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2E440-7A4B-BF4C-B151-09DC0869A36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69790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C7C35C1-11E7-B2B6-E603-702486367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198AA358-594C-67F7-5CE8-78A8ED8FD3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B6F5B-A0EB-DF4F-9C78-6119850348AC}" type="datetimeFigureOut">
              <a:rPr lang="hu-HU" smtClean="0"/>
              <a:t>2026. 01. 09.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DD2BAA6B-4D86-C67A-5BF9-A1D6E4B02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C8575276-BFD7-B405-2B05-56B5CC9EE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2E440-7A4B-BF4C-B151-09DC0869A36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44068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86365A85-0B51-25CE-58EC-0754C28BBD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B6F5B-A0EB-DF4F-9C78-6119850348AC}" type="datetimeFigureOut">
              <a:rPr lang="hu-HU" smtClean="0"/>
              <a:t>2026. 01. 09.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18F778A9-F0B5-4763-3A96-C650445EE5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A327F81E-11C8-06C4-DE0F-77EF277DC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2E440-7A4B-BF4C-B151-09DC0869A36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51569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F4CA791-7FF0-CDE8-8102-DDFBA3401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30475003-7C67-BD36-AD4C-9EDC1ABD5B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89BE38FE-3E48-60C7-724F-F1D23C95A6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01E628B8-6171-0A7A-5486-0A81FEA17A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B6F5B-A0EB-DF4F-9C78-6119850348AC}" type="datetimeFigureOut">
              <a:rPr lang="hu-HU" smtClean="0"/>
              <a:t>2026. 01. 09.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79ECD8AB-D5A9-7642-73D7-3FB7ECBFC9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F292E973-6D95-D57C-6B49-4161F3064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2E440-7A4B-BF4C-B151-09DC0869A36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98892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6E72A66-99B0-7516-56E4-879CE3523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2B557E92-00AF-39D1-62D1-F9BF8F5C55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A25B4C85-FFAE-35F1-A55D-62BCB4C6CA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56194F23-5BEB-59C0-6934-5841089693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B6F5B-A0EB-DF4F-9C78-6119850348AC}" type="datetimeFigureOut">
              <a:rPr lang="hu-HU" smtClean="0"/>
              <a:t>2026. 01. 09.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514B075E-D08F-0830-B944-13514318D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439D0A6F-1624-085D-A94C-12CD6B4749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2E440-7A4B-BF4C-B151-09DC0869A36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84434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7DEBFBE6-2D96-7B4B-CCBF-579C840F22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3158655A-7EB5-348D-8B7C-B74A430B1D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66B5B080-20E3-BF40-31B0-BBE69DFF7C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12B6F5B-A0EB-DF4F-9C78-6119850348AC}" type="datetimeFigureOut">
              <a:rPr lang="hu-HU" smtClean="0"/>
              <a:t>2026. 01. 09.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0589F213-4CE5-CF8A-5CD3-6703BFDE47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6CFB31A4-01E3-C452-5BC2-0AE4AFA6E7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672E440-7A4B-BF4C-B151-09DC0869A36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53030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B4DDCBC-0B2C-7C36-AE0B-0DB02698FE0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Modern </a:t>
            </a:r>
            <a:r>
              <a:rPr lang="hu-HU" dirty="0" err="1"/>
              <a:t>statistics</a:t>
            </a:r>
            <a:r>
              <a:rPr lang="hu-HU" dirty="0"/>
              <a:t> in </a:t>
            </a:r>
            <a:r>
              <a:rPr lang="hu-HU" dirty="0" err="1"/>
              <a:t>medical</a:t>
            </a:r>
            <a:r>
              <a:rPr lang="hu-HU" dirty="0"/>
              <a:t> and </a:t>
            </a:r>
            <a:r>
              <a:rPr lang="hu-HU" dirty="0" err="1"/>
              <a:t>genetic</a:t>
            </a:r>
            <a:r>
              <a:rPr lang="hu-HU" dirty="0"/>
              <a:t> </a:t>
            </a:r>
            <a:r>
              <a:rPr lang="hu-HU" dirty="0" err="1"/>
              <a:t>research</a:t>
            </a:r>
            <a:br>
              <a:rPr lang="hu-HU" dirty="0"/>
            </a:br>
            <a:endParaRPr lang="hu-HU" dirty="0"/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F4ED580D-992A-B9A4-F80C-5EDA10D61CD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/>
              <a:t>Somogyi Dalma</a:t>
            </a:r>
          </a:p>
          <a:p>
            <a:r>
              <a:rPr lang="hu-HU" dirty="0" err="1"/>
              <a:t>Supervisor</a:t>
            </a:r>
            <a:r>
              <a:rPr lang="hu-HU" dirty="0"/>
              <a:t>: Dr. </a:t>
            </a:r>
            <a:r>
              <a:rPr lang="hu-HU" dirty="0" err="1"/>
              <a:t>Firneisz</a:t>
            </a:r>
            <a:r>
              <a:rPr lang="hu-HU" dirty="0"/>
              <a:t> Gábor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6946019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5ED6FCC-439D-A277-3654-1268CD28EE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Background</a:t>
            </a:r>
            <a:r>
              <a:rPr lang="hu-HU" dirty="0"/>
              <a:t> in </a:t>
            </a:r>
            <a:r>
              <a:rPr lang="hu-HU" dirty="0" err="1"/>
              <a:t>genetics</a:t>
            </a:r>
            <a:endParaRPr lang="hu-HU" dirty="0"/>
          </a:p>
        </p:txBody>
      </p:sp>
      <p:pic>
        <p:nvPicPr>
          <p:cNvPr id="5" name="Tartalom helye 4" descr="A képen Grafika, Színesség, képernyőkép, Grafikus tervezés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87BF266D-18FB-A234-A6B1-C008A8E661C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29428" y="1901606"/>
            <a:ext cx="6001658" cy="4591269"/>
          </a:xfrm>
        </p:spPr>
      </p:pic>
      <p:sp>
        <p:nvSpPr>
          <p:cNvPr id="6" name="Szövegdoboz 5">
            <a:extLst>
              <a:ext uri="{FF2B5EF4-FFF2-40B4-BE49-F238E27FC236}">
                <a16:creationId xmlns:a16="http://schemas.microsoft.com/office/drawing/2014/main" id="{FFF9F281-D6CD-DE12-D92E-4C1D9E5B9A71}"/>
              </a:ext>
            </a:extLst>
          </p:cNvPr>
          <p:cNvSpPr txBox="1"/>
          <p:nvPr/>
        </p:nvSpPr>
        <p:spPr>
          <a:xfrm>
            <a:off x="2852462" y="6565293"/>
            <a:ext cx="64870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https://</a:t>
            </a:r>
            <a:r>
              <a:rPr lang="hu-HU" sz="1200" dirty="0" err="1"/>
              <a:t>europe.sasso-poultry.com</a:t>
            </a:r>
            <a:r>
              <a:rPr lang="hu-HU" sz="1200" dirty="0"/>
              <a:t>/</a:t>
            </a:r>
            <a:r>
              <a:rPr lang="hu-HU" sz="1200" dirty="0" err="1"/>
              <a:t>en</a:t>
            </a:r>
            <a:r>
              <a:rPr lang="hu-HU" sz="1200" dirty="0"/>
              <a:t>/</a:t>
            </a:r>
            <a:r>
              <a:rPr lang="hu-HU" sz="1200" dirty="0" err="1"/>
              <a:t>news</a:t>
            </a:r>
            <a:r>
              <a:rPr lang="hu-HU" sz="1200" dirty="0"/>
              <a:t>/</a:t>
            </a:r>
            <a:r>
              <a:rPr lang="hu-HU" sz="1200" dirty="0" err="1"/>
              <a:t>introducing</a:t>
            </a:r>
            <a:r>
              <a:rPr lang="hu-HU" sz="1200" dirty="0"/>
              <a:t>-</a:t>
            </a:r>
            <a:r>
              <a:rPr lang="hu-HU" sz="1200" dirty="0" err="1"/>
              <a:t>the</a:t>
            </a:r>
            <a:r>
              <a:rPr lang="hu-HU" sz="1200" dirty="0"/>
              <a:t>-</a:t>
            </a:r>
            <a:r>
              <a:rPr lang="hu-HU" sz="1200" dirty="0" err="1"/>
              <a:t>new</a:t>
            </a:r>
            <a:r>
              <a:rPr lang="hu-HU" sz="1200" dirty="0"/>
              <a:t>-multi-species-</a:t>
            </a:r>
            <a:r>
              <a:rPr lang="hu-HU" sz="1200" dirty="0" err="1"/>
              <a:t>snp</a:t>
            </a:r>
            <a:r>
              <a:rPr lang="hu-HU" sz="1200" dirty="0"/>
              <a:t>-chip-</a:t>
            </a:r>
            <a:r>
              <a:rPr lang="hu-HU" sz="1200" dirty="0" err="1"/>
              <a:t>sasso</a:t>
            </a:r>
            <a:r>
              <a:rPr lang="hu-HU" sz="1200" dirty="0"/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val="33055126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0102423-5817-952F-5D42-9AE6B2C28B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The </a:t>
            </a:r>
            <a:r>
              <a:rPr lang="hu-HU" dirty="0" err="1"/>
              <a:t>model</a:t>
            </a: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C9A5691B-37AB-ECF2-1731-EF0D62BDDD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Effects of </a:t>
            </a:r>
            <a:r>
              <a:rPr lang="hu-HU" dirty="0" err="1"/>
              <a:t>individual</a:t>
            </a:r>
            <a:r>
              <a:rPr lang="hu-HU" dirty="0"/>
              <a:t> </a:t>
            </a:r>
            <a:r>
              <a:rPr lang="hu-HU" dirty="0" err="1"/>
              <a:t>SNPs</a:t>
            </a:r>
            <a:r>
              <a:rPr lang="hu-HU" dirty="0"/>
              <a:t> in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development</a:t>
            </a:r>
            <a:r>
              <a:rPr lang="hu-HU" dirty="0"/>
              <a:t> of a </a:t>
            </a:r>
            <a:r>
              <a:rPr lang="hu-HU" dirty="0" err="1"/>
              <a:t>disease</a:t>
            </a:r>
            <a:endParaRPr lang="hu-HU" dirty="0"/>
          </a:p>
          <a:p>
            <a:r>
              <a:rPr lang="hu-HU" b="1" dirty="0" err="1"/>
              <a:t>Explanatory</a:t>
            </a:r>
            <a:r>
              <a:rPr lang="hu-HU" b="1" dirty="0"/>
              <a:t> </a:t>
            </a:r>
            <a:r>
              <a:rPr lang="hu-HU" b="1" dirty="0" err="1"/>
              <a:t>variable</a:t>
            </a:r>
            <a:r>
              <a:rPr lang="hu-HU" dirty="0"/>
              <a:t>: </a:t>
            </a:r>
            <a:r>
              <a:rPr lang="hu-HU" dirty="0" err="1"/>
              <a:t>the</a:t>
            </a:r>
            <a:r>
              <a:rPr lang="hu-HU" dirty="0"/>
              <a:t>  SNP – </a:t>
            </a:r>
            <a:r>
              <a:rPr lang="hu-HU" dirty="0" err="1"/>
              <a:t>binary</a:t>
            </a:r>
            <a:endParaRPr lang="hu-HU" dirty="0"/>
          </a:p>
          <a:p>
            <a:pPr marL="0" indent="0">
              <a:buNone/>
            </a:pPr>
            <a:r>
              <a:rPr lang="hu-HU" dirty="0"/>
              <a:t>   </a:t>
            </a:r>
            <a:r>
              <a:rPr lang="hu-HU" b="1" dirty="0" err="1"/>
              <a:t>Target</a:t>
            </a:r>
            <a:r>
              <a:rPr lang="hu-HU" b="1" dirty="0"/>
              <a:t> </a:t>
            </a:r>
            <a:r>
              <a:rPr lang="hu-HU" b="1" dirty="0" err="1"/>
              <a:t>variable</a:t>
            </a:r>
            <a:r>
              <a:rPr lang="hu-HU" dirty="0"/>
              <a:t>: </a:t>
            </a:r>
            <a:r>
              <a:rPr lang="hu-HU" dirty="0" err="1"/>
              <a:t>if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disease</a:t>
            </a:r>
            <a:r>
              <a:rPr lang="hu-HU" dirty="0"/>
              <a:t> is </a:t>
            </a:r>
            <a:r>
              <a:rPr lang="hu-HU" dirty="0" err="1"/>
              <a:t>diagnosed</a:t>
            </a:r>
            <a:r>
              <a:rPr lang="hu-HU" dirty="0"/>
              <a:t> – </a:t>
            </a:r>
            <a:r>
              <a:rPr lang="hu-HU" dirty="0" err="1"/>
              <a:t>binary</a:t>
            </a:r>
            <a:endParaRPr lang="hu-HU" dirty="0"/>
          </a:p>
          <a:p>
            <a:pPr marL="0" indent="0">
              <a:buNone/>
            </a:pPr>
            <a:r>
              <a:rPr lang="hu-HU" b="1" dirty="0"/>
              <a:t>   </a:t>
            </a:r>
            <a:r>
              <a:rPr lang="hu-HU" b="1" dirty="0" err="1"/>
              <a:t>Covariates</a:t>
            </a:r>
            <a:r>
              <a:rPr lang="hu-HU" dirty="0"/>
              <a:t>: </a:t>
            </a:r>
            <a:r>
              <a:rPr lang="hu-HU" dirty="0" err="1"/>
              <a:t>additionial</a:t>
            </a:r>
            <a:r>
              <a:rPr lang="hu-HU" dirty="0"/>
              <a:t> </a:t>
            </a:r>
            <a:r>
              <a:rPr lang="hu-HU" dirty="0" err="1"/>
              <a:t>variables</a:t>
            </a:r>
            <a:r>
              <a:rPr lang="hu-HU" dirty="0"/>
              <a:t> – </a:t>
            </a:r>
            <a:r>
              <a:rPr lang="hu-HU" dirty="0" err="1"/>
              <a:t>binary</a:t>
            </a:r>
            <a:r>
              <a:rPr lang="hu-HU" dirty="0"/>
              <a:t> </a:t>
            </a:r>
            <a:r>
              <a:rPr lang="hu-HU" dirty="0" err="1"/>
              <a:t>or</a:t>
            </a:r>
            <a:r>
              <a:rPr lang="hu-HU" dirty="0"/>
              <a:t> </a:t>
            </a:r>
            <a:r>
              <a:rPr lang="hu-HU" dirty="0" err="1"/>
              <a:t>continuous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6358612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9845D05-5C44-0FD0-65A3-EA40446701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The </a:t>
            </a:r>
            <a:r>
              <a:rPr lang="hu-HU" dirty="0" err="1"/>
              <a:t>model</a:t>
            </a:r>
            <a:endParaRPr lang="hu-HU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artalom helye 2">
                <a:extLst>
                  <a:ext uri="{FF2B5EF4-FFF2-40B4-BE49-F238E27FC236}">
                    <a16:creationId xmlns:a16="http://schemas.microsoft.com/office/drawing/2014/main" id="{AD815A88-F27A-6CD6-571B-DA2C35BB74D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hu-HU" dirty="0"/>
                  <a:t>The </a:t>
                </a:r>
                <a:r>
                  <a:rPr lang="hu-HU" dirty="0" err="1"/>
                  <a:t>model</a:t>
                </a:r>
                <a:r>
                  <a:rPr lang="hu-HU" dirty="0"/>
                  <a:t>: </a:t>
                </a:r>
                <a:r>
                  <a:rPr lang="hu-HU" b="1" dirty="0" err="1"/>
                  <a:t>logistic</a:t>
                </a:r>
                <a:r>
                  <a:rPr lang="hu-HU" b="1" dirty="0"/>
                  <a:t> </a:t>
                </a:r>
                <a:r>
                  <a:rPr lang="hu-HU" b="1" dirty="0" err="1"/>
                  <a:t>regression</a:t>
                </a:r>
                <a:endParaRPr lang="hu-HU" b="1" dirty="0"/>
              </a:p>
              <a:p>
                <a:pPr marL="0" indent="0">
                  <a:buNone/>
                </a:pPr>
                <a:r>
                  <a:rPr lang="hu-HU" dirty="0"/>
                  <a:t>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hu-HU" b="0" i="0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hu-HU" b="0" i="0" smtClean="0">
                            <a:latin typeface="Cambria Math" panose="02040503050406030204" pitchFamily="18" charset="0"/>
                          </a:rPr>
                          <m:t>Y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hu-HU" b="0" i="0" smtClean="0">
                            <a:latin typeface="Cambria Math" panose="02040503050406030204" pitchFamily="18" charset="0"/>
                          </a:rPr>
                          <m:t>i</m:t>
                        </m:r>
                      </m:sub>
                    </m:sSub>
                    <m:r>
                      <a:rPr lang="hu-HU" b="0" i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hu-HU" dirty="0"/>
                  <a:t> is </a:t>
                </a:r>
                <a:r>
                  <a:rPr lang="hu-HU" dirty="0" err="1"/>
                  <a:t>the</a:t>
                </a:r>
                <a:r>
                  <a:rPr lang="hu-HU" dirty="0"/>
                  <a:t> </a:t>
                </a:r>
                <a:r>
                  <a:rPr lang="hu-HU" dirty="0" err="1"/>
                  <a:t>ith</a:t>
                </a:r>
                <a:r>
                  <a:rPr lang="hu-HU" dirty="0"/>
                  <a:t> </a:t>
                </a:r>
                <a:r>
                  <a:rPr lang="hu-HU" dirty="0" err="1"/>
                  <a:t>sample</a:t>
                </a:r>
                <a:r>
                  <a:rPr lang="hu-HU" dirty="0"/>
                  <a:t>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hu-HU" dirty="0"/>
                  <a:t>   </a:t>
                </a:r>
                <a:r>
                  <a:rPr lang="hu-HU" dirty="0" err="1"/>
                  <a:t>being</a:t>
                </a:r>
                <a:r>
                  <a:rPr lang="hu-HU" dirty="0"/>
                  <a:t> </a:t>
                </a:r>
                <a:r>
                  <a:rPr lang="hu-HU" dirty="0" err="1"/>
                  <a:t>the</a:t>
                </a:r>
                <a:r>
                  <a:rPr lang="hu-HU" dirty="0"/>
                  <a:t> input,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hu-HU" dirty="0"/>
                  <a:t> </a:t>
                </a:r>
                <a:r>
                  <a:rPr lang="hu-HU" dirty="0" err="1"/>
                  <a:t>the</a:t>
                </a:r>
                <a:r>
                  <a:rPr lang="hu-HU" dirty="0"/>
                  <a:t> output)</a:t>
                </a:r>
              </a:p>
              <a:p>
                <a:pPr marL="0" indent="0">
                  <a:buNone/>
                </a:pPr>
                <a:r>
                  <a:rPr lang="hu-HU" dirty="0"/>
                  <a:t>    </a:t>
                </a:r>
                <a14:m>
                  <m:oMath xmlns:m="http://schemas.openxmlformats.org/officeDocument/2006/math">
                    <m:r>
                      <a:rPr lang="hu-HU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ℙ</m:t>
                    </m:r>
                    <m:d>
                      <m:dPr>
                        <m:begChr m:val="["/>
                        <m:endChr m:val="|"/>
                        <m:ctrlP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hu-HU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u-HU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𝑌</m:t>
                            </m:r>
                          </m:e>
                          <m:sub>
                            <m:r>
                              <a:rPr lang="hu-HU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=1</m:t>
                        </m:r>
                      </m:e>
                    </m:d>
                    <m:r>
                      <a:rPr lang="hu-HU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hu-HU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]=</m:t>
                    </m:r>
                    <m:sSub>
                      <m:sSubPr>
                        <m:ctrlP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hu-HU" dirty="0"/>
                  <a:t>, </a:t>
                </a:r>
                <a14:m>
                  <m:oMath xmlns:m="http://schemas.openxmlformats.org/officeDocument/2006/math">
                    <m:r>
                      <a:rPr lang="hu-HU" b="0" i="1" smtClean="0">
                        <a:latin typeface="Cambria Math" panose="02040503050406030204" pitchFamily="18" charset="0"/>
                      </a:rPr>
                      <m:t>𝑙𝑜𝑔𝑖𝑡</m:t>
                    </m:r>
                    <m:d>
                      <m:dPr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hu-HU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u-HU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hu-HU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hu-HU" b="0" i="1" smtClean="0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hu-HU" b="0" i="0" smtClean="0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d>
                          <m:dPr>
                            <m:ctrlPr>
                              <a:rPr lang="hu-HU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hu-HU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hu-HU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hu-HU" b="0" i="1" smtClean="0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hu-HU" b="0" i="1" smtClean="0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num>
                              <m:den>
                                <m:r>
                                  <a:rPr lang="hu-HU" b="0" i="1" smtClean="0">
                                    <a:latin typeface="Cambria Math" panose="02040503050406030204" pitchFamily="18" charset="0"/>
                                  </a:rPr>
                                  <m:t>1−</m:t>
                                </m:r>
                                <m:sSub>
                                  <m:sSubPr>
                                    <m:ctrlPr>
                                      <a:rPr lang="hu-HU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hu-HU" b="0" i="1" smtClean="0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hu-HU" b="0" i="1" smtClean="0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den>
                            </m:f>
                          </m:e>
                        </m:d>
                      </m:e>
                    </m:func>
                    <m:r>
                      <a:rPr lang="hu-HU" b="0" i="1" smtClean="0">
                        <a:latin typeface="Cambria Math" panose="02040503050406030204" pitchFamily="18" charset="0"/>
                      </a:rPr>
                      <m:t>= </m:t>
                    </m:r>
                    <m:sSub>
                      <m:sSubPr>
                        <m:ctrlP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hu-HU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nary>
                      <m:naryPr>
                        <m:chr m:val="∑"/>
                        <m:ctrlP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𝑗</m:t>
                        </m:r>
                        <m: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</m:t>
                        </m:r>
                      </m:sup>
                      <m:e>
                        <m:sSub>
                          <m:sSubPr>
                            <m:ctrlPr>
                              <a:rPr lang="hu-HU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u-HU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𝛽</m:t>
                            </m:r>
                          </m:e>
                          <m:sub>
                            <m:r>
                              <a:rPr lang="hu-HU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  <m:sSubSup>
                          <m:sSubSupPr>
                            <m:ctrlPr>
                              <a:rPr lang="hu-HU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hu-HU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hu-HU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𝑖</m:t>
                            </m:r>
                          </m:sub>
                          <m:sup>
                            <m:r>
                              <a:rPr lang="hu-HU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hu-HU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𝑗</m:t>
                            </m:r>
                            <m:r>
                              <a:rPr lang="hu-HU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)</m:t>
                            </m:r>
                          </m:sup>
                        </m:sSubSup>
                      </m:e>
                    </m:nary>
                  </m:oMath>
                </a14:m>
                <a:endParaRPr lang="hu-HU" dirty="0"/>
              </a:p>
              <a:p>
                <a:r>
                  <a:rPr lang="hu-HU" dirty="0" err="1"/>
                  <a:t>We</a:t>
                </a:r>
                <a:r>
                  <a:rPr lang="hu-HU" dirty="0"/>
                  <a:t> </a:t>
                </a:r>
                <a:r>
                  <a:rPr lang="hu-HU" dirty="0" err="1"/>
                  <a:t>don’t</a:t>
                </a:r>
                <a:r>
                  <a:rPr lang="hu-HU" dirty="0"/>
                  <a:t> </a:t>
                </a:r>
                <a:r>
                  <a:rPr lang="hu-HU" dirty="0" err="1"/>
                  <a:t>know</a:t>
                </a:r>
                <a:r>
                  <a:rPr lang="hu-HU" dirty="0"/>
                  <a:t> </a:t>
                </a:r>
                <a:r>
                  <a:rPr lang="hu-HU" dirty="0" err="1"/>
                  <a:t>the</a:t>
                </a:r>
                <a:r>
                  <a:rPr lang="hu-HU" dirty="0"/>
                  <a:t> </a:t>
                </a:r>
                <a:r>
                  <a:rPr lang="hu-HU" dirty="0" err="1"/>
                  <a:t>true</a:t>
                </a:r>
                <a:r>
                  <a:rPr lang="hu-HU" dirty="0"/>
                  <a:t> </a:t>
                </a:r>
                <a14:m>
                  <m:oMath xmlns:m="http://schemas.openxmlformats.org/officeDocument/2006/math">
                    <m:r>
                      <a:rPr lang="hu-HU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𝛽</m:t>
                    </m:r>
                    <m:r>
                      <a:rPr lang="hu-HU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=(</m:t>
                    </m:r>
                    <m:sSub>
                      <m:sSubPr>
                        <m:ctrlP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hu-HU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hu-HU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hu-HU" dirty="0"/>
                  <a:t> </a:t>
                </a:r>
                <a14:m>
                  <m:oMath xmlns:m="http://schemas.openxmlformats.org/officeDocument/2006/math">
                    <m:r>
                      <a:rPr lang="hu-HU" b="0" i="1" dirty="0" smtClean="0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hu-HU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hu-HU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p>
                        <m:r>
                          <a:rPr lang="hu-HU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∗</m:t>
                        </m:r>
                      </m:sup>
                    </m:sSup>
                    <m:r>
                      <a:rPr lang="hu-HU" b="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hu-HU" dirty="0"/>
                  <a:t>, </a:t>
                </a:r>
                <a:r>
                  <a:rPr lang="hu-HU" dirty="0" err="1"/>
                  <a:t>so</a:t>
                </a:r>
                <a:r>
                  <a:rPr lang="hu-HU" dirty="0"/>
                  <a:t> </a:t>
                </a:r>
                <a:r>
                  <a:rPr lang="hu-HU" dirty="0" err="1"/>
                  <a:t>we</a:t>
                </a:r>
                <a:r>
                  <a:rPr lang="hu-HU" dirty="0"/>
                  <a:t> </a:t>
                </a:r>
                <a:r>
                  <a:rPr lang="hu-HU" dirty="0" err="1"/>
                  <a:t>use</a:t>
                </a:r>
                <a:r>
                  <a:rPr lang="hu-HU" dirty="0"/>
                  <a:t> </a:t>
                </a:r>
                <a:r>
                  <a:rPr lang="hu-HU" dirty="0" err="1"/>
                  <a:t>the</a:t>
                </a:r>
                <a:r>
                  <a:rPr lang="hu-HU" dirty="0"/>
                  <a:t> </a:t>
                </a:r>
                <a:r>
                  <a:rPr lang="hu-HU" b="1" dirty="0"/>
                  <a:t>maximum-</a:t>
                </a:r>
                <a:r>
                  <a:rPr lang="hu-HU" b="1" dirty="0" err="1"/>
                  <a:t>likelihood</a:t>
                </a:r>
                <a:r>
                  <a:rPr lang="hu-HU" b="1" dirty="0"/>
                  <a:t> </a:t>
                </a:r>
                <a:r>
                  <a:rPr lang="hu-HU" b="1" dirty="0" err="1"/>
                  <a:t>estimate</a:t>
                </a:r>
                <a:r>
                  <a:rPr lang="hu-HU" dirty="0"/>
                  <a:t>: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hu-HU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hu-HU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</m:acc>
                  </m:oMath>
                </a14:m>
                <a:endParaRPr lang="hu-HU" dirty="0"/>
              </a:p>
              <a:p>
                <a:pPr marL="0" indent="0">
                  <a:buNone/>
                </a:pPr>
                <a:r>
                  <a:rPr lang="hu-HU" dirty="0"/>
                  <a:t>   </a:t>
                </a:r>
                <a:r>
                  <a:rPr lang="hu-HU" dirty="0" err="1"/>
                  <a:t>Under</a:t>
                </a:r>
                <a:r>
                  <a:rPr lang="hu-HU" dirty="0"/>
                  <a:t> </a:t>
                </a:r>
                <a:r>
                  <a:rPr lang="hu-HU" dirty="0" err="1"/>
                  <a:t>certain</a:t>
                </a:r>
                <a:r>
                  <a:rPr lang="hu-HU" dirty="0"/>
                  <a:t> </a:t>
                </a:r>
                <a:r>
                  <a:rPr lang="hu-HU" dirty="0" err="1"/>
                  <a:t>regulatory</a:t>
                </a:r>
                <a:r>
                  <a:rPr lang="hu-HU" dirty="0"/>
                  <a:t> </a:t>
                </a:r>
                <a:r>
                  <a:rPr lang="hu-HU" dirty="0" err="1"/>
                  <a:t>conditions</a:t>
                </a:r>
                <a:r>
                  <a:rPr lang="hu-HU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hu-HU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hu-HU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u-HU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𝛽</m:t>
                            </m:r>
                          </m:e>
                          <m:sub>
                            <m:r>
                              <a:rPr lang="hu-HU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e>
                    </m:acc>
                    <m:r>
                      <a:rPr lang="hu-HU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  <m:sSup>
                      <m:sSupPr>
                        <m:ctrlP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hu-HU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p>
                        <m: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hu-HU" dirty="0"/>
                  <a:t> almost </a:t>
                </a:r>
                <a:r>
                  <a:rPr lang="hu-HU" dirty="0" err="1"/>
                  <a:t>surely</a:t>
                </a:r>
                <a:r>
                  <a:rPr lang="hu-HU" dirty="0"/>
                  <a:t>.</a:t>
                </a:r>
              </a:p>
            </p:txBody>
          </p:sp>
        </mc:Choice>
        <mc:Fallback>
          <p:sp>
            <p:nvSpPr>
              <p:cNvPr id="3" name="Tartalom helye 2">
                <a:extLst>
                  <a:ext uri="{FF2B5EF4-FFF2-40B4-BE49-F238E27FC236}">
                    <a16:creationId xmlns:a16="http://schemas.microsoft.com/office/drawing/2014/main" id="{AD815A88-F27A-6CD6-571B-DA2C35BB74D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86" t="-2326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367760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2CD6CE1-D8E2-7E7B-1495-36A734CB05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Dimension</a:t>
            </a:r>
            <a:r>
              <a:rPr lang="hu-HU" dirty="0"/>
              <a:t> </a:t>
            </a:r>
            <a:r>
              <a:rPr lang="hu-HU" dirty="0" err="1"/>
              <a:t>reduction</a:t>
            </a:r>
            <a:endParaRPr lang="hu-HU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artalom helye 2">
                <a:extLst>
                  <a:ext uri="{FF2B5EF4-FFF2-40B4-BE49-F238E27FC236}">
                    <a16:creationId xmlns:a16="http://schemas.microsoft.com/office/drawing/2014/main" id="{6C2524ED-1A2F-B070-9011-18AF7C429B4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/>
              </a:bodyPr>
              <a:lstStyle/>
              <a:p>
                <a:r>
                  <a:rPr lang="hu-HU" b="1" dirty="0"/>
                  <a:t>Variable </a:t>
                </a:r>
                <a:r>
                  <a:rPr lang="hu-HU" b="1" dirty="0" err="1"/>
                  <a:t>selection</a:t>
                </a:r>
                <a:r>
                  <a:rPr lang="hu-HU" dirty="0"/>
                  <a:t>: </a:t>
                </a:r>
                <a:r>
                  <a:rPr lang="hu-HU" dirty="0" err="1"/>
                  <a:t>forward</a:t>
                </a:r>
                <a:r>
                  <a:rPr lang="hu-HU" dirty="0"/>
                  <a:t> </a:t>
                </a:r>
                <a:r>
                  <a:rPr lang="hu-HU" dirty="0" err="1"/>
                  <a:t>or</a:t>
                </a:r>
                <a:r>
                  <a:rPr lang="hu-HU" dirty="0"/>
                  <a:t> </a:t>
                </a:r>
                <a:r>
                  <a:rPr lang="hu-HU" dirty="0" err="1"/>
                  <a:t>backward</a:t>
                </a:r>
                <a:r>
                  <a:rPr lang="hu-HU" dirty="0"/>
                  <a:t> </a:t>
                </a:r>
                <a:r>
                  <a:rPr lang="hu-HU" dirty="0" err="1"/>
                  <a:t>selection</a:t>
                </a:r>
                <a:r>
                  <a:rPr lang="hu-HU" dirty="0"/>
                  <a:t> </a:t>
                </a:r>
                <a:r>
                  <a:rPr lang="hu-HU" dirty="0" err="1"/>
                  <a:t>based</a:t>
                </a:r>
                <a:r>
                  <a:rPr lang="hu-HU" dirty="0"/>
                  <a:t> </a:t>
                </a:r>
                <a:r>
                  <a:rPr lang="hu-HU" dirty="0" err="1"/>
                  <a:t>on</a:t>
                </a:r>
                <a:r>
                  <a:rPr lang="hu-HU" dirty="0"/>
                  <a:t> a </a:t>
                </a:r>
                <a:r>
                  <a:rPr lang="hu-HU" dirty="0" err="1"/>
                  <a:t>criterion</a:t>
                </a:r>
                <a:r>
                  <a:rPr lang="hu-HU" dirty="0"/>
                  <a:t> </a:t>
                </a:r>
                <a:r>
                  <a:rPr lang="hu-HU" dirty="0" err="1"/>
                  <a:t>measuring</a:t>
                </a:r>
                <a:r>
                  <a:rPr lang="hu-HU" dirty="0"/>
                  <a:t> </a:t>
                </a:r>
                <a:r>
                  <a:rPr lang="hu-HU" dirty="0" err="1"/>
                  <a:t>model</a:t>
                </a:r>
                <a:r>
                  <a:rPr lang="hu-HU" dirty="0"/>
                  <a:t> </a:t>
                </a:r>
                <a:r>
                  <a:rPr lang="hu-HU" dirty="0" err="1"/>
                  <a:t>accuracy</a:t>
                </a:r>
                <a:r>
                  <a:rPr lang="hu-HU" dirty="0"/>
                  <a:t> </a:t>
                </a:r>
              </a:p>
              <a:p>
                <a:pPr marL="0" indent="0">
                  <a:buNone/>
                </a:pPr>
                <a:r>
                  <a:rPr lang="hu-HU" dirty="0"/>
                  <a:t>   </a:t>
                </a:r>
                <a:r>
                  <a:rPr lang="hu-HU" b="1" dirty="0" err="1"/>
                  <a:t>Akaike</a:t>
                </a:r>
                <a:r>
                  <a:rPr lang="hu-HU" b="1" dirty="0"/>
                  <a:t> </a:t>
                </a:r>
                <a:r>
                  <a:rPr lang="hu-HU" b="1" dirty="0" err="1"/>
                  <a:t>information</a:t>
                </a:r>
                <a:r>
                  <a:rPr lang="hu-HU" b="1" dirty="0"/>
                  <a:t> </a:t>
                </a:r>
                <a:r>
                  <a:rPr lang="hu-HU" b="1" dirty="0" err="1"/>
                  <a:t>criterion</a:t>
                </a:r>
                <a:r>
                  <a:rPr lang="hu-HU" dirty="0"/>
                  <a:t>: </a:t>
                </a:r>
              </a:p>
              <a:p>
                <a:pPr marL="0" indent="0">
                  <a:buNone/>
                </a:pPr>
                <a:r>
                  <a:rPr lang="hu-HU" b="0" dirty="0"/>
                  <a:t>   </a:t>
                </a:r>
                <a14:m>
                  <m:oMath xmlns:m="http://schemas.openxmlformats.org/officeDocument/2006/math">
                    <m:r>
                      <a:rPr lang="hu-HU" b="0" i="1" smtClean="0">
                        <a:latin typeface="Cambria Math" panose="02040503050406030204" pitchFamily="18" charset="0"/>
                      </a:rPr>
                      <m:t>2</m:t>
                    </m:r>
                    <m:d>
                      <m:dPr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e>
                    </m:d>
                    <m:r>
                      <a:rPr lang="hu-HU" b="0" i="1" smtClean="0">
                        <a:latin typeface="Cambria Math" panose="02040503050406030204" pitchFamily="18" charset="0"/>
                      </a:rPr>
                      <m:t>−2</m:t>
                    </m:r>
                    <m:func>
                      <m:funcPr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hu-HU" b="0" i="1" smtClean="0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hu-HU" b="0" i="0" smtClean="0">
                                <a:latin typeface="Cambria Math" panose="02040503050406030204" pitchFamily="18" charset="0"/>
                              </a:rPr>
                              <m:t>max</m:t>
                            </m:r>
                          </m:e>
                          <m:lim>
                            <m:r>
                              <a:rPr lang="hu-HU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𝛽</m:t>
                            </m:r>
                          </m:lim>
                        </m:limLow>
                      </m:fName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func>
                    <m:r>
                      <a:rPr lang="hu-HU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hu-HU" b="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2</m:t>
                      </m:r>
                      <m:d>
                        <m:dPr>
                          <m:ctrlPr>
                            <a:rPr lang="hu-HU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e>
                      </m:d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−</m:t>
                      </m:r>
                      <m:func>
                        <m:funcPr>
                          <m:ctrlPr>
                            <a:rPr lang="hu-HU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hu-HU" b="0" i="0" smtClean="0">
                                  <a:latin typeface="Cambria Math" panose="02040503050406030204" pitchFamily="18" charset="0"/>
                                </a:rPr>
                                <m:t>max</m:t>
                              </m:r>
                            </m:e>
                            <m:lim>
                              <m:r>
                                <a:rPr lang="hu-HU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</m:lim>
                          </m:limLow>
                        </m:fName>
                        <m:e>
                          <m:nary>
                            <m:naryPr>
                              <m:chr m:val="∑"/>
                              <m:ctrlP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hu-HU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hu-HU" b="0" i="1" smtClean="0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hu-HU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hu-HU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func>
                                <m:funcPr>
                                  <m:ctrlPr>
                                    <a:rPr lang="hu-HU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hu-HU" b="0" i="0" smtClean="0">
                                      <a:latin typeface="Cambria Math" panose="02040503050406030204" pitchFamily="18" charset="0"/>
                                    </a:rPr>
                                    <m:t>log</m:t>
                                  </m:r>
                                </m:fName>
                                <m:e>
                                  <m:sSub>
                                    <m:sSubPr>
                                      <m:ctrlPr>
                                        <a:rPr lang="hu-HU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hu-HU" b="0" i="1" smtClean="0">
                                          <a:latin typeface="Cambria Math" panose="02040503050406030204" pitchFamily="18" charset="0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hu-HU" b="0" i="1" smtClean="0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</m:e>
                              </m:func>
                              <m: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d>
                                <m:dPr>
                                  <m:ctrlPr>
                                    <a:rPr lang="hu-HU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hu-HU" b="0" i="1" smtClean="0">
                                      <a:latin typeface="Cambria Math" panose="02040503050406030204" pitchFamily="18" charset="0"/>
                                    </a:rPr>
                                    <m:t>1−</m:t>
                                  </m:r>
                                  <m:sSub>
                                    <m:sSubPr>
                                      <m:ctrlPr>
                                        <a:rPr lang="hu-HU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hu-HU" b="0" i="1" smtClean="0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hu-HU" b="0" i="1" smtClean="0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</m:e>
                              </m:d>
                              <m:func>
                                <m:funcPr>
                                  <m:ctrlPr>
                                    <a:rPr lang="hu-HU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hu-HU" b="0" i="0" smtClean="0">
                                      <a:latin typeface="Cambria Math" panose="02040503050406030204" pitchFamily="18" charset="0"/>
                                    </a:rPr>
                                    <m:t>log</m:t>
                                  </m:r>
                                </m:fName>
                                <m:e>
                                  <m:d>
                                    <m:dPr>
                                      <m:ctrlPr>
                                        <a:rPr lang="hu-HU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hu-HU" b="0" i="1" smtClean="0">
                                          <a:latin typeface="Cambria Math" panose="02040503050406030204" pitchFamily="18" charset="0"/>
                                        </a:rPr>
                                        <m:t>1−</m:t>
                                      </m:r>
                                      <m:sSub>
                                        <m:sSubPr>
                                          <m:ctrlPr>
                                            <a:rPr lang="hu-HU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hu-HU" b="0" i="1" smtClean="0">
                                              <a:latin typeface="Cambria Math" panose="02040503050406030204" pitchFamily="18" charset="0"/>
                                            </a:rPr>
                                            <m:t>𝑝</m:t>
                                          </m:r>
                                        </m:e>
                                        <m:sub>
                                          <m:r>
                                            <a:rPr lang="hu-HU" b="0" i="1" smtClean="0">
                                              <a:latin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</m:e>
                                  </m:d>
                                </m:e>
                              </m:func>
                            </m:e>
                          </m:nary>
                        </m:e>
                      </m:func>
                      <m:r>
                        <a:rPr lang="hu-HU" b="0" i="0" smtClean="0">
                          <a:latin typeface="Cambria Math" panose="02040503050406030204" pitchFamily="18" charset="0"/>
                        </a:rPr>
                        <m:t>)=2(</m:t>
                      </m:r>
                      <m:r>
                        <m:rPr>
                          <m:sty m:val="p"/>
                        </m:rPr>
                        <a:rPr lang="hu-HU" b="0" i="0" smtClean="0">
                          <a:latin typeface="Cambria Math" panose="02040503050406030204" pitchFamily="18" charset="0"/>
                        </a:rPr>
                        <m:t>k</m:t>
                      </m:r>
                      <m:r>
                        <a:rPr lang="hu-HU" b="0" i="0" smtClean="0">
                          <a:latin typeface="Cambria Math" panose="02040503050406030204" pitchFamily="18" charset="0"/>
                        </a:rPr>
                        <m:t>+1)−</m:t>
                      </m:r>
                      <m:func>
                        <m:funcPr>
                          <m:ctrlPr>
                            <a:rPr lang="hu-HU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hu-HU" b="0" i="0" smtClean="0">
                                  <a:latin typeface="Cambria Math" panose="02040503050406030204" pitchFamily="18" charset="0"/>
                                </a:rPr>
                                <m:t>max</m:t>
                              </m:r>
                            </m:e>
                            <m:lim>
                              <m:r>
                                <a:rPr lang="hu-HU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</m:lim>
                          </m:limLow>
                        </m:fName>
                        <m:e>
                          <m:nary>
                            <m:naryPr>
                              <m:chr m:val="∑"/>
                              <m:ctrlP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  <m:e>
                              <m: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sSub>
                                <m:sSubPr>
                                  <m:ctrlPr>
                                    <a:rPr lang="hu-HU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hu-HU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hu-HU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sSub>
                                <m:sSubPr>
                                  <m:ctrlPr>
                                    <a:rPr lang="hu-HU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hu-HU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𝛽</m:t>
                                  </m:r>
                                </m:e>
                                <m:sub>
                                  <m:r>
                                    <a:rPr lang="hu-HU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  <m:r>
                                <a:rPr lang="hu-HU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nary>
                                <m:naryPr>
                                  <m:chr m:val="∑"/>
                                  <m:ctrlPr>
                                    <a:rPr lang="hu-HU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brk m:alnAt="23"/>
                                    </m:rPr>
                                    <a:rPr lang="hu-HU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𝑗</m:t>
                                  </m:r>
                                  <m:r>
                                    <a:rPr lang="hu-HU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=1</m:t>
                                  </m:r>
                                </m:sub>
                                <m:sup>
                                  <m:r>
                                    <a:rPr lang="hu-HU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𝑘</m:t>
                                  </m:r>
                                </m:sup>
                                <m:e>
                                  <m:sSub>
                                    <m:sSubPr>
                                      <m:ctrlPr>
                                        <a:rPr lang="hu-HU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hu-HU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𝛽</m:t>
                                      </m:r>
                                    </m:e>
                                    <m:sub>
                                      <m:r>
                                        <a:rPr lang="hu-HU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𝑗</m:t>
                                      </m:r>
                                    </m:sub>
                                  </m:sSub>
                                  <m:sSubSup>
                                    <m:sSubSupPr>
                                      <m:ctrlPr>
                                        <a:rPr lang="hu-HU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hu-HU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𝑋</m:t>
                                      </m:r>
                                    </m:e>
                                    <m:sub>
                                      <m:r>
                                        <a:rPr lang="hu-HU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  <m:sup>
                                      <m:r>
                                        <a:rPr lang="hu-HU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(</m:t>
                                      </m:r>
                                      <m:r>
                                        <a:rPr lang="hu-HU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𝑗</m:t>
                                      </m:r>
                                      <m:r>
                                        <a:rPr lang="hu-HU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)</m:t>
                                      </m:r>
                                    </m:sup>
                                  </m:sSubSup>
                                </m:e>
                              </m:nary>
                              <m: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  <m:r>
                                <a:rPr lang="hu-HU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m:rPr>
                                  <m:sty m:val="p"/>
                                </m:rPr>
                                <a:rPr lang="hu-HU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log</m:t>
                              </m:r>
                              <m:r>
                                <a:rPr lang="hu-HU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⁡(</m:t>
                              </m:r>
                              <m:func>
                                <m:funcPr>
                                  <m:ctrlPr>
                                    <a:rPr lang="hu-HU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hu-HU" b="0" i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exp</m:t>
                                  </m:r>
                                </m:fName>
                                <m:e>
                                  <m:d>
                                    <m:dPr>
                                      <m:ctrlPr>
                                        <a:rPr lang="hu-HU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hu-HU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hu-HU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𝛽</m:t>
                                          </m:r>
                                        </m:e>
                                        <m:sub>
                                          <m:r>
                                            <a:rPr lang="hu-HU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0</m:t>
                                          </m:r>
                                        </m:sub>
                                      </m:sSub>
                                      <m:r>
                                        <a:rPr lang="hu-HU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+</m:t>
                                      </m:r>
                                      <m:nary>
                                        <m:naryPr>
                                          <m:chr m:val="∑"/>
                                          <m:ctrlPr>
                                            <a:rPr lang="hu-HU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naryPr>
                                        <m:sub>
                                          <m:r>
                                            <m:rPr>
                                              <m:brk m:alnAt="23"/>
                                            </m:rPr>
                                            <a:rPr lang="hu-HU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𝑗</m:t>
                                          </m:r>
                                          <m:r>
                                            <a:rPr lang="hu-HU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=1</m:t>
                                          </m:r>
                                        </m:sub>
                                        <m:sup>
                                          <m:r>
                                            <a:rPr lang="hu-HU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𝑘</m:t>
                                          </m:r>
                                        </m:sup>
                                        <m:e>
                                          <m:sSub>
                                            <m:sSubPr>
                                              <m:ctrlPr>
                                                <a:rPr lang="hu-HU" b="0" i="1" smtClean="0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hu-HU" b="0" i="1" smtClean="0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𝛽</m:t>
                                              </m:r>
                                            </m:e>
                                            <m:sub>
                                              <m:r>
                                                <a:rPr lang="hu-HU" b="0" i="1" smtClean="0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𝑗</m:t>
                                              </m:r>
                                            </m:sub>
                                          </m:sSub>
                                          <m:sSubSup>
                                            <m:sSubSupPr>
                                              <m:ctrlPr>
                                                <a:rPr lang="hu-HU" b="0" i="1" smtClean="0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</m:ctrlPr>
                                            </m:sSubSupPr>
                                            <m:e>
                                              <m:r>
                                                <a:rPr lang="hu-HU" b="0" i="1" smtClean="0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𝑋</m:t>
                                              </m:r>
                                            </m:e>
                                            <m:sub>
                                              <m:r>
                                                <a:rPr lang="hu-HU" b="0" i="1" smtClean="0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𝑖</m:t>
                                              </m:r>
                                            </m:sub>
                                            <m:sup>
                                              <m:d>
                                                <m:dPr>
                                                  <m:ctrlPr>
                                                    <a:rPr lang="hu-HU" b="0" i="1" smtClean="0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</m:ctrlPr>
                                                </m:dPr>
                                                <m:e>
                                                  <m:r>
                                                    <a:rPr lang="hu-HU" b="0" i="1" smtClean="0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𝑗</m:t>
                                                  </m:r>
                                                </m:e>
                                              </m:d>
                                            </m:sup>
                                          </m:sSubSup>
                                        </m:e>
                                      </m:nary>
                                    </m:e>
                                  </m:d>
                                </m:e>
                              </m:func>
                              <m:r>
                                <a:rPr lang="hu-HU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+1)</m:t>
                              </m:r>
                              <m: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nary>
                        </m:e>
                      </m:func>
                    </m:oMath>
                  </m:oMathPara>
                </a14:m>
                <a:endParaRPr lang="hu-HU" b="0" i="0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hu-HU" b="0" i="0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hu-HU" b="0" i="0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hu-HU" dirty="0"/>
              </a:p>
            </p:txBody>
          </p:sp>
        </mc:Choice>
        <mc:Fallback>
          <p:sp>
            <p:nvSpPr>
              <p:cNvPr id="3" name="Tartalom helye 2">
                <a:extLst>
                  <a:ext uri="{FF2B5EF4-FFF2-40B4-BE49-F238E27FC236}">
                    <a16:creationId xmlns:a16="http://schemas.microsoft.com/office/drawing/2014/main" id="{6C2524ED-1A2F-B070-9011-18AF7C429B4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65" t="-2035" r="-724" b="-42151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500934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BE6DD0D-4D19-4CD9-AB14-A7AB0A1932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Dimension</a:t>
            </a:r>
            <a:r>
              <a:rPr lang="hu-HU" dirty="0"/>
              <a:t> </a:t>
            </a:r>
            <a:r>
              <a:rPr lang="hu-HU" dirty="0" err="1"/>
              <a:t>reduction</a:t>
            </a:r>
            <a:endParaRPr lang="hu-HU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artalom helye 2">
                <a:extLst>
                  <a:ext uri="{FF2B5EF4-FFF2-40B4-BE49-F238E27FC236}">
                    <a16:creationId xmlns:a16="http://schemas.microsoft.com/office/drawing/2014/main" id="{50CEDB73-0799-8160-45D7-D8004D4FA0F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hu-HU" b="1" dirty="0"/>
                  <a:t>Principal </a:t>
                </a:r>
                <a:r>
                  <a:rPr lang="hu-HU" b="1" dirty="0" err="1"/>
                  <a:t>component</a:t>
                </a:r>
                <a:r>
                  <a:rPr lang="hu-HU" b="1" dirty="0"/>
                  <a:t> </a:t>
                </a:r>
                <a:r>
                  <a:rPr lang="hu-HU" b="1" dirty="0" err="1"/>
                  <a:t>analysis</a:t>
                </a:r>
                <a:r>
                  <a:rPr lang="hu-HU" b="1" dirty="0"/>
                  <a:t>:</a:t>
                </a:r>
              </a:p>
              <a:p>
                <a:pPr marL="0" indent="0">
                  <a:buNone/>
                </a:pPr>
                <a:r>
                  <a:rPr lang="hu-HU" dirty="0"/>
                  <a:t>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hu-HU" b="0" i="1" smtClean="0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hu-HU" b="0" i="0" smtClean="0">
                            <a:latin typeface="Cambria Math" panose="02040503050406030204" pitchFamily="18" charset="0"/>
                          </a:rPr>
                          <m:t>arg</m:t>
                        </m:r>
                      </m:fName>
                      <m:e>
                        <m:func>
                          <m:funcPr>
                            <m:ctrlPr>
                              <a:rPr lang="hu-HU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hu-HU" b="0" i="0" smtClean="0">
                                <a:latin typeface="Cambria Math" panose="02040503050406030204" pitchFamily="18" charset="0"/>
                              </a:rPr>
                              <m:t>max</m:t>
                            </m:r>
                          </m:fName>
                          <m:e>
                            <m:d>
                              <m:dPr>
                                <m:endChr m:val="|"/>
                                <m:ctrlPr>
                                  <a:rPr lang="hu-HU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hu-HU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𝔻</m:t>
                                </m:r>
                                <m:d>
                                  <m:dPr>
                                    <m:begChr m:val="["/>
                                    <m:endChr m:val="]"/>
                                    <m:ctrlPr>
                                      <a:rPr lang="hu-HU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p>
                                      <m:sSupPr>
                                        <m:ctrlPr>
                                          <a:rPr lang="hu-HU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hu-HU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𝑢</m:t>
                                        </m:r>
                                      </m:e>
                                      <m:sup>
                                        <m:r>
                                          <a:rPr lang="hu-HU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𝑇</m:t>
                                        </m:r>
                                      </m:sup>
                                    </m:sSup>
                                    <m:r>
                                      <a:rPr lang="hu-HU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𝑋</m:t>
                                    </m:r>
                                  </m:e>
                                </m:d>
                              </m:e>
                            </m:d>
                            <m:r>
                              <a:rPr lang="hu-HU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d>
                              <m:dPr>
                                <m:begChr m:val="|"/>
                                <m:endChr m:val="|"/>
                                <m:ctrlPr>
                                  <a:rPr lang="hu-HU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hu-HU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hu-HU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hu-HU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e>
                            </m:d>
                            <m:r>
                              <a:rPr lang="hu-HU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=1, </m:t>
                            </m:r>
                            <m:sSub>
                              <m:sSubPr>
                                <m:ctrlPr>
                                  <a:rPr lang="hu-HU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hu-HU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𝑢</m:t>
                                </m:r>
                              </m:e>
                              <m:sub>
                                <m:r>
                                  <a:rPr lang="hu-HU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hu-HU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⊥{</m:t>
                            </m:r>
                            <m:sSub>
                              <m:sSubPr>
                                <m:ctrlPr>
                                  <a:rPr lang="hu-HU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hu-HU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𝑢</m:t>
                                </m:r>
                              </m:e>
                              <m:sub>
                                <m:r>
                                  <a:rPr lang="hu-HU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hu-HU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,…,</m:t>
                            </m:r>
                            <m:sSub>
                              <m:sSubPr>
                                <m:ctrlPr>
                                  <a:rPr lang="hu-HU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hu-HU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𝑢</m:t>
                                </m:r>
                              </m:e>
                              <m:sub>
                                <m:r>
                                  <a:rPr lang="hu-HU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𝑖</m:t>
                                </m:r>
                                <m:r>
                                  <a:rPr lang="hu-HU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−1</m:t>
                                </m:r>
                              </m:sub>
                            </m:sSub>
                            <m:r>
                              <a:rPr lang="hu-HU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}</m:t>
                            </m:r>
                            <m:r>
                              <a:rPr lang="hu-HU" b="0" i="1" smtClean="0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</m:func>
                      </m:e>
                    </m:func>
                  </m:oMath>
                </a14:m>
                <a:endParaRPr lang="hu-HU" dirty="0"/>
              </a:p>
              <a:p>
                <a:pPr marL="0" indent="0">
                  <a:buNone/>
                </a:pPr>
                <a:endParaRPr lang="hu-HU" dirty="0"/>
              </a:p>
            </p:txBody>
          </p:sp>
        </mc:Choice>
        <mc:Fallback>
          <p:sp>
            <p:nvSpPr>
              <p:cNvPr id="3" name="Tartalom helye 2">
                <a:extLst>
                  <a:ext uri="{FF2B5EF4-FFF2-40B4-BE49-F238E27FC236}">
                    <a16:creationId xmlns:a16="http://schemas.microsoft.com/office/drawing/2014/main" id="{50CEDB73-0799-8160-45D7-D8004D4FA0F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86" t="-2326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Kép 4" descr="A képen sor, diagram, Diagram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939E73D2-3537-95BE-F403-38DE22F5A3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46728" y="2937279"/>
            <a:ext cx="8298543" cy="3920721"/>
          </a:xfrm>
          <a:prstGeom prst="rect">
            <a:avLst/>
          </a:prstGeom>
        </p:spPr>
      </p:pic>
      <p:sp>
        <p:nvSpPr>
          <p:cNvPr id="6" name="Szövegdoboz 5">
            <a:extLst>
              <a:ext uri="{FF2B5EF4-FFF2-40B4-BE49-F238E27FC236}">
                <a16:creationId xmlns:a16="http://schemas.microsoft.com/office/drawing/2014/main" id="{988B06A1-6275-FA0D-35D8-2509947A48DA}"/>
              </a:ext>
            </a:extLst>
          </p:cNvPr>
          <p:cNvSpPr txBox="1"/>
          <p:nvPr/>
        </p:nvSpPr>
        <p:spPr>
          <a:xfrm>
            <a:off x="4412427" y="6581001"/>
            <a:ext cx="33671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https://</a:t>
            </a:r>
            <a:r>
              <a:rPr lang="hu-HU" sz="1200" dirty="0" err="1"/>
              <a:t>www.scaler.com</a:t>
            </a:r>
            <a:r>
              <a:rPr lang="hu-HU" sz="1200" dirty="0"/>
              <a:t>/</a:t>
            </a:r>
            <a:r>
              <a:rPr lang="hu-HU" sz="1200" dirty="0" err="1"/>
              <a:t>topics</a:t>
            </a:r>
            <a:r>
              <a:rPr lang="hu-HU" sz="1200" dirty="0"/>
              <a:t>/</a:t>
            </a:r>
            <a:r>
              <a:rPr lang="hu-HU" sz="1200" dirty="0" err="1"/>
              <a:t>nlp</a:t>
            </a:r>
            <a:r>
              <a:rPr lang="hu-HU" sz="1200" dirty="0"/>
              <a:t>/</a:t>
            </a:r>
            <a:r>
              <a:rPr lang="hu-HU" sz="1200" dirty="0" err="1"/>
              <a:t>what</a:t>
            </a:r>
            <a:r>
              <a:rPr lang="hu-HU" sz="1200" dirty="0"/>
              <a:t>-is-</a:t>
            </a:r>
            <a:r>
              <a:rPr lang="hu-HU" sz="1200" dirty="0" err="1"/>
              <a:t>pca</a:t>
            </a:r>
            <a:r>
              <a:rPr lang="hu-HU" sz="1200" dirty="0"/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val="41302559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E14F89B-959E-028B-2520-BCC95E1C4E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Corrections</a:t>
            </a:r>
            <a:endParaRPr lang="hu-HU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artalom helye 2">
                <a:extLst>
                  <a:ext uri="{FF2B5EF4-FFF2-40B4-BE49-F238E27FC236}">
                    <a16:creationId xmlns:a16="http://schemas.microsoft.com/office/drawing/2014/main" id="{01CF7E7C-DE78-3488-BDA3-544C6F38A5B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897904"/>
              </a:xfrm>
            </p:spPr>
            <p:txBody>
              <a:bodyPr>
                <a:normAutofit lnSpcReduction="10000"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hu-HU" dirty="0"/>
                  <a:t> </a:t>
                </a:r>
                <a:r>
                  <a:rPr lang="hu-HU" dirty="0" err="1"/>
                  <a:t>measures</a:t>
                </a:r>
                <a:r>
                  <a:rPr lang="hu-HU" dirty="0"/>
                  <a:t> </a:t>
                </a:r>
                <a:r>
                  <a:rPr lang="hu-HU" dirty="0" err="1"/>
                  <a:t>the</a:t>
                </a:r>
                <a:r>
                  <a:rPr lang="hu-HU" dirty="0"/>
                  <a:t> </a:t>
                </a:r>
                <a:r>
                  <a:rPr lang="hu-HU" dirty="0" err="1"/>
                  <a:t>effect</a:t>
                </a:r>
                <a:r>
                  <a:rPr lang="hu-HU" dirty="0"/>
                  <a:t> of </a:t>
                </a:r>
                <a:r>
                  <a:rPr lang="hu-HU" dirty="0" err="1"/>
                  <a:t>the</a:t>
                </a:r>
                <a:r>
                  <a:rPr lang="hu-HU" dirty="0"/>
                  <a:t> </a:t>
                </a:r>
                <a:r>
                  <a:rPr lang="hu-HU" dirty="0" err="1"/>
                  <a:t>explanatory</a:t>
                </a:r>
                <a:r>
                  <a:rPr lang="hu-HU" dirty="0"/>
                  <a:t> </a:t>
                </a:r>
                <a:r>
                  <a:rPr lang="hu-HU" dirty="0" err="1"/>
                  <a:t>variable</a:t>
                </a:r>
                <a:endParaRPr lang="hu-HU" dirty="0"/>
              </a:p>
              <a:p>
                <a:r>
                  <a:rPr lang="hu-HU" b="1" dirty="0" err="1"/>
                  <a:t>Hypothesis</a:t>
                </a:r>
                <a:r>
                  <a:rPr lang="hu-HU" b="1" dirty="0"/>
                  <a:t> </a:t>
                </a:r>
                <a:r>
                  <a:rPr lang="hu-HU" b="1" dirty="0" err="1"/>
                  <a:t>for</a:t>
                </a:r>
                <a:r>
                  <a:rPr lang="hu-HU" b="1" dirty="0"/>
                  <a:t> </a:t>
                </a:r>
                <a:r>
                  <a:rPr lang="hu-HU" b="1" dirty="0" err="1"/>
                  <a:t>the</a:t>
                </a:r>
                <a:r>
                  <a:rPr lang="hu-HU" b="1" dirty="0"/>
                  <a:t> </a:t>
                </a:r>
                <a:r>
                  <a:rPr lang="hu-HU" b="1" dirty="0" err="1"/>
                  <a:t>jth</a:t>
                </a:r>
                <a:r>
                  <a:rPr lang="hu-HU" b="1" dirty="0"/>
                  <a:t> SNP</a:t>
                </a:r>
                <a:r>
                  <a:rPr lang="hu-HU" dirty="0"/>
                  <a:t>: </a:t>
                </a:r>
              </a:p>
              <a:p>
                <a:pPr marL="0" indent="0">
                  <a:buNone/>
                </a:pPr>
                <a:r>
                  <a:rPr lang="hu-HU" dirty="0"/>
                  <a:t>   Null-</a:t>
                </a:r>
                <a:r>
                  <a:rPr lang="hu-HU" dirty="0" err="1"/>
                  <a:t>hypothesis</a:t>
                </a:r>
                <a:r>
                  <a:rPr lang="hu-HU" dirty="0"/>
                  <a:t>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hu-HU" b="0" i="1" smtClean="0">
                        <a:latin typeface="Cambria Math" panose="02040503050406030204" pitchFamily="18" charset="0"/>
                      </a:rPr>
                      <m:t>: </m:t>
                    </m:r>
                    <m:sSub>
                      <m:sSubPr>
                        <m:ctrlP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hu-HU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hu-HU" dirty="0"/>
                  <a:t>, i.e. </a:t>
                </a:r>
                <a:r>
                  <a:rPr lang="hu-HU" dirty="0" err="1"/>
                  <a:t>it</a:t>
                </a:r>
                <a:r>
                  <a:rPr lang="hu-HU" dirty="0"/>
                  <a:t> has no </a:t>
                </a:r>
                <a:r>
                  <a:rPr lang="hu-HU" dirty="0" err="1"/>
                  <a:t>effect</a:t>
                </a:r>
                <a:endParaRPr lang="hu-HU" dirty="0"/>
              </a:p>
              <a:p>
                <a:pPr marL="0" indent="0">
                  <a:buNone/>
                </a:pPr>
                <a:r>
                  <a:rPr lang="hu-HU" dirty="0"/>
                  <a:t>   </a:t>
                </a:r>
                <a:r>
                  <a:rPr lang="hu-HU" dirty="0" err="1"/>
                  <a:t>Alternative</a:t>
                </a:r>
                <a:r>
                  <a:rPr lang="hu-HU" dirty="0"/>
                  <a:t> </a:t>
                </a:r>
                <a:r>
                  <a:rPr lang="hu-HU" dirty="0" err="1"/>
                  <a:t>hypothesis</a:t>
                </a:r>
                <a:r>
                  <a:rPr lang="hu-HU" dirty="0"/>
                  <a:t>: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  <m:sup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bSup>
                    <m:r>
                      <a:rPr lang="hu-HU" b="0" i="1" smtClean="0">
                        <a:latin typeface="Cambria Math" panose="02040503050406030204" pitchFamily="18" charset="0"/>
                      </a:rPr>
                      <m:t>: </m:t>
                    </m:r>
                    <m:sSub>
                      <m:sSubPr>
                        <m:ctrlP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hu-HU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≠0</m:t>
                    </m:r>
                  </m:oMath>
                </a14:m>
                <a:r>
                  <a:rPr lang="hu-HU" dirty="0"/>
                  <a:t>, i.e. </a:t>
                </a:r>
                <a:r>
                  <a:rPr lang="hu-HU" dirty="0" err="1"/>
                  <a:t>It</a:t>
                </a:r>
                <a:r>
                  <a:rPr lang="hu-HU" dirty="0"/>
                  <a:t> has </a:t>
                </a:r>
                <a:r>
                  <a:rPr lang="hu-HU" dirty="0" err="1"/>
                  <a:t>some</a:t>
                </a:r>
                <a:r>
                  <a:rPr lang="hu-HU" dirty="0"/>
                  <a:t> </a:t>
                </a:r>
                <a:r>
                  <a:rPr lang="hu-HU" dirty="0" err="1"/>
                  <a:t>effect</a:t>
                </a:r>
                <a:r>
                  <a:rPr lang="hu-HU" dirty="0"/>
                  <a:t> </a:t>
                </a:r>
              </a:p>
              <a:p>
                <a:r>
                  <a:rPr lang="hu-HU" b="1" dirty="0" err="1"/>
                  <a:t>Wald</a:t>
                </a:r>
                <a:r>
                  <a:rPr lang="hu-HU" b="1" dirty="0"/>
                  <a:t> test </a:t>
                </a:r>
                <a:r>
                  <a:rPr lang="hu-HU" dirty="0"/>
                  <a:t>is </a:t>
                </a:r>
                <a:r>
                  <a:rPr lang="hu-HU" dirty="0" err="1"/>
                  <a:t>often</a:t>
                </a:r>
                <a:r>
                  <a:rPr lang="hu-HU" dirty="0"/>
                  <a:t> </a:t>
                </a:r>
                <a:r>
                  <a:rPr lang="hu-HU" dirty="0" err="1"/>
                  <a:t>used</a:t>
                </a:r>
                <a:r>
                  <a:rPr lang="hu-HU" dirty="0"/>
                  <a:t> </a:t>
                </a:r>
                <a:r>
                  <a:rPr lang="hu-HU" dirty="0" err="1"/>
                  <a:t>as</a:t>
                </a:r>
                <a:r>
                  <a:rPr lang="hu-HU" dirty="0"/>
                  <a:t> </a:t>
                </a:r>
                <a:r>
                  <a:rPr lang="hu-HU" dirty="0" err="1"/>
                  <a:t>statistic</a:t>
                </a:r>
                <a:r>
                  <a:rPr lang="hu-HU" dirty="0"/>
                  <a:t>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  <m:sub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hu-HU" b="0" i="1" smtClean="0">
                        <a:latin typeface="Cambria Math" panose="02040503050406030204" pitchFamily="18" charset="0"/>
                      </a:rPr>
                      <m:t>(</m:t>
                    </m:r>
                    <m:acc>
                      <m:accPr>
                        <m:chr m:val="̂"/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</m:acc>
                    <m:r>
                      <a:rPr lang="hu-HU" b="0" i="1" smtClean="0">
                        <a:latin typeface="Cambria Math" panose="02040503050406030204" pitchFamily="18" charset="0"/>
                      </a:rPr>
                      <m:t>)=</m:t>
                    </m:r>
                    <m:f>
                      <m:fPr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acc>
                          <m:accPr>
                            <m:chr m:val="̂"/>
                            <m:ctrlPr>
                              <a:rPr lang="hu-HU" b="0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hu-HU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𝛽</m:t>
                            </m:r>
                          </m:e>
                        </m:acc>
                      </m:num>
                      <m:den>
                        <m:sSub>
                          <m:sSubPr>
                            <m:ctrlPr>
                              <a:rPr lang="hu-HU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d>
                              <m:dPr>
                                <m:begChr m:val="["/>
                                <m:endChr m:val="]"/>
                                <m:ctrlPr>
                                  <a:rPr lang="hu-HU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hu-HU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ℐ</m:t>
                                </m:r>
                                <m:sSup>
                                  <m:sSupPr>
                                    <m:ctrlPr>
                                      <a:rPr lang="hu-HU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hu-HU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acc>
                                          <m:accPr>
                                            <m:chr m:val="̂"/>
                                            <m:ctrlPr>
                                              <a:rPr lang="hu-HU" b="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accPr>
                                          <m:e>
                                            <m:r>
                                              <a:rPr lang="hu-HU" b="0" i="1" smtClean="0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𝛽</m:t>
                                            </m:r>
                                          </m:e>
                                        </m:acc>
                                      </m:e>
                                    </m:d>
                                  </m:e>
                                  <m:sup>
                                    <m:r>
                                      <a:rPr lang="hu-HU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−1</m:t>
                                    </m:r>
                                  </m:sup>
                                </m:sSup>
                              </m:e>
                            </m:d>
                          </m:e>
                          <m:sub>
                            <m:r>
                              <a:rPr lang="hu-HU" b="0" i="1" smtClean="0">
                                <a:latin typeface="Cambria Math" panose="02040503050406030204" pitchFamily="18" charset="0"/>
                              </a:rPr>
                              <m:t>1,1</m:t>
                            </m:r>
                          </m:sub>
                        </m:sSub>
                      </m:den>
                    </m:f>
                  </m:oMath>
                </a14:m>
                <a:endParaRPr lang="hu-HU" dirty="0"/>
              </a:p>
              <a:p>
                <a:pPr marL="0" indent="0">
                  <a:buNone/>
                </a:pPr>
                <a:r>
                  <a:rPr lang="hu-HU" dirty="0"/>
                  <a:t>   </a:t>
                </a:r>
                <a:r>
                  <a:rPr lang="hu-HU" dirty="0" err="1"/>
                  <a:t>Under</a:t>
                </a:r>
                <a:r>
                  <a:rPr lang="hu-HU" dirty="0"/>
                  <a:t> </a:t>
                </a:r>
                <a:r>
                  <a:rPr lang="hu-HU" dirty="0" err="1"/>
                  <a:t>the</a:t>
                </a:r>
                <a:r>
                  <a:rPr lang="hu-HU" dirty="0"/>
                  <a:t> null-</a:t>
                </a:r>
                <a:r>
                  <a:rPr lang="hu-HU" dirty="0" err="1"/>
                  <a:t>hypothesis</a:t>
                </a:r>
                <a:r>
                  <a:rPr lang="hu-HU" dirty="0"/>
                  <a:t>, </a:t>
                </a:r>
                <a:r>
                  <a:rPr lang="hu-HU" dirty="0" err="1"/>
                  <a:t>it</a:t>
                </a:r>
                <a:r>
                  <a:rPr lang="hu-HU" dirty="0"/>
                  <a:t> has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hu-HU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𝜒</m:t>
                        </m:r>
                      </m:e>
                      <m:sub>
                        <m: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hu-HU" dirty="0"/>
                  <a:t> </a:t>
                </a:r>
                <a:r>
                  <a:rPr lang="hu-HU" dirty="0" err="1"/>
                  <a:t>distribution</a:t>
                </a:r>
                <a:r>
                  <a:rPr lang="hu-HU" dirty="0"/>
                  <a:t> </a:t>
                </a:r>
                <a:r>
                  <a:rPr lang="hu-HU" dirty="0" err="1"/>
                  <a:t>so</a:t>
                </a:r>
                <a:r>
                  <a:rPr lang="hu-HU" dirty="0"/>
                  <a:t> </a:t>
                </a:r>
                <a:r>
                  <a:rPr lang="hu-HU" dirty="0" err="1"/>
                  <a:t>the</a:t>
                </a:r>
                <a:endParaRPr lang="hu-HU" dirty="0"/>
              </a:p>
              <a:p>
                <a:pPr marL="0" indent="0">
                  <a:buNone/>
                </a:pPr>
                <a:r>
                  <a:rPr lang="hu-HU" dirty="0"/>
                  <a:t>   null-</a:t>
                </a:r>
                <a:r>
                  <a:rPr lang="hu-HU" dirty="0" err="1"/>
                  <a:t>hypothesis</a:t>
                </a:r>
                <a:r>
                  <a:rPr lang="hu-HU" dirty="0"/>
                  <a:t> is </a:t>
                </a:r>
                <a:r>
                  <a:rPr lang="hu-HU" dirty="0" err="1"/>
                  <a:t>rejected</a:t>
                </a:r>
                <a:r>
                  <a:rPr lang="hu-HU" dirty="0"/>
                  <a:t> </a:t>
                </a:r>
                <a:r>
                  <a:rPr lang="hu-HU" dirty="0" err="1"/>
                  <a:t>if</a:t>
                </a:r>
                <a:r>
                  <a:rPr lang="hu-HU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  <m:sub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d>
                      <m:dPr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̂"/>
                            <m:ctrlPr>
                              <a:rPr lang="hu-HU" b="0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hu-HU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𝛽</m:t>
                            </m:r>
                          </m:e>
                        </m:acc>
                      </m:e>
                    </m:d>
                    <m:r>
                      <a:rPr lang="hu-HU" b="0" i="1" smtClean="0">
                        <a:latin typeface="Cambria Math" panose="02040503050406030204" pitchFamily="18" charset="0"/>
                      </a:rPr>
                      <m:t>&gt;</m:t>
                    </m:r>
                  </m:oMath>
                </a14:m>
                <a:r>
                  <a:rPr lang="hu-HU" dirty="0"/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hu-HU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𝜒</m:t>
                        </m:r>
                      </m:e>
                      <m:sub>
                        <m: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  <m: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 1−</m:t>
                        </m:r>
                        <m: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sub>
                      <m:sup>
                        <m: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hu-HU" dirty="0"/>
                  <a:t> </a:t>
                </a:r>
                <a:r>
                  <a:rPr lang="hu-HU" dirty="0" err="1"/>
                  <a:t>for</a:t>
                </a:r>
                <a:r>
                  <a:rPr lang="hu-HU" dirty="0"/>
                  <a:t> </a:t>
                </a:r>
                <a14:m>
                  <m:oMath xmlns:m="http://schemas.openxmlformats.org/officeDocument/2006/math">
                    <m:r>
                      <a:rPr lang="hu-HU" b="0" i="1" smtClean="0">
                        <a:latin typeface="Cambria Math" panose="02040503050406030204" pitchFamily="18" charset="0"/>
                      </a:rPr>
                      <m:t>1−</m:t>
                    </m:r>
                    <m:r>
                      <a:rPr lang="hu-HU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hu-HU" dirty="0"/>
                  <a:t> </a:t>
                </a:r>
                <a:r>
                  <a:rPr lang="hu-HU" dirty="0" err="1"/>
                  <a:t>level</a:t>
                </a:r>
                <a:r>
                  <a:rPr lang="hu-HU" dirty="0"/>
                  <a:t> of</a:t>
                </a:r>
              </a:p>
              <a:p>
                <a:pPr marL="0" indent="0">
                  <a:buNone/>
                </a:pPr>
                <a:r>
                  <a:rPr lang="hu-HU" dirty="0"/>
                  <a:t>   </a:t>
                </a:r>
                <a:r>
                  <a:rPr lang="hu-HU" dirty="0" err="1"/>
                  <a:t>confidence</a:t>
                </a:r>
                <a:endParaRPr lang="hu-HU" dirty="0"/>
              </a:p>
              <a:p>
                <a:r>
                  <a:rPr lang="hu-HU" b="1" dirty="0" err="1"/>
                  <a:t>p-value</a:t>
                </a:r>
                <a:r>
                  <a:rPr lang="hu-HU" dirty="0"/>
                  <a:t>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hu-HU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hu-HU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ℙ</m:t>
                    </m:r>
                    <m:d>
                      <m:dPr>
                        <m:begChr m:val="["/>
                        <m:endChr m:val="|"/>
                        <m:ctrlP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bSup>
                          <m:sSubSupPr>
                            <m:ctrlPr>
                              <a:rPr lang="hu-HU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hu-HU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𝜒</m:t>
                            </m:r>
                          </m:e>
                          <m:sub>
                            <m:r>
                              <a:rPr lang="hu-HU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  <m:sup>
                            <m:r>
                              <a:rPr lang="hu-HU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  <m: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≥</m:t>
                        </m:r>
                        <m:sSub>
                          <m:sSubPr>
                            <m:ctrlPr>
                              <a:rPr lang="hu-HU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u-HU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𝑊</m:t>
                            </m:r>
                          </m:e>
                          <m:sub>
                            <m:r>
                              <a:rPr lang="hu-HU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  <m:d>
                          <m:dPr>
                            <m:ctrlPr>
                              <a:rPr lang="hu-HU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acc>
                              <m:accPr>
                                <m:chr m:val="̂"/>
                                <m:ctrlPr>
                                  <a:rPr lang="hu-HU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hu-HU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𝛽</m:t>
                                </m:r>
                              </m:e>
                            </m:acc>
                          </m:e>
                        </m:d>
                      </m:e>
                    </m:d>
                    <m:sSub>
                      <m:sSubPr>
                        <m:ctrlP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hu-HU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]</m:t>
                    </m:r>
                  </m:oMath>
                </a14:m>
                <a:endParaRPr lang="hu-HU" dirty="0"/>
              </a:p>
              <a:p>
                <a:pPr marL="0" indent="0">
                  <a:buNone/>
                </a:pPr>
                <a:endParaRPr lang="hu-HU" dirty="0"/>
              </a:p>
            </p:txBody>
          </p:sp>
        </mc:Choice>
        <mc:Fallback>
          <p:sp>
            <p:nvSpPr>
              <p:cNvPr id="3" name="Tartalom helye 2">
                <a:extLst>
                  <a:ext uri="{FF2B5EF4-FFF2-40B4-BE49-F238E27FC236}">
                    <a16:creationId xmlns:a16="http://schemas.microsoft.com/office/drawing/2014/main" id="{01CF7E7C-DE78-3488-BDA3-544C6F38A5B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897904"/>
              </a:xfrm>
              <a:blipFill>
                <a:blip r:embed="rId2"/>
                <a:stretch>
                  <a:fillRect l="-1086" t="-2842" b="-775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953071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C1F2C10-D329-5505-3F5A-98730B78B8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Corrections</a:t>
            </a:r>
            <a:endParaRPr lang="hu-HU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artalom helye 2">
                <a:extLst>
                  <a:ext uri="{FF2B5EF4-FFF2-40B4-BE49-F238E27FC236}">
                    <a16:creationId xmlns:a16="http://schemas.microsoft.com/office/drawing/2014/main" id="{DAD07A33-A85D-634A-FC60-62529009AF6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hu-HU" b="1" dirty="0"/>
                  <a:t>Bonferroni </a:t>
                </a:r>
                <a:r>
                  <a:rPr lang="hu-HU" b="1" dirty="0" err="1"/>
                  <a:t>correction</a:t>
                </a:r>
                <a:r>
                  <a:rPr lang="hu-HU" b="1" dirty="0"/>
                  <a:t> (</a:t>
                </a:r>
                <a:r>
                  <a:rPr lang="hu-HU" b="1" dirty="0" err="1"/>
                  <a:t>for</a:t>
                </a:r>
                <a:r>
                  <a:rPr lang="hu-HU" b="1" dirty="0"/>
                  <a:t> </a:t>
                </a:r>
                <a:r>
                  <a:rPr lang="hu-HU" b="1" dirty="0" err="1"/>
                  <a:t>family</a:t>
                </a:r>
                <a:r>
                  <a:rPr lang="hu-HU" b="1" dirty="0"/>
                  <a:t> </a:t>
                </a:r>
                <a:r>
                  <a:rPr lang="hu-HU" b="1" dirty="0" err="1"/>
                  <a:t>wise</a:t>
                </a:r>
                <a:r>
                  <a:rPr lang="hu-HU" b="1" dirty="0"/>
                  <a:t> </a:t>
                </a:r>
                <a:r>
                  <a:rPr lang="hu-HU" b="1" dirty="0" err="1"/>
                  <a:t>error</a:t>
                </a:r>
                <a:r>
                  <a:rPr lang="hu-HU" b="1" dirty="0"/>
                  <a:t> </a:t>
                </a:r>
                <a:r>
                  <a:rPr lang="hu-HU" b="1" dirty="0" err="1"/>
                  <a:t>rate</a:t>
                </a:r>
                <a:r>
                  <a:rPr lang="hu-HU" b="1" dirty="0"/>
                  <a:t>):</a:t>
                </a:r>
              </a:p>
              <a:p>
                <a:pPr marL="0" indent="0">
                  <a:buNone/>
                </a:pPr>
                <a:r>
                  <a:rPr lang="hu-HU" dirty="0"/>
                  <a:t>    </a:t>
                </a:r>
                <a:r>
                  <a:rPr lang="hu-HU" dirty="0" err="1"/>
                  <a:t>For</a:t>
                </a:r>
                <a:r>
                  <a:rPr lang="hu-HU" dirty="0"/>
                  <a:t> </a:t>
                </a:r>
                <a14:m>
                  <m:oMath xmlns:m="http://schemas.openxmlformats.org/officeDocument/2006/math">
                    <m:r>
                      <a:rPr lang="hu-HU" b="0" i="1" smtClean="0">
                        <a:latin typeface="Cambria Math" panose="02040503050406030204" pitchFamily="18" charset="0"/>
                      </a:rPr>
                      <m:t>1−</m:t>
                    </m:r>
                    <m:r>
                      <a:rPr lang="hu-HU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hu-HU" dirty="0"/>
                  <a:t> </a:t>
                </a:r>
                <a:r>
                  <a:rPr lang="hu-HU" dirty="0" err="1"/>
                  <a:t>level</a:t>
                </a:r>
                <a:r>
                  <a:rPr lang="hu-HU" dirty="0"/>
                  <a:t> of </a:t>
                </a:r>
                <a:r>
                  <a:rPr lang="hu-HU" dirty="0" err="1"/>
                  <a:t>confidence</a:t>
                </a:r>
                <a:r>
                  <a:rPr lang="hu-HU" dirty="0"/>
                  <a:t>, </a:t>
                </a:r>
                <a:r>
                  <a:rPr lang="hu-HU" dirty="0" err="1"/>
                  <a:t>we</a:t>
                </a:r>
                <a:r>
                  <a:rPr lang="hu-HU" dirty="0"/>
                  <a:t> </a:t>
                </a:r>
                <a:r>
                  <a:rPr lang="hu-HU" dirty="0" err="1"/>
                  <a:t>reject</a:t>
                </a:r>
                <a:r>
                  <a:rPr lang="hu-HU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hu-HU" dirty="0"/>
                  <a:t> </a:t>
                </a:r>
                <a:r>
                  <a:rPr lang="hu-HU" dirty="0" err="1"/>
                  <a:t>if</a:t>
                </a:r>
                <a:r>
                  <a:rPr lang="hu-HU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hu-HU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num>
                      <m:den>
                        <m: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</m:den>
                    </m:f>
                  </m:oMath>
                </a14:m>
                <a:r>
                  <a:rPr lang="hu-HU" dirty="0"/>
                  <a:t> in </a:t>
                </a:r>
                <a:r>
                  <a:rPr lang="hu-HU" dirty="0" err="1"/>
                  <a:t>the</a:t>
                </a:r>
                <a:endParaRPr lang="hu-HU" dirty="0"/>
              </a:p>
              <a:p>
                <a:pPr marL="0" indent="0">
                  <a:buNone/>
                </a:pPr>
                <a:r>
                  <a:rPr lang="hu-HU" dirty="0"/>
                  <a:t>    </a:t>
                </a:r>
                <a:r>
                  <a:rPr lang="hu-HU" dirty="0" err="1"/>
                  <a:t>individual</a:t>
                </a:r>
                <a:r>
                  <a:rPr lang="hu-HU" dirty="0"/>
                  <a:t> </a:t>
                </a:r>
                <a:r>
                  <a:rPr lang="hu-HU" dirty="0" err="1"/>
                  <a:t>tests</a:t>
                </a:r>
                <a:endParaRPr lang="hu-HU" dirty="0"/>
              </a:p>
              <a:p>
                <a:r>
                  <a:rPr lang="hu-HU" b="1" dirty="0" err="1"/>
                  <a:t>Benjamini</a:t>
                </a:r>
                <a:r>
                  <a:rPr lang="hu-HU" b="1" dirty="0"/>
                  <a:t> </a:t>
                </a:r>
                <a:r>
                  <a:rPr lang="hu-HU" b="1" dirty="0" err="1"/>
                  <a:t>correction</a:t>
                </a:r>
                <a:r>
                  <a:rPr lang="hu-HU" b="1" dirty="0"/>
                  <a:t> (</a:t>
                </a:r>
                <a:r>
                  <a:rPr lang="hu-HU" b="1" dirty="0" err="1"/>
                  <a:t>for</a:t>
                </a:r>
                <a:r>
                  <a:rPr lang="hu-HU" b="1" dirty="0"/>
                  <a:t> </a:t>
                </a:r>
                <a:r>
                  <a:rPr lang="hu-HU" b="1" dirty="0" err="1"/>
                  <a:t>false</a:t>
                </a:r>
                <a:r>
                  <a:rPr lang="hu-HU" b="1" dirty="0"/>
                  <a:t> </a:t>
                </a:r>
                <a:r>
                  <a:rPr lang="hu-HU" b="1" dirty="0" err="1"/>
                  <a:t>discovery</a:t>
                </a:r>
                <a:r>
                  <a:rPr lang="hu-HU" b="1" dirty="0"/>
                  <a:t> </a:t>
                </a:r>
                <a:r>
                  <a:rPr lang="hu-HU" b="1" dirty="0" err="1"/>
                  <a:t>error</a:t>
                </a:r>
                <a:r>
                  <a:rPr lang="hu-HU" b="1" dirty="0"/>
                  <a:t> </a:t>
                </a:r>
                <a:r>
                  <a:rPr lang="hu-HU" b="1" dirty="0" err="1"/>
                  <a:t>rate</a:t>
                </a:r>
                <a:r>
                  <a:rPr lang="hu-HU" b="1" dirty="0"/>
                  <a:t>):</a:t>
                </a:r>
              </a:p>
              <a:p>
                <a:pPr marL="0" indent="0">
                  <a:buNone/>
                </a:pPr>
                <a:r>
                  <a:rPr lang="hu-HU" dirty="0"/>
                  <a:t>    </a:t>
                </a:r>
                <a:r>
                  <a:rPr lang="hu-HU" dirty="0" err="1"/>
                  <a:t>For</a:t>
                </a:r>
                <a:r>
                  <a:rPr lang="hu-HU" dirty="0"/>
                  <a:t> </a:t>
                </a:r>
                <a14:m>
                  <m:oMath xmlns:m="http://schemas.openxmlformats.org/officeDocument/2006/math">
                    <m:r>
                      <a:rPr lang="hu-HU" b="0" i="1" smtClean="0">
                        <a:latin typeface="Cambria Math" panose="02040503050406030204" pitchFamily="18" charset="0"/>
                      </a:rPr>
                      <m:t>1−</m:t>
                    </m:r>
                    <m:r>
                      <a:rPr lang="hu-HU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hu-HU" dirty="0"/>
                  <a:t> </a:t>
                </a:r>
                <a:r>
                  <a:rPr lang="hu-HU" dirty="0" err="1"/>
                  <a:t>level</a:t>
                </a:r>
                <a:r>
                  <a:rPr lang="hu-HU" dirty="0"/>
                  <a:t> of </a:t>
                </a:r>
                <a:r>
                  <a:rPr lang="hu-HU" dirty="0" err="1"/>
                  <a:t>confidence</a:t>
                </a:r>
                <a:r>
                  <a:rPr lang="hu-HU" dirty="0"/>
                  <a:t>, </a:t>
                </a:r>
                <a:r>
                  <a:rPr lang="hu-HU" dirty="0" err="1"/>
                  <a:t>we</a:t>
                </a:r>
                <a:r>
                  <a:rPr lang="hu-HU" dirty="0"/>
                  <a:t> </a:t>
                </a:r>
                <a:r>
                  <a:rPr lang="hu-HU" dirty="0" err="1"/>
                  <a:t>use</a:t>
                </a:r>
                <a:r>
                  <a:rPr lang="hu-HU" dirty="0"/>
                  <a:t> </a:t>
                </a:r>
                <a:r>
                  <a:rPr lang="hu-HU" dirty="0" err="1"/>
                  <a:t>reject</a:t>
                </a:r>
                <a:r>
                  <a:rPr lang="hu-HU" dirty="0"/>
                  <a:t> </a:t>
                </a:r>
                <a:r>
                  <a:rPr lang="hu-HU" dirty="0" err="1"/>
                  <a:t>all</a:t>
                </a:r>
                <a:r>
                  <a:rPr lang="hu-HU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hu-HU" b="0" i="1" smtClean="0">
                        <a:latin typeface="Cambria Math" panose="02040503050406030204" pitchFamily="18" charset="0"/>
                      </a:rPr>
                      <m:t>,…, </m:t>
                    </m:r>
                    <m:sSub>
                      <m:sSubPr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hu-HU" dirty="0"/>
                  <a:t> and</a:t>
                </a:r>
              </a:p>
              <a:p>
                <a:pPr marL="0" indent="0">
                  <a:buNone/>
                </a:pPr>
                <a:r>
                  <a:rPr lang="hu-HU" dirty="0"/>
                  <a:t>    </a:t>
                </a:r>
                <a:r>
                  <a:rPr lang="hu-HU" dirty="0" err="1"/>
                  <a:t>accept</a:t>
                </a:r>
                <a:r>
                  <a:rPr lang="hu-HU" dirty="0"/>
                  <a:t> </a:t>
                </a:r>
                <a:r>
                  <a:rPr lang="hu-HU" dirty="0" err="1"/>
                  <a:t>all</a:t>
                </a:r>
                <a:r>
                  <a:rPr lang="hu-HU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sub>
                    </m:sSub>
                    <m:r>
                      <a:rPr lang="hu-HU" b="0" i="1" smtClean="0"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</m:oMath>
                </a14:m>
                <a:r>
                  <a:rPr lang="hu-HU" dirty="0"/>
                  <a:t>, </a:t>
                </a:r>
                <a:r>
                  <a:rPr lang="hu-HU" dirty="0" err="1"/>
                  <a:t>where</a:t>
                </a:r>
                <a:r>
                  <a:rPr lang="hu-HU" dirty="0"/>
                  <a:t> </a:t>
                </a:r>
                <a14:m>
                  <m:oMath xmlns:m="http://schemas.openxmlformats.org/officeDocument/2006/math">
                    <m:r>
                      <a:rPr lang="hu-HU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hu-HU" b="0" i="0" smtClean="0">
                            <a:latin typeface="Cambria Math" panose="02040503050406030204" pitchFamily="18" charset="0"/>
                          </a:rPr>
                          <m:t>max</m:t>
                        </m:r>
                      </m:fName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(</m:t>
                        </m:r>
                      </m:e>
                    </m:func>
                    <m:sSub>
                      <m:sSubPr>
                        <m:ctrlP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𝑙</m:t>
                        </m:r>
                        <m: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: </m:t>
                        </m:r>
                        <m: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𝑙</m:t>
                        </m:r>
                      </m:sub>
                    </m:sSub>
                    <m:r>
                      <a:rPr lang="hu-HU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r>
                      <a:rPr lang="hu-HU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𝑙</m:t>
                    </m:r>
                    <m:f>
                      <m:fPr>
                        <m:ctrlP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num>
                      <m:den>
                        <m: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</m:den>
                    </m:f>
                    <m:r>
                      <a:rPr lang="hu-HU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hu-HU" dirty="0"/>
              </a:p>
              <a:p>
                <a:pPr marL="0" indent="0">
                  <a:buNone/>
                </a:pPr>
                <a:endParaRPr lang="hu-HU" dirty="0"/>
              </a:p>
            </p:txBody>
          </p:sp>
        </mc:Choice>
        <mc:Fallback>
          <p:sp>
            <p:nvSpPr>
              <p:cNvPr id="3" name="Tartalom helye 2">
                <a:extLst>
                  <a:ext uri="{FF2B5EF4-FFF2-40B4-BE49-F238E27FC236}">
                    <a16:creationId xmlns:a16="http://schemas.microsoft.com/office/drawing/2014/main" id="{DAD07A33-A85D-634A-FC60-62529009AF6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86" t="-2326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842285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0311615-C735-7097-2502-9AF44956A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Literature</a:t>
            </a: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301D5840-A9B0-2AFC-888F-19FAD7528D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hu-HU" dirty="0"/>
              <a:t>Balázs Csanád </a:t>
            </a:r>
            <a:r>
              <a:rPr lang="hu-HU" dirty="0" err="1"/>
              <a:t>Csáji</a:t>
            </a:r>
            <a:r>
              <a:rPr lang="hu-HU" dirty="0"/>
              <a:t> : </a:t>
            </a:r>
            <a:r>
              <a:rPr lang="hu-HU" dirty="0" err="1"/>
              <a:t>Statistical</a:t>
            </a:r>
            <a:r>
              <a:rPr lang="hu-HU" dirty="0"/>
              <a:t> </a:t>
            </a:r>
            <a:r>
              <a:rPr lang="hu-HU" dirty="0" err="1"/>
              <a:t>Learning</a:t>
            </a:r>
            <a:r>
              <a:rPr lang="hu-HU" dirty="0"/>
              <a:t> </a:t>
            </a:r>
            <a:r>
              <a:rPr lang="hu-HU" dirty="0" err="1"/>
              <a:t>Theory</a:t>
            </a:r>
            <a:r>
              <a:rPr lang="hu-HU" dirty="0"/>
              <a:t> [</a:t>
            </a:r>
            <a:r>
              <a:rPr lang="hu-HU" dirty="0" err="1"/>
              <a:t>notes</a:t>
            </a:r>
            <a:r>
              <a:rPr lang="hu-HU" dirty="0"/>
              <a:t> </a:t>
            </a:r>
            <a:r>
              <a:rPr lang="hu-HU" dirty="0" err="1"/>
              <a:t>for</a:t>
            </a:r>
            <a:r>
              <a:rPr lang="hu-HU" dirty="0"/>
              <a:t> </a:t>
            </a:r>
            <a:r>
              <a:rPr lang="hu-HU" dirty="0" err="1"/>
              <a:t>statistical</a:t>
            </a:r>
            <a:r>
              <a:rPr lang="hu-HU" dirty="0"/>
              <a:t> </a:t>
            </a:r>
            <a:r>
              <a:rPr lang="hu-HU" dirty="0" err="1"/>
              <a:t>learning</a:t>
            </a:r>
            <a:r>
              <a:rPr lang="hu-HU" dirty="0"/>
              <a:t> </a:t>
            </a:r>
            <a:r>
              <a:rPr lang="hu-HU" dirty="0" err="1"/>
              <a:t>theory</a:t>
            </a:r>
            <a:r>
              <a:rPr lang="hu-HU" dirty="0"/>
              <a:t>, 2025]</a:t>
            </a:r>
          </a:p>
          <a:p>
            <a:pPr marL="514350" indent="-514350">
              <a:buFont typeface="+mj-lt"/>
              <a:buAutoNum type="arabicPeriod"/>
            </a:pPr>
            <a:r>
              <a:rPr lang="hu-HU" dirty="0"/>
              <a:t>Balázs Csanád </a:t>
            </a:r>
            <a:r>
              <a:rPr lang="hu-HU" dirty="0" err="1"/>
              <a:t>Csáji</a:t>
            </a:r>
            <a:r>
              <a:rPr lang="hu-HU" dirty="0"/>
              <a:t> : Matematikai statisztika [</a:t>
            </a:r>
            <a:r>
              <a:rPr lang="hu-HU" dirty="0" err="1"/>
              <a:t>notes</a:t>
            </a:r>
            <a:r>
              <a:rPr lang="hu-HU" dirty="0"/>
              <a:t> </a:t>
            </a:r>
            <a:r>
              <a:rPr lang="hu-HU" dirty="0" err="1"/>
              <a:t>for</a:t>
            </a:r>
            <a:r>
              <a:rPr lang="hu-HU" dirty="0"/>
              <a:t> </a:t>
            </a:r>
            <a:r>
              <a:rPr lang="hu-HU" dirty="0" err="1"/>
              <a:t>Mathematical</a:t>
            </a:r>
            <a:r>
              <a:rPr lang="hu-HU" dirty="0"/>
              <a:t> </a:t>
            </a:r>
            <a:r>
              <a:rPr lang="hu-HU" dirty="0" err="1"/>
              <a:t>Statistics</a:t>
            </a:r>
            <a:r>
              <a:rPr lang="hu-HU" dirty="0"/>
              <a:t>, 2025]</a:t>
            </a:r>
          </a:p>
          <a:p>
            <a:pPr marL="514350" indent="-514350">
              <a:buFont typeface="+mj-lt"/>
              <a:buAutoNum type="arabicPeriod"/>
            </a:pPr>
            <a:r>
              <a:rPr lang="hu-HU" dirty="0"/>
              <a:t>https://</a:t>
            </a:r>
            <a:r>
              <a:rPr lang="hu-HU" dirty="0" err="1"/>
              <a:t>www.statlect.com</a:t>
            </a:r>
            <a:r>
              <a:rPr lang="hu-HU" dirty="0"/>
              <a:t>/</a:t>
            </a:r>
            <a:r>
              <a:rPr lang="hu-HU" dirty="0" err="1"/>
              <a:t>fundamentals</a:t>
            </a:r>
            <a:r>
              <a:rPr lang="hu-HU" dirty="0"/>
              <a:t>-of-</a:t>
            </a:r>
            <a:r>
              <a:rPr lang="hu-HU" dirty="0" err="1"/>
              <a:t>statistics</a:t>
            </a:r>
            <a:r>
              <a:rPr lang="hu-HU" dirty="0"/>
              <a:t>/</a:t>
            </a:r>
            <a:r>
              <a:rPr lang="hu-HU" dirty="0" err="1"/>
              <a:t>Wald</a:t>
            </a:r>
            <a:r>
              <a:rPr lang="hu-HU" dirty="0"/>
              <a:t>-test</a:t>
            </a:r>
          </a:p>
          <a:p>
            <a:pPr marL="514350" indent="-514350">
              <a:buFont typeface="+mj-lt"/>
              <a:buAutoNum type="arabicPeriod"/>
            </a:pPr>
            <a:r>
              <a:rPr lang="hu-HU" dirty="0"/>
              <a:t>https://</a:t>
            </a:r>
            <a:r>
              <a:rPr lang="hu-HU" dirty="0" err="1"/>
              <a:t>en.wikipedia.org</a:t>
            </a:r>
            <a:r>
              <a:rPr lang="hu-HU" dirty="0"/>
              <a:t>/wiki/</a:t>
            </a:r>
            <a:r>
              <a:rPr lang="hu-HU" dirty="0" err="1"/>
              <a:t>Family-wise</a:t>
            </a:r>
            <a:r>
              <a:rPr lang="hu-HU" dirty="0"/>
              <a:t> </a:t>
            </a:r>
            <a:r>
              <a:rPr lang="hu-HU" dirty="0" err="1"/>
              <a:t>error</a:t>
            </a:r>
            <a:r>
              <a:rPr lang="hu-HU" dirty="0"/>
              <a:t> </a:t>
            </a:r>
            <a:r>
              <a:rPr lang="hu-HU" dirty="0" err="1"/>
              <a:t>rate</a:t>
            </a:r>
            <a:endParaRPr lang="hu-HU" dirty="0"/>
          </a:p>
          <a:p>
            <a:pPr marL="514350" indent="-514350">
              <a:buFont typeface="+mj-lt"/>
              <a:buAutoNum type="arabicPeriod"/>
            </a:pPr>
            <a:r>
              <a:rPr lang="hu-HU" dirty="0"/>
              <a:t>https://</a:t>
            </a:r>
            <a:r>
              <a:rPr lang="hu-HU" dirty="0" err="1"/>
              <a:t>en.wikipedia.org</a:t>
            </a:r>
            <a:r>
              <a:rPr lang="hu-HU" dirty="0"/>
              <a:t>/wiki/</a:t>
            </a:r>
            <a:r>
              <a:rPr lang="hu-HU" dirty="0" err="1"/>
              <a:t>False</a:t>
            </a:r>
            <a:r>
              <a:rPr lang="hu-HU" dirty="0"/>
              <a:t> </a:t>
            </a:r>
            <a:r>
              <a:rPr lang="hu-HU" dirty="0" err="1"/>
              <a:t>discovery</a:t>
            </a:r>
            <a:r>
              <a:rPr lang="hu-HU" dirty="0"/>
              <a:t> </a:t>
            </a:r>
            <a:r>
              <a:rPr lang="hu-HU" dirty="0" err="1"/>
              <a:t>rate</a:t>
            </a:r>
            <a:endParaRPr lang="hu-HU" dirty="0"/>
          </a:p>
          <a:p>
            <a:pPr marL="514350" indent="-514350">
              <a:buFont typeface="+mj-lt"/>
              <a:buAutoNum type="arabicPeriod"/>
            </a:pPr>
            <a:r>
              <a:rPr lang="hu-HU" dirty="0"/>
              <a:t>Gábor </a:t>
            </a:r>
            <a:r>
              <a:rPr lang="hu-HU" dirty="0" err="1"/>
              <a:t>Firneisz</a:t>
            </a:r>
            <a:r>
              <a:rPr lang="hu-HU" dirty="0"/>
              <a:t> </a:t>
            </a:r>
            <a:r>
              <a:rPr lang="hu-HU" dirty="0" err="1"/>
              <a:t>et</a:t>
            </a:r>
            <a:r>
              <a:rPr lang="hu-HU" dirty="0"/>
              <a:t> </a:t>
            </a:r>
            <a:r>
              <a:rPr lang="hu-HU" dirty="0" err="1"/>
              <a:t>al</a:t>
            </a:r>
            <a:r>
              <a:rPr lang="hu-HU" dirty="0"/>
              <a:t>.: </a:t>
            </a:r>
            <a:r>
              <a:rPr lang="hu-HU" dirty="0" err="1"/>
              <a:t>Association</a:t>
            </a:r>
            <a:r>
              <a:rPr lang="hu-HU" dirty="0"/>
              <a:t> </a:t>
            </a:r>
            <a:r>
              <a:rPr lang="hu-HU" dirty="0" err="1"/>
              <a:t>Study</a:t>
            </a:r>
            <a:r>
              <a:rPr lang="hu-HU" dirty="0"/>
              <a:t> </a:t>
            </a:r>
            <a:r>
              <a:rPr lang="hu-HU" dirty="0" err="1"/>
              <a:t>with</a:t>
            </a:r>
            <a:r>
              <a:rPr lang="hu-HU" dirty="0"/>
              <a:t> 77 </a:t>
            </a:r>
            <a:r>
              <a:rPr lang="hu-HU" dirty="0" err="1"/>
              <a:t>SNPs</a:t>
            </a:r>
            <a:r>
              <a:rPr lang="hu-HU" dirty="0"/>
              <a:t> </a:t>
            </a:r>
            <a:r>
              <a:rPr lang="hu-HU" dirty="0" err="1"/>
              <a:t>Confirms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Robust </a:t>
            </a:r>
            <a:r>
              <a:rPr lang="hu-HU" dirty="0" err="1"/>
              <a:t>Role</a:t>
            </a:r>
            <a:r>
              <a:rPr lang="hu-HU" dirty="0"/>
              <a:t> </a:t>
            </a:r>
            <a:r>
              <a:rPr lang="hu-HU" dirty="0" err="1"/>
              <a:t>for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rs10830963/</a:t>
            </a:r>
            <a:r>
              <a:rPr lang="hu-HU" dirty="0" err="1"/>
              <a:t>G</a:t>
            </a:r>
            <a:r>
              <a:rPr lang="hu-HU" dirty="0"/>
              <a:t> of MTNR1B </a:t>
            </a:r>
            <a:r>
              <a:rPr lang="hu-HU" dirty="0" err="1"/>
              <a:t>Variant</a:t>
            </a:r>
            <a:r>
              <a:rPr lang="hu-HU" dirty="0"/>
              <a:t> and </a:t>
            </a:r>
            <a:r>
              <a:rPr lang="hu-HU" dirty="0" err="1"/>
              <a:t>Identifies</a:t>
            </a:r>
            <a:r>
              <a:rPr lang="hu-HU" dirty="0"/>
              <a:t> </a:t>
            </a:r>
            <a:r>
              <a:rPr lang="hu-HU" dirty="0" err="1"/>
              <a:t>Two</a:t>
            </a:r>
            <a:r>
              <a:rPr lang="hu-HU" dirty="0"/>
              <a:t> </a:t>
            </a:r>
            <a:r>
              <a:rPr lang="hu-HU" dirty="0" err="1"/>
              <a:t>Novel</a:t>
            </a:r>
            <a:r>
              <a:rPr lang="hu-HU" dirty="0"/>
              <a:t> </a:t>
            </a:r>
            <a:r>
              <a:rPr lang="hu-HU" dirty="0" err="1"/>
              <a:t>Associations</a:t>
            </a:r>
            <a:r>
              <a:rPr lang="hu-HU" dirty="0"/>
              <a:t> in </a:t>
            </a:r>
            <a:r>
              <a:rPr lang="hu-HU" dirty="0" err="1"/>
              <a:t>Gestational</a:t>
            </a:r>
            <a:r>
              <a:rPr lang="hu-HU" dirty="0"/>
              <a:t> Diabetes Mellitus </a:t>
            </a:r>
            <a:r>
              <a:rPr lang="hu-HU" dirty="0" err="1"/>
              <a:t>Development</a:t>
            </a:r>
            <a:endParaRPr lang="hu-HU" dirty="0"/>
          </a:p>
          <a:p>
            <a:pPr marL="514350" indent="-514350">
              <a:buFont typeface="+mj-lt"/>
              <a:buAutoNum type="arabicPeriod"/>
            </a:pPr>
            <a:r>
              <a:rPr lang="hu-HU" dirty="0"/>
              <a:t>Alan </a:t>
            </a:r>
            <a:r>
              <a:rPr lang="hu-HU" dirty="0" err="1"/>
              <a:t>Kuang</a:t>
            </a:r>
            <a:r>
              <a:rPr lang="hu-HU" dirty="0"/>
              <a:t> </a:t>
            </a:r>
            <a:r>
              <a:rPr lang="hu-HU" dirty="0" err="1"/>
              <a:t>et</a:t>
            </a:r>
            <a:r>
              <a:rPr lang="hu-HU" dirty="0"/>
              <a:t> </a:t>
            </a:r>
            <a:r>
              <a:rPr lang="hu-HU" dirty="0" err="1"/>
              <a:t>al</a:t>
            </a:r>
            <a:r>
              <a:rPr lang="hu-HU" dirty="0"/>
              <a:t>.: Multi-</a:t>
            </a:r>
            <a:r>
              <a:rPr lang="hu-HU" dirty="0" err="1"/>
              <a:t>ancestry</a:t>
            </a:r>
            <a:r>
              <a:rPr lang="hu-HU" dirty="0"/>
              <a:t> </a:t>
            </a:r>
            <a:r>
              <a:rPr lang="hu-HU" dirty="0" err="1"/>
              <a:t>genome-wide</a:t>
            </a:r>
            <a:r>
              <a:rPr lang="hu-HU" dirty="0"/>
              <a:t> </a:t>
            </a:r>
            <a:r>
              <a:rPr lang="hu-HU" dirty="0" err="1"/>
              <a:t>association</a:t>
            </a:r>
            <a:r>
              <a:rPr lang="hu-HU" dirty="0"/>
              <a:t> </a:t>
            </a:r>
            <a:r>
              <a:rPr lang="hu-HU" dirty="0" err="1"/>
              <a:t>analyses</a:t>
            </a:r>
            <a:r>
              <a:rPr lang="hu-HU" dirty="0"/>
              <a:t>: a </a:t>
            </a:r>
            <a:r>
              <a:rPr lang="hu-HU" dirty="0" err="1"/>
              <a:t>comparison</a:t>
            </a:r>
            <a:r>
              <a:rPr lang="hu-HU" dirty="0"/>
              <a:t> of </a:t>
            </a:r>
            <a:r>
              <a:rPr lang="hu-HU" dirty="0" err="1"/>
              <a:t>meta</a:t>
            </a:r>
            <a:r>
              <a:rPr lang="hu-HU" dirty="0"/>
              <a:t>- and mega-</a:t>
            </a:r>
            <a:r>
              <a:rPr lang="hu-HU" dirty="0" err="1"/>
              <a:t>analyses</a:t>
            </a:r>
            <a:r>
              <a:rPr lang="hu-HU" dirty="0"/>
              <a:t> in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Hyperglycemia</a:t>
            </a:r>
            <a:r>
              <a:rPr lang="hu-HU" dirty="0"/>
              <a:t> and </a:t>
            </a:r>
            <a:r>
              <a:rPr lang="hu-HU" dirty="0" err="1"/>
              <a:t>Adverse</a:t>
            </a:r>
            <a:r>
              <a:rPr lang="hu-HU" dirty="0"/>
              <a:t> </a:t>
            </a:r>
            <a:r>
              <a:rPr lang="hu-HU" dirty="0" err="1"/>
              <a:t>Pregnancy</a:t>
            </a:r>
            <a:r>
              <a:rPr lang="hu-HU" dirty="0"/>
              <a:t> </a:t>
            </a:r>
            <a:r>
              <a:rPr lang="hu-HU" dirty="0" err="1"/>
              <a:t>Outcome</a:t>
            </a:r>
            <a:r>
              <a:rPr lang="hu-HU" dirty="0"/>
              <a:t> (HAPO) </a:t>
            </a:r>
            <a:r>
              <a:rPr lang="hu-HU" dirty="0" err="1"/>
              <a:t>study</a:t>
            </a:r>
            <a:endParaRPr lang="hu-HU" dirty="0"/>
          </a:p>
          <a:p>
            <a:pPr marL="514350" indent="-514350">
              <a:buFont typeface="+mj-lt"/>
              <a:buAutoNum type="arabicPeriod"/>
            </a:pPr>
            <a:r>
              <a:rPr lang="hu-HU" dirty="0" err="1"/>
              <a:t>Jinyoung</a:t>
            </a:r>
            <a:r>
              <a:rPr lang="hu-HU" dirty="0"/>
              <a:t> </a:t>
            </a:r>
            <a:r>
              <a:rPr lang="hu-HU" dirty="0" err="1"/>
              <a:t>Byun</a:t>
            </a:r>
            <a:r>
              <a:rPr lang="hu-HU" dirty="0"/>
              <a:t> </a:t>
            </a:r>
            <a:r>
              <a:rPr lang="hu-HU" dirty="0" err="1"/>
              <a:t>et</a:t>
            </a:r>
            <a:r>
              <a:rPr lang="hu-HU" dirty="0"/>
              <a:t> </a:t>
            </a:r>
            <a:r>
              <a:rPr lang="hu-HU" dirty="0" err="1"/>
              <a:t>al</a:t>
            </a:r>
            <a:r>
              <a:rPr lang="hu-HU" dirty="0"/>
              <a:t>.:</a:t>
            </a:r>
            <a:r>
              <a:rPr lang="hu-HU" dirty="0" err="1"/>
              <a:t>Ancestry</a:t>
            </a:r>
            <a:r>
              <a:rPr lang="hu-HU" dirty="0"/>
              <a:t> </a:t>
            </a:r>
            <a:r>
              <a:rPr lang="hu-HU" dirty="0" err="1"/>
              <a:t>inference</a:t>
            </a:r>
            <a:r>
              <a:rPr lang="hu-HU" dirty="0"/>
              <a:t> </a:t>
            </a:r>
            <a:r>
              <a:rPr lang="hu-HU" dirty="0" err="1"/>
              <a:t>using</a:t>
            </a:r>
            <a:r>
              <a:rPr lang="hu-HU" dirty="0"/>
              <a:t> </a:t>
            </a:r>
            <a:r>
              <a:rPr lang="hu-HU" dirty="0" err="1"/>
              <a:t>principal</a:t>
            </a:r>
            <a:r>
              <a:rPr lang="hu-HU" dirty="0"/>
              <a:t> </a:t>
            </a:r>
            <a:r>
              <a:rPr lang="hu-HU" dirty="0" err="1"/>
              <a:t>component</a:t>
            </a:r>
            <a:r>
              <a:rPr lang="hu-HU" dirty="0"/>
              <a:t> </a:t>
            </a:r>
            <a:r>
              <a:rPr lang="hu-HU" dirty="0" err="1"/>
              <a:t>analysis</a:t>
            </a:r>
            <a:r>
              <a:rPr lang="hu-HU" dirty="0"/>
              <a:t> and </a:t>
            </a:r>
            <a:r>
              <a:rPr lang="hu-HU" dirty="0" err="1"/>
              <a:t>spatial</a:t>
            </a:r>
            <a:r>
              <a:rPr lang="hu-HU" dirty="0"/>
              <a:t> </a:t>
            </a:r>
            <a:r>
              <a:rPr lang="hu-HU" dirty="0" err="1"/>
              <a:t>analysis</a:t>
            </a:r>
            <a:r>
              <a:rPr lang="hu-HU" dirty="0"/>
              <a:t>: a </a:t>
            </a:r>
            <a:r>
              <a:rPr lang="hu-HU" dirty="0" err="1"/>
              <a:t>distance-based</a:t>
            </a:r>
            <a:r>
              <a:rPr lang="hu-HU" dirty="0"/>
              <a:t> </a:t>
            </a:r>
            <a:r>
              <a:rPr lang="hu-HU" dirty="0" err="1"/>
              <a:t>analysis</a:t>
            </a:r>
            <a:r>
              <a:rPr lang="hu-HU" dirty="0"/>
              <a:t> </a:t>
            </a:r>
            <a:r>
              <a:rPr lang="hu-HU" dirty="0" err="1"/>
              <a:t>to</a:t>
            </a:r>
            <a:r>
              <a:rPr lang="hu-HU" dirty="0"/>
              <a:t> account </a:t>
            </a:r>
            <a:r>
              <a:rPr lang="hu-HU" dirty="0" err="1"/>
              <a:t>for</a:t>
            </a:r>
            <a:r>
              <a:rPr lang="hu-HU" dirty="0"/>
              <a:t> </a:t>
            </a:r>
            <a:r>
              <a:rPr lang="hu-HU" dirty="0" err="1"/>
              <a:t>population</a:t>
            </a:r>
            <a:r>
              <a:rPr lang="hu-HU" dirty="0"/>
              <a:t> </a:t>
            </a:r>
            <a:r>
              <a:rPr lang="hu-HU" dirty="0" err="1"/>
              <a:t>substructure</a:t>
            </a:r>
            <a:endParaRPr lang="hu-HU" dirty="0"/>
          </a:p>
          <a:p>
            <a:pPr marL="514350" indent="-514350">
              <a:buFont typeface="+mj-lt"/>
              <a:buAutoNum type="arabicPeriod"/>
            </a:pPr>
            <a:r>
              <a:rPr lang="hu-HU" dirty="0" err="1"/>
              <a:t>Nobuyuki</a:t>
            </a:r>
            <a:r>
              <a:rPr lang="hu-HU" dirty="0"/>
              <a:t> </a:t>
            </a:r>
            <a:r>
              <a:rPr lang="hu-HU" dirty="0" err="1"/>
              <a:t>Horita</a:t>
            </a:r>
            <a:r>
              <a:rPr lang="hu-HU" dirty="0"/>
              <a:t>, </a:t>
            </a:r>
            <a:r>
              <a:rPr lang="hu-HU" dirty="0" err="1"/>
              <a:t>Takeshi</a:t>
            </a:r>
            <a:r>
              <a:rPr lang="hu-HU" dirty="0"/>
              <a:t> </a:t>
            </a:r>
            <a:r>
              <a:rPr lang="hu-HU" dirty="0" err="1"/>
              <a:t>Kaneko</a:t>
            </a:r>
            <a:r>
              <a:rPr lang="hu-HU" dirty="0"/>
              <a:t>: </a:t>
            </a:r>
            <a:r>
              <a:rPr lang="hu-HU" dirty="0" err="1"/>
              <a:t>Genetic</a:t>
            </a:r>
            <a:r>
              <a:rPr lang="hu-HU" dirty="0"/>
              <a:t> </a:t>
            </a:r>
            <a:r>
              <a:rPr lang="hu-HU" dirty="0" err="1"/>
              <a:t>model</a:t>
            </a:r>
            <a:r>
              <a:rPr lang="hu-HU" dirty="0"/>
              <a:t> </a:t>
            </a:r>
            <a:r>
              <a:rPr lang="hu-HU" dirty="0" err="1"/>
              <a:t>selection</a:t>
            </a:r>
            <a:r>
              <a:rPr lang="hu-HU" dirty="0"/>
              <a:t> </a:t>
            </a:r>
            <a:r>
              <a:rPr lang="hu-HU" dirty="0" err="1"/>
              <a:t>for</a:t>
            </a:r>
            <a:r>
              <a:rPr lang="hu-HU" dirty="0"/>
              <a:t> </a:t>
            </a:r>
            <a:r>
              <a:rPr lang="hu-HU" dirty="0" err="1"/>
              <a:t>case-control</a:t>
            </a:r>
            <a:r>
              <a:rPr lang="hu-HU" dirty="0"/>
              <a:t> </a:t>
            </a:r>
            <a:r>
              <a:rPr lang="hu-HU" dirty="0" err="1"/>
              <a:t>study</a:t>
            </a:r>
            <a:r>
              <a:rPr lang="hu-HU" dirty="0"/>
              <a:t> and </a:t>
            </a:r>
            <a:r>
              <a:rPr lang="hu-HU" dirty="0" err="1"/>
              <a:t>meta-analysis</a:t>
            </a:r>
            <a:endParaRPr lang="hu-HU" dirty="0"/>
          </a:p>
          <a:p>
            <a:pPr marL="514350" indent="-514350">
              <a:buFont typeface="+mj-lt"/>
              <a:buAutoNum type="arabicPeriod"/>
            </a:pPr>
            <a:r>
              <a:rPr lang="hu-HU" dirty="0"/>
              <a:t>Dr. </a:t>
            </a:r>
            <a:r>
              <a:rPr lang="hu-HU" dirty="0" err="1"/>
              <a:t>Firneisz</a:t>
            </a:r>
            <a:r>
              <a:rPr lang="hu-HU" dirty="0"/>
              <a:t> Gábor, Nemes A. Botond, Dr. Németh László, Dr. </a:t>
            </a:r>
            <a:r>
              <a:rPr lang="hu-HU" dirty="0" err="1"/>
              <a:t>Nádasdi</a:t>
            </a:r>
            <a:r>
              <a:rPr lang="hu-HU" dirty="0"/>
              <a:t> Ákos, Prof. Dr. Benyó Zoltán: </a:t>
            </a:r>
            <a:r>
              <a:rPr lang="hu-HU" dirty="0" err="1"/>
              <a:t>Association</a:t>
            </a:r>
            <a:r>
              <a:rPr lang="hu-HU" dirty="0"/>
              <a:t> of </a:t>
            </a:r>
            <a:r>
              <a:rPr lang="hu-HU" dirty="0" err="1"/>
              <a:t>Mode</a:t>
            </a:r>
            <a:r>
              <a:rPr lang="hu-HU" dirty="0"/>
              <a:t> of </a:t>
            </a:r>
            <a:r>
              <a:rPr lang="hu-HU" dirty="0" err="1"/>
              <a:t>Delivery</a:t>
            </a:r>
            <a:r>
              <a:rPr lang="hu-HU" dirty="0"/>
              <a:t> and </a:t>
            </a:r>
            <a:r>
              <a:rPr lang="hu-HU" dirty="0" err="1"/>
              <a:t>Birth</a:t>
            </a:r>
            <a:r>
              <a:rPr lang="hu-HU" dirty="0"/>
              <a:t> </a:t>
            </a:r>
            <a:r>
              <a:rPr lang="hu-HU" dirty="0" err="1"/>
              <a:t>Order</a:t>
            </a:r>
            <a:r>
              <a:rPr lang="hu-HU" dirty="0"/>
              <a:t> </a:t>
            </a:r>
            <a:r>
              <a:rPr lang="hu-HU" dirty="0" err="1"/>
              <a:t>with</a:t>
            </a:r>
            <a:r>
              <a:rPr lang="hu-HU" dirty="0"/>
              <a:t> </a:t>
            </a:r>
            <a:r>
              <a:rPr lang="hu-HU" dirty="0" err="1"/>
              <a:t>Neonatal</a:t>
            </a:r>
            <a:r>
              <a:rPr lang="hu-HU" dirty="0"/>
              <a:t> </a:t>
            </a:r>
            <a:r>
              <a:rPr lang="hu-HU" dirty="0" err="1"/>
              <a:t>Cord</a:t>
            </a:r>
            <a:r>
              <a:rPr lang="hu-HU" dirty="0"/>
              <a:t> </a:t>
            </a:r>
            <a:r>
              <a:rPr lang="hu-HU" dirty="0" err="1"/>
              <a:t>Blood</a:t>
            </a:r>
            <a:r>
              <a:rPr lang="hu-HU" dirty="0"/>
              <a:t> </a:t>
            </a:r>
            <a:r>
              <a:rPr lang="hu-HU" dirty="0" err="1"/>
              <a:t>Hyperinsulinemia</a:t>
            </a:r>
            <a:r>
              <a:rPr lang="hu-HU" dirty="0"/>
              <a:t> [</a:t>
            </a:r>
            <a:r>
              <a:rPr lang="hu-HU" dirty="0" err="1"/>
              <a:t>preprint</a:t>
            </a:r>
            <a:r>
              <a:rPr lang="hu-HU" dirty="0"/>
              <a:t>]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8772890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</TotalTime>
  <Words>590</Words>
  <Application>Microsoft Macintosh PowerPoint</Application>
  <PresentationFormat>Szélesvásznú</PresentationFormat>
  <Paragraphs>54</Paragraphs>
  <Slides>9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9</vt:i4>
      </vt:variant>
    </vt:vector>
  </HeadingPairs>
  <TitlesOfParts>
    <vt:vector size="14" baseType="lpstr">
      <vt:lpstr>Aptos</vt:lpstr>
      <vt:lpstr>Aptos Display</vt:lpstr>
      <vt:lpstr>Arial</vt:lpstr>
      <vt:lpstr>Cambria Math</vt:lpstr>
      <vt:lpstr>Office-téma</vt:lpstr>
      <vt:lpstr>Modern statistics in medical and genetic research </vt:lpstr>
      <vt:lpstr>Background in genetics</vt:lpstr>
      <vt:lpstr>The model</vt:lpstr>
      <vt:lpstr>The model</vt:lpstr>
      <vt:lpstr>Dimension reduction</vt:lpstr>
      <vt:lpstr>Dimension reduction</vt:lpstr>
      <vt:lpstr>Corrections</vt:lpstr>
      <vt:lpstr>Corrections</vt:lpstr>
      <vt:lpstr>Literature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Dalma Somogyi</dc:creator>
  <cp:lastModifiedBy>Dalma Somogyi</cp:lastModifiedBy>
  <cp:revision>2</cp:revision>
  <dcterms:created xsi:type="dcterms:W3CDTF">2026-01-09T12:17:27Z</dcterms:created>
  <dcterms:modified xsi:type="dcterms:W3CDTF">2026-01-09T16:28:53Z</dcterms:modified>
</cp:coreProperties>
</file>