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5" r:id="rId7"/>
    <p:sldId id="272" r:id="rId8"/>
    <p:sldId id="273" r:id="rId9"/>
    <p:sldId id="274" r:id="rId10"/>
    <p:sldId id="263" r:id="rId11"/>
    <p:sldId id="276" r:id="rId12"/>
    <p:sldId id="275" r:id="rId13"/>
    <p:sldId id="277" r:id="rId14"/>
    <p:sldId id="278" r:id="rId15"/>
    <p:sldId id="264" r:id="rId16"/>
  </p:sldIdLst>
  <p:sldSz cx="18288000" cy="10287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swald Bold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820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5" name="Group 5"/>
          <p:cNvGrpSpPr/>
          <p:nvPr/>
        </p:nvGrpSpPr>
        <p:grpSpPr>
          <a:xfrm>
            <a:off x="4236347" y="1984278"/>
            <a:ext cx="9815307" cy="4208864"/>
            <a:chOff x="0" y="0"/>
            <a:chExt cx="13087076" cy="561181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087076" cy="5611818"/>
              <a:chOff x="0" y="0"/>
              <a:chExt cx="189549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9549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895495" h="812800">
                    <a:moveTo>
                      <a:pt x="0" y="0"/>
                    </a:moveTo>
                    <a:lnTo>
                      <a:pt x="1895495" y="0"/>
                    </a:lnTo>
                    <a:lnTo>
                      <a:pt x="189549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1895495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843989"/>
              <a:ext cx="13087076" cy="389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83"/>
                </a:lnSpc>
              </a:pPr>
              <a:r>
                <a:rPr lang="hu-HU" sz="5640" spc="552" dirty="0" err="1">
                  <a:solidFill>
                    <a:srgbClr val="231F20"/>
                  </a:solidFill>
                  <a:latin typeface="Oswald Bold"/>
                </a:rPr>
                <a:t>Knowledge</a:t>
              </a:r>
              <a:r>
                <a:rPr lang="hu-HU" sz="5640" spc="552" dirty="0">
                  <a:solidFill>
                    <a:srgbClr val="231F20"/>
                  </a:solidFill>
                  <a:latin typeface="Oswald Bold"/>
                </a:rPr>
                <a:t> </a:t>
              </a:r>
              <a:r>
                <a:rPr lang="hu-HU" sz="5640" spc="552" dirty="0" err="1">
                  <a:solidFill>
                    <a:srgbClr val="231F20"/>
                  </a:solidFill>
                  <a:latin typeface="Oswald Bold"/>
                </a:rPr>
                <a:t>Graphs</a:t>
              </a:r>
              <a:r>
                <a:rPr lang="hu-HU" sz="5640" spc="552" dirty="0">
                  <a:solidFill>
                    <a:srgbClr val="231F20"/>
                  </a:solidFill>
                  <a:latin typeface="Oswald Bold"/>
                </a:rPr>
                <a:t> and</a:t>
              </a:r>
            </a:p>
            <a:p>
              <a:pPr algn="ctr">
                <a:lnSpc>
                  <a:spcPts val="7783"/>
                </a:lnSpc>
              </a:pPr>
              <a:r>
                <a:rPr lang="hu-HU" sz="5640" spc="552" dirty="0" err="1">
                  <a:solidFill>
                    <a:srgbClr val="231F20"/>
                  </a:solidFill>
                  <a:latin typeface="Oswald Bold"/>
                </a:rPr>
                <a:t>Retrieval-Augmented</a:t>
              </a:r>
              <a:endParaRPr lang="hu-HU" sz="5640" spc="552" dirty="0">
                <a:solidFill>
                  <a:srgbClr val="231F20"/>
                </a:solidFill>
                <a:latin typeface="Oswald Bold"/>
              </a:endParaRPr>
            </a:p>
            <a:p>
              <a:pPr algn="ctr">
                <a:lnSpc>
                  <a:spcPts val="7783"/>
                </a:lnSpc>
              </a:pPr>
              <a:r>
                <a:rPr lang="hu-HU" sz="5640" spc="552" dirty="0" err="1">
                  <a:solidFill>
                    <a:srgbClr val="231F20"/>
                  </a:solidFill>
                  <a:latin typeface="Oswald Bold"/>
                </a:rPr>
                <a:t>Generation</a:t>
              </a:r>
              <a:endParaRPr lang="en-US" sz="5640" spc="552" dirty="0">
                <a:solidFill>
                  <a:srgbClr val="231F20"/>
                </a:solidFill>
                <a:latin typeface="Oswal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49801" y="6537961"/>
            <a:ext cx="6388398" cy="277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Adrienn Molnár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Supervisor: Adrián </a:t>
            </a:r>
            <a:r>
              <a:rPr lang="en-US" sz="3900" dirty="0" err="1">
                <a:solidFill>
                  <a:srgbClr val="231F20"/>
                </a:solidFill>
                <a:latin typeface="Open Sans"/>
              </a:rPr>
              <a:t>Csiszárik</a:t>
            </a:r>
            <a:endParaRPr lang="en-US" sz="3900" dirty="0">
              <a:solidFill>
                <a:srgbClr val="231F20"/>
              </a:solidFill>
              <a:latin typeface="Open Sans"/>
            </a:endParaRP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Eötvös </a:t>
            </a:r>
            <a:r>
              <a:rPr lang="en-US" sz="3900" dirty="0" err="1">
                <a:solidFill>
                  <a:srgbClr val="231F20"/>
                </a:solidFill>
                <a:latin typeface="Open Sans"/>
              </a:rPr>
              <a:t>Loránd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 University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202</a:t>
            </a:r>
            <a:r>
              <a:rPr lang="hu-HU" sz="3900" dirty="0">
                <a:solidFill>
                  <a:srgbClr val="231F20"/>
                </a:solidFill>
                <a:latin typeface="Open Sans"/>
              </a:rPr>
              <a:t>5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.0</a:t>
            </a:r>
            <a:r>
              <a:rPr lang="hu-HU" sz="3900" dirty="0">
                <a:solidFill>
                  <a:srgbClr val="231F20"/>
                </a:solidFill>
                <a:latin typeface="Open Sans"/>
              </a:rPr>
              <a:t>1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hu-HU" sz="3900" dirty="0">
                <a:solidFill>
                  <a:srgbClr val="231F20"/>
                </a:solidFill>
                <a:latin typeface="Open Sans"/>
              </a:rPr>
              <a:t>09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9" name="Kép 8" descr="A képen kör, művészet látható&#10;&#10;Automatikusan generált leírás">
            <a:extLst>
              <a:ext uri="{FF2B5EF4-FFF2-40B4-BE49-F238E27FC236}">
                <a16:creationId xmlns:a16="http://schemas.microsoft.com/office/drawing/2014/main" id="{07AD2D4B-1C41-FCC6-FB47-1302B48D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84"/>
            <a:ext cx="14401800" cy="10373664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4234B5E-BBDB-78E9-552D-554D0BB12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402" y="4457700"/>
            <a:ext cx="4658375" cy="353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3546-0830-E6DC-355D-9AF44C66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EFCAA0-F06F-D1FC-5EE7-10199D867444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AD14A07-B669-F3FE-5B0E-CAB46EAD141D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136252A-F161-C3B6-201C-A2B72BC9F033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FBF3DA-3402-AF1C-3828-29C81B4AC05A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C23D4B5-366D-D7C9-FF29-74C9BE13185F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9030E3-E877-9BE9-B11A-E4AE48E5D3C6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41E320EC-F193-017A-0397-6A81303D5C43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Approach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1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45DAA2A-CD8E-F505-223D-0E8F27F15140}"/>
              </a:ext>
            </a:extLst>
          </p:cNvPr>
          <p:cNvSpPr txBox="1"/>
          <p:nvPr/>
        </p:nvSpPr>
        <p:spPr>
          <a:xfrm>
            <a:off x="961366" y="2923340"/>
            <a:ext cx="17326630" cy="6994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Structured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retrieval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</a:p>
          <a:p>
            <a:pPr marL="1293381" lvl="2" indent="-514350">
              <a:lnSpc>
                <a:spcPts val="5962"/>
              </a:lnSpc>
              <a:buFont typeface="Wingdings" panose="05000000000000000000" pitchFamily="2" charset="2"/>
              <a:buChar char="Ø"/>
            </a:pPr>
            <a:r>
              <a:rPr lang="hu-HU" sz="3200" spc="292" dirty="0" err="1">
                <a:solidFill>
                  <a:srgbClr val="231F20"/>
                </a:solidFill>
              </a:rPr>
              <a:t>extract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entities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from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query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</a:p>
          <a:p>
            <a:pPr marL="1293381" lvl="2" indent="-514350">
              <a:lnSpc>
                <a:spcPts val="5962"/>
              </a:lnSpc>
              <a:buFont typeface="Wingdings" panose="05000000000000000000" pitchFamily="2" charset="2"/>
              <a:buChar char="Ø"/>
            </a:pPr>
            <a:r>
              <a:rPr lang="hu-HU" sz="3200" spc="292" dirty="0">
                <a:solidFill>
                  <a:srgbClr val="231F20"/>
                </a:solidFill>
              </a:rPr>
              <a:t>m</a:t>
            </a:r>
            <a:r>
              <a:rPr lang="en-US" sz="3200" spc="292" dirty="0" err="1">
                <a:solidFill>
                  <a:srgbClr val="231F20"/>
                </a:solidFill>
              </a:rPr>
              <a:t>atch</a:t>
            </a:r>
            <a:r>
              <a:rPr lang="en-US" sz="3200" spc="292" dirty="0">
                <a:solidFill>
                  <a:srgbClr val="231F20"/>
                </a:solidFill>
              </a:rPr>
              <a:t> entities to nodes in the knowledge graph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</a:p>
          <a:p>
            <a:pPr marL="1293381" lvl="2" indent="-514350">
              <a:lnSpc>
                <a:spcPts val="5962"/>
              </a:lnSpc>
              <a:buFont typeface="Wingdings" panose="05000000000000000000" pitchFamily="2" charset="2"/>
              <a:buChar char="Ø"/>
            </a:pPr>
            <a:r>
              <a:rPr lang="hu-HU" sz="3200" spc="292" dirty="0">
                <a:solidFill>
                  <a:srgbClr val="231F20"/>
                </a:solidFill>
              </a:rPr>
              <a:t>t</a:t>
            </a:r>
            <a:r>
              <a:rPr lang="en-US" sz="3200" spc="292" dirty="0" err="1">
                <a:solidFill>
                  <a:srgbClr val="231F20"/>
                </a:solidFill>
              </a:rPr>
              <a:t>raverse</a:t>
            </a:r>
            <a:r>
              <a:rPr lang="en-US" sz="3200" spc="292" dirty="0">
                <a:solidFill>
                  <a:srgbClr val="231F20"/>
                </a:solidFill>
              </a:rPr>
              <a:t> relationships to retrieve documents connected to these entities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Unstructured </a:t>
            </a:r>
            <a:r>
              <a:rPr lang="hu-HU" sz="3200" b="1" spc="292" dirty="0">
                <a:solidFill>
                  <a:srgbClr val="231F20"/>
                </a:solidFill>
              </a:rPr>
              <a:t>r</a:t>
            </a:r>
            <a:r>
              <a:rPr lang="en-US" sz="3200" b="1" spc="292" dirty="0" err="1">
                <a:solidFill>
                  <a:srgbClr val="231F20"/>
                </a:solidFill>
              </a:rPr>
              <a:t>etrieval</a:t>
            </a:r>
            <a:r>
              <a:rPr lang="hu-HU" sz="3200" spc="292" dirty="0">
                <a:solidFill>
                  <a:srgbClr val="231F20"/>
                </a:solidFill>
              </a:rPr>
              <a:t>: u</a:t>
            </a:r>
            <a:r>
              <a:rPr lang="en-US" sz="3200" spc="292" dirty="0">
                <a:solidFill>
                  <a:srgbClr val="231F20"/>
                </a:solidFill>
              </a:rPr>
              <a:t>se vector similarity to retrieve additional documents that might not be directly connected to the entities.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Integration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Combine results, prioritizing structured retrieval over unstructured.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321831" lvl="1" algn="ctr">
              <a:lnSpc>
                <a:spcPts val="5962"/>
              </a:lnSpc>
              <a:spcBef>
                <a:spcPts val="600"/>
              </a:spcBef>
            </a:pPr>
            <a:r>
              <a:rPr lang="hu-HU" sz="4000" b="1" spc="292" dirty="0" err="1">
                <a:solidFill>
                  <a:srgbClr val="231F20"/>
                </a:solidFill>
              </a:rPr>
              <a:t>Recall</a:t>
            </a:r>
            <a:r>
              <a:rPr lang="hu-HU" sz="4000" b="1" spc="292" dirty="0">
                <a:solidFill>
                  <a:srgbClr val="231F20"/>
                </a:solidFill>
              </a:rPr>
              <a:t>: 69% </a:t>
            </a:r>
            <a:r>
              <a:rPr lang="hu-HU" sz="3200" spc="292" dirty="0">
                <a:solidFill>
                  <a:srgbClr val="231F20"/>
                </a:solidFill>
              </a:rPr>
              <a:t>- </a:t>
            </a:r>
            <a:r>
              <a:rPr lang="hu-HU" sz="3200" spc="292" dirty="0" err="1">
                <a:solidFill>
                  <a:srgbClr val="231F20"/>
                </a:solidFill>
              </a:rPr>
              <a:t>below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expectations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321831" lvl="1">
              <a:lnSpc>
                <a:spcPts val="5962"/>
              </a:lnSpc>
              <a:spcBef>
                <a:spcPts val="600"/>
              </a:spcBef>
            </a:pPr>
            <a:r>
              <a:rPr lang="en-US" sz="3200" spc="292" dirty="0">
                <a:solidFill>
                  <a:srgbClr val="231F20"/>
                </a:solidFill>
              </a:rPr>
              <a:t>Retrieved documents contained mentions but not the most relevant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information.</a:t>
            </a:r>
            <a:endParaRPr lang="hu-HU" sz="3200" spc="292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0BBD-2AA1-8497-6FDA-5EE513D8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7BF7B0-3D55-3BDE-930B-ED3BCABCF054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7A1ACB1-420C-8F5C-8349-327455BAA3D7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6D04F17-A651-BEEE-D6F2-8E954FD14AA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34E58FD-B648-E437-DB3E-A6E171C89F50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3AA57AA-6A39-4780-6962-46CF46A30949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CEFAF89-5E69-67D5-A7B9-87DBD0AF1F9D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50788B3-5550-DF93-CEDF-C900A1C0E3D0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Approach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2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88057B3-DE17-1C5B-BBB3-870A682C51F4}"/>
              </a:ext>
            </a:extLst>
          </p:cNvPr>
          <p:cNvSpPr txBox="1"/>
          <p:nvPr/>
        </p:nvSpPr>
        <p:spPr>
          <a:xfrm>
            <a:off x="961366" y="2923340"/>
            <a:ext cx="17326630" cy="6868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1831" lvl="1">
              <a:lnSpc>
                <a:spcPts val="5962"/>
              </a:lnSpc>
            </a:pPr>
            <a:r>
              <a:rPr lang="hu-HU" sz="3200" b="1" spc="292" dirty="0" err="1">
                <a:solidFill>
                  <a:srgbClr val="231F20"/>
                </a:solidFill>
              </a:rPr>
              <a:t>Goal</a:t>
            </a:r>
            <a:r>
              <a:rPr lang="hu-HU" sz="3200" b="1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Focus on semantic relationships rather than merely retrieving documents mentioning the query’s entities.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Relationship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retrieval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Traverse the knowledge graph to extract relationships between entities relevant to the query.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Unstructured </a:t>
            </a:r>
            <a:r>
              <a:rPr lang="hu-HU" sz="3200" b="1" spc="292" dirty="0">
                <a:solidFill>
                  <a:srgbClr val="231F20"/>
                </a:solidFill>
              </a:rPr>
              <a:t>r</a:t>
            </a:r>
            <a:r>
              <a:rPr lang="en-US" sz="3200" b="1" spc="292" dirty="0" err="1">
                <a:solidFill>
                  <a:srgbClr val="231F20"/>
                </a:solidFill>
              </a:rPr>
              <a:t>etrieval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Use vector similarity to retrieve top-ranked documents based on query relevance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Integration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Combine retrieved relationships and vector-based documents into the final context.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321831" lvl="1">
              <a:lnSpc>
                <a:spcPts val="5962"/>
              </a:lnSpc>
            </a:pPr>
            <a:r>
              <a:rPr lang="hu-HU" sz="3200" b="1" spc="292" dirty="0">
                <a:solidFill>
                  <a:srgbClr val="231F20"/>
                </a:solidFill>
              </a:rPr>
              <a:t>							</a:t>
            </a:r>
            <a:r>
              <a:rPr lang="hu-HU" sz="4000" b="1" spc="292" dirty="0" err="1">
                <a:solidFill>
                  <a:srgbClr val="231F20"/>
                </a:solidFill>
              </a:rPr>
              <a:t>Recall</a:t>
            </a:r>
            <a:r>
              <a:rPr lang="hu-HU" sz="4000" b="1" spc="292" dirty="0">
                <a:solidFill>
                  <a:srgbClr val="231F20"/>
                </a:solidFill>
              </a:rPr>
              <a:t>: 91% </a:t>
            </a:r>
            <a:endParaRPr lang="hu-HU" sz="3200" spc="292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6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10ED-A1FA-9971-2E00-76E0471E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EBD11E-9250-46B0-0566-C9D0059EEEDD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4CE247D-B4E6-C7B9-9DAC-7E5B252D8368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7A4936-3F97-B671-B535-58373C3FEDF3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B1C660E-ED17-469D-3486-5C62555ED331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9DE689A-2AD1-81AF-087C-01EFCAFDA55B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D485161-224C-343F-C03C-922A63DCD8C8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BB307B2-4E0A-FC4E-35E9-F8C799DBC88C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Approach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3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A41761E-AB2A-9E9C-3211-A95539BE3BC9}"/>
              </a:ext>
            </a:extLst>
          </p:cNvPr>
          <p:cNvSpPr txBox="1"/>
          <p:nvPr/>
        </p:nvSpPr>
        <p:spPr>
          <a:xfrm>
            <a:off x="961366" y="2923340"/>
            <a:ext cx="17326630" cy="6868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1831" lvl="1">
              <a:lnSpc>
                <a:spcPts val="5962"/>
              </a:lnSpc>
            </a:pPr>
            <a:r>
              <a:rPr lang="hu-HU" sz="3200" b="1" spc="292" dirty="0" err="1">
                <a:solidFill>
                  <a:srgbClr val="231F20"/>
                </a:solidFill>
              </a:rPr>
              <a:t>Goal</a:t>
            </a:r>
            <a:r>
              <a:rPr lang="hu-HU" sz="3200" b="1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Hybrid </a:t>
            </a:r>
            <a:r>
              <a:rPr lang="hu-HU" sz="3200" spc="292" dirty="0">
                <a:solidFill>
                  <a:srgbClr val="231F20"/>
                </a:solidFill>
              </a:rPr>
              <a:t>r</a:t>
            </a:r>
            <a:r>
              <a:rPr lang="en-US" sz="3200" spc="292" dirty="0" err="1">
                <a:solidFill>
                  <a:srgbClr val="231F20"/>
                </a:solidFill>
              </a:rPr>
              <a:t>etrieval</a:t>
            </a:r>
            <a:r>
              <a:rPr lang="en-US" sz="3200" spc="292" dirty="0">
                <a:solidFill>
                  <a:srgbClr val="231F20"/>
                </a:solidFill>
              </a:rPr>
              <a:t> with </a:t>
            </a:r>
            <a:r>
              <a:rPr lang="hu-HU" sz="3200" spc="292" dirty="0">
                <a:solidFill>
                  <a:srgbClr val="231F20"/>
                </a:solidFill>
              </a:rPr>
              <a:t>f</a:t>
            </a:r>
            <a:r>
              <a:rPr lang="en-US" sz="3200" spc="292" dirty="0" err="1">
                <a:solidFill>
                  <a:srgbClr val="231F20"/>
                </a:solidFill>
              </a:rPr>
              <a:t>ull</a:t>
            </a:r>
            <a:r>
              <a:rPr lang="en-US" sz="3200" spc="292" dirty="0">
                <a:solidFill>
                  <a:srgbClr val="231F20"/>
                </a:solidFill>
              </a:rPr>
              <a:t>-</a:t>
            </a:r>
            <a:r>
              <a:rPr lang="hu-HU" sz="3200" spc="292" dirty="0">
                <a:solidFill>
                  <a:srgbClr val="231F20"/>
                </a:solidFill>
              </a:rPr>
              <a:t>t</a:t>
            </a:r>
            <a:r>
              <a:rPr lang="en-US" sz="3200" spc="292" dirty="0" err="1">
                <a:solidFill>
                  <a:srgbClr val="231F20"/>
                </a:solidFill>
              </a:rPr>
              <a:t>ext</a:t>
            </a:r>
            <a:r>
              <a:rPr lang="en-US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>
                <a:solidFill>
                  <a:srgbClr val="231F20"/>
                </a:solidFill>
              </a:rPr>
              <a:t>s</a:t>
            </a:r>
            <a:r>
              <a:rPr lang="en-US" sz="3200" spc="292" dirty="0" err="1">
                <a:solidFill>
                  <a:srgbClr val="231F20"/>
                </a:solidFill>
              </a:rPr>
              <a:t>earch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Embedding-</a:t>
            </a:r>
            <a:r>
              <a:rPr lang="hu-HU" sz="3200" b="1" spc="292" dirty="0">
                <a:solidFill>
                  <a:srgbClr val="231F20"/>
                </a:solidFill>
              </a:rPr>
              <a:t>b</a:t>
            </a:r>
            <a:r>
              <a:rPr lang="en-US" sz="3200" b="1" spc="292" dirty="0" err="1">
                <a:solidFill>
                  <a:srgbClr val="231F20"/>
                </a:solidFill>
              </a:rPr>
              <a:t>ased</a:t>
            </a:r>
            <a:r>
              <a:rPr lang="en-US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>
                <a:solidFill>
                  <a:srgbClr val="231F20"/>
                </a:solidFill>
              </a:rPr>
              <a:t>r</a:t>
            </a:r>
            <a:r>
              <a:rPr lang="en-US" sz="3200" b="1" spc="292" dirty="0" err="1">
                <a:solidFill>
                  <a:srgbClr val="231F20"/>
                </a:solidFill>
              </a:rPr>
              <a:t>etrieval</a:t>
            </a:r>
            <a:r>
              <a:rPr lang="hu-HU" sz="3200" b="1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Convert the query into embeddings and perform a similarity search using the Neo4j vector index.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Full</a:t>
            </a:r>
            <a:r>
              <a:rPr lang="hu-HU" sz="3200" b="1" spc="292" dirty="0">
                <a:solidFill>
                  <a:srgbClr val="231F20"/>
                </a:solidFill>
              </a:rPr>
              <a:t>-text </a:t>
            </a:r>
            <a:r>
              <a:rPr lang="hu-HU" sz="3200" b="1" spc="292" dirty="0" err="1">
                <a:solidFill>
                  <a:srgbClr val="231F20"/>
                </a:solidFill>
              </a:rPr>
              <a:t>search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Use full-text indexing in the knowledge graph to retrieve nodes that match the query text.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en-US" sz="3200" b="1" spc="292" dirty="0">
                <a:solidFill>
                  <a:srgbClr val="231F20"/>
                </a:solidFill>
              </a:rPr>
              <a:t>Integration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Normalize scores from both retrieval methods</a:t>
            </a:r>
            <a:r>
              <a:rPr lang="hu-HU" sz="3200" spc="292" dirty="0">
                <a:solidFill>
                  <a:srgbClr val="231F20"/>
                </a:solidFill>
              </a:rPr>
              <a:t>. </a:t>
            </a:r>
            <a:r>
              <a:rPr lang="hu-HU" sz="3200" b="1" spc="292" dirty="0">
                <a:solidFill>
                  <a:srgbClr val="231F20"/>
                </a:solidFill>
              </a:rPr>
              <a:t>→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Rank results by relevance and select the top three</a:t>
            </a:r>
            <a:r>
              <a:rPr lang="hu-HU" sz="3200" spc="292" dirty="0">
                <a:solidFill>
                  <a:srgbClr val="231F20"/>
                </a:solidFill>
              </a:rPr>
              <a:t>. </a:t>
            </a:r>
            <a:r>
              <a:rPr lang="hu-HU" sz="3200" b="1" spc="292" dirty="0">
                <a:solidFill>
                  <a:srgbClr val="231F20"/>
                </a:solidFill>
              </a:rPr>
              <a:t>→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Add related semantic relationships from the graph to enrich the final context.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321831" lvl="1">
              <a:lnSpc>
                <a:spcPts val="5962"/>
              </a:lnSpc>
            </a:pPr>
            <a:r>
              <a:rPr lang="hu-HU" sz="3200" b="1" spc="292" dirty="0">
                <a:solidFill>
                  <a:srgbClr val="231F20"/>
                </a:solidFill>
              </a:rPr>
              <a:t>						        </a:t>
            </a:r>
            <a:r>
              <a:rPr lang="hu-HU" sz="4000" b="1" spc="292" dirty="0" err="1">
                <a:solidFill>
                  <a:srgbClr val="231F20"/>
                </a:solidFill>
              </a:rPr>
              <a:t>Recall</a:t>
            </a:r>
            <a:r>
              <a:rPr lang="hu-HU" sz="4000" b="1" spc="292" dirty="0">
                <a:solidFill>
                  <a:srgbClr val="231F20"/>
                </a:solidFill>
              </a:rPr>
              <a:t>: 93%</a:t>
            </a:r>
            <a:endParaRPr lang="hu-HU" sz="3200" spc="292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CB68C-5124-F563-0C31-A1F40C3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D13B8E-C40C-31C2-92BB-6E64C1F038D2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57F9451-EC1A-3230-D2FB-8207CD40203D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4A15FF3-9D39-4AF4-B067-92DFAA78E1A9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4091B6-D00E-81F4-04FC-24D77FA81E4B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20384FD-93C0-70AB-7D45-F0898FF649B3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C1D1A4-161C-5517-D807-7759E7A3F26B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3194688-970A-200C-544A-CB51CE8C2800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Summary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A413ABCB-A6D0-39A9-1F74-D1DCB3602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66509"/>
              </p:ext>
            </p:extLst>
          </p:nvPr>
        </p:nvGraphicFramePr>
        <p:xfrm>
          <a:off x="1638298" y="3618176"/>
          <a:ext cx="15011400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841756259"/>
                    </a:ext>
                  </a:extLst>
                </a:gridCol>
                <a:gridCol w="5030558">
                  <a:extLst>
                    <a:ext uri="{9D8B030D-6E8A-4147-A177-3AD203B41FA5}">
                      <a16:colId xmlns:a16="http://schemas.microsoft.com/office/drawing/2014/main" val="2293152120"/>
                    </a:ext>
                  </a:extLst>
                </a:gridCol>
                <a:gridCol w="4977042">
                  <a:extLst>
                    <a:ext uri="{9D8B030D-6E8A-4147-A177-3AD203B41FA5}">
                      <a16:colId xmlns:a16="http://schemas.microsoft.com/office/drawing/2014/main" val="577424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5400" dirty="0">
                        <a:latin typeface="Oswald Bold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Recall</a:t>
                      </a:r>
                      <a:endParaRPr lang="hu-HU" sz="5400" dirty="0">
                        <a:latin typeface="Oswald Bold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Answer</a:t>
                      </a:r>
                      <a:r>
                        <a:rPr lang="hu-HU" sz="5400" dirty="0">
                          <a:latin typeface="Oswald Bold" panose="020B0604020202020204" charset="-18"/>
                        </a:rPr>
                        <a:t> </a:t>
                      </a:r>
                      <a:r>
                        <a:rPr lang="hu-HU" sz="5400" dirty="0" err="1">
                          <a:latin typeface="Oswald Bold" panose="020B0604020202020204" charset="-18"/>
                        </a:rPr>
                        <a:t>accuracy</a:t>
                      </a:r>
                      <a:endParaRPr lang="hu-HU" sz="5400" dirty="0">
                        <a:latin typeface="Oswald Bold" panose="020B060402020202020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5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Baseline</a:t>
                      </a:r>
                      <a:endParaRPr lang="hu-HU" sz="5400" dirty="0">
                        <a:latin typeface="Oswald Bold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8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Approach</a:t>
                      </a:r>
                      <a:r>
                        <a:rPr lang="hu-HU" sz="5400" dirty="0">
                          <a:latin typeface="Oswald Bold" panose="020B0604020202020204" charset="-18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5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Approach</a:t>
                      </a:r>
                      <a:r>
                        <a:rPr lang="hu-HU" sz="5400" dirty="0">
                          <a:latin typeface="Oswald Bold" panose="020B0604020202020204" charset="-18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4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err="1">
                          <a:latin typeface="Oswald Bold" panose="020B0604020202020204" charset="-18"/>
                        </a:rPr>
                        <a:t>Approach</a:t>
                      </a:r>
                      <a:r>
                        <a:rPr lang="hu-HU" sz="5400" dirty="0">
                          <a:latin typeface="Oswald Bold" panose="020B0604020202020204" charset="-18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5400" dirty="0">
                          <a:latin typeface="Oswald Bold" panose="020B0604020202020204" charset="-18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1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2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1686644" y="1935477"/>
            <a:ext cx="8097687" cy="488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15"/>
              </a:lnSpc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 YOU FOR YOUR</a:t>
            </a:r>
          </a:p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ATTENTION!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1028700" y="3213996"/>
            <a:ext cx="16136667" cy="178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53"/>
              </a:lnSpc>
            </a:pPr>
            <a:endParaRPr lang="en-US" sz="2981" spc="435" dirty="0">
              <a:solidFill>
                <a:srgbClr val="231F20"/>
              </a:solidFill>
              <a:latin typeface="Open Sans"/>
            </a:endParaRPr>
          </a:p>
          <a:p>
            <a:pPr algn="just">
              <a:lnSpc>
                <a:spcPts val="7453"/>
              </a:lnSpc>
            </a:pPr>
            <a:endParaRPr lang="en-US" sz="2981" spc="435" dirty="0">
              <a:solidFill>
                <a:srgbClr val="231F2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hu-HU" sz="8030" spc="786" dirty="0">
                <a:solidFill>
                  <a:srgbClr val="000000"/>
                </a:solidFill>
                <a:latin typeface="Oswald Bold"/>
              </a:rPr>
              <a:t>RAG </a:t>
            </a:r>
            <a:r>
              <a:rPr lang="hu-HU" sz="8030" spc="786" dirty="0" err="1">
                <a:solidFill>
                  <a:srgbClr val="000000"/>
                </a:solidFill>
                <a:latin typeface="Oswald Bold"/>
              </a:rPr>
              <a:t>Model</a:t>
            </a:r>
            <a:endParaRPr lang="en-US" sz="8030" spc="786" dirty="0">
              <a:solidFill>
                <a:srgbClr val="000000"/>
              </a:solidFill>
              <a:latin typeface="Oswald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35A3A3-B38B-3730-5EB3-D770E271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654563"/>
            <a:ext cx="11941170" cy="724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Previous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Project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3356871"/>
            <a:ext cx="16136667" cy="572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en-US" sz="2981" spc="292" dirty="0" err="1">
                <a:solidFill>
                  <a:srgbClr val="231F20"/>
                </a:solidFill>
                <a:latin typeface="Open Sans"/>
              </a:rPr>
              <a:t>valuat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ed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 the performance of a RAG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model in the context of question answering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.</a:t>
            </a: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I</a:t>
            </a:r>
            <a:r>
              <a:rPr lang="en-US" sz="2981" spc="292" dirty="0" err="1">
                <a:solidFill>
                  <a:srgbClr val="231F20"/>
                </a:solidFill>
                <a:latin typeface="Open Sans"/>
              </a:rPr>
              <a:t>ntroduc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ed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 noise into the database to simulate errors commonly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encountered during Optical Character Recognition (OCR) processes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.</a:t>
            </a:r>
          </a:p>
          <a:p>
            <a:pPr marL="321831" lvl="1">
              <a:lnSpc>
                <a:spcPts val="4471"/>
              </a:lnSpc>
            </a:pPr>
            <a:endParaRPr lang="hu-HU" sz="2981" spc="292" dirty="0">
              <a:solidFill>
                <a:srgbClr val="231F20"/>
              </a:solidFill>
              <a:latin typeface="Open Sans"/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600" b="1" spc="292" dirty="0" err="1">
                <a:solidFill>
                  <a:srgbClr val="231F20"/>
                </a:solidFill>
                <a:latin typeface="Open Sans"/>
              </a:rPr>
              <a:t>Goal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: 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assess how well the RAG model can retrieve relevant documents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and answer questions when the database is compromised with OCR-like noise</a:t>
            </a:r>
            <a:endParaRPr lang="hu-HU" sz="2981" spc="292" dirty="0">
              <a:solidFill>
                <a:srgbClr val="231F20"/>
              </a:solidFill>
              <a:latin typeface="Open Sans"/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600" b="1" spc="292" dirty="0" err="1">
                <a:solidFill>
                  <a:srgbClr val="231F20"/>
                </a:solidFill>
                <a:latin typeface="Open Sans"/>
              </a:rPr>
              <a:t>Recall</a:t>
            </a:r>
            <a:r>
              <a:rPr lang="hu-HU" sz="2981" b="1" spc="292" dirty="0">
                <a:solidFill>
                  <a:srgbClr val="231F20"/>
                </a:solidFill>
                <a:latin typeface="Open Sans"/>
              </a:rPr>
              <a:t>: </a:t>
            </a:r>
            <a:r>
              <a:rPr lang="hu-HU" sz="3600" b="1" spc="292" dirty="0">
                <a:solidFill>
                  <a:srgbClr val="231F20"/>
                </a:solidFill>
                <a:latin typeface="Open Sans"/>
              </a:rPr>
              <a:t>85% 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(202 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correct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contexts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out of 237)</a:t>
            </a: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Correct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answers</a:t>
            </a: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: 183 out of 237 -&gt; 77%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1028700" y="3213996"/>
            <a:ext cx="16136667" cy="544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1831" lvl="1">
              <a:lnSpc>
                <a:spcPts val="5962"/>
              </a:lnSpc>
            </a:pPr>
            <a:r>
              <a:rPr lang="hu-HU" sz="3200" spc="292" dirty="0" err="1">
                <a:solidFill>
                  <a:srgbClr val="231F20"/>
                </a:solidFill>
              </a:rPr>
              <a:t>Integrate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knowledge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graphs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with</a:t>
            </a:r>
            <a:r>
              <a:rPr lang="hu-HU" sz="3200" spc="292" dirty="0">
                <a:solidFill>
                  <a:srgbClr val="231F20"/>
                </a:solidFill>
              </a:rPr>
              <a:t> RAG </a:t>
            </a:r>
            <a:r>
              <a:rPr lang="hu-HU" sz="3200" spc="292" dirty="0" err="1">
                <a:solidFill>
                  <a:srgbClr val="231F20"/>
                </a:solidFill>
              </a:rPr>
              <a:t>to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improve</a:t>
            </a:r>
            <a:r>
              <a:rPr lang="hu-HU" sz="3200" spc="292" dirty="0">
                <a:solidFill>
                  <a:srgbClr val="231F20"/>
                </a:solidFill>
              </a:rPr>
              <a:t>:</a:t>
            </a: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en-US" sz="3200" u="sng" spc="292" dirty="0">
                <a:solidFill>
                  <a:srgbClr val="231F20"/>
                </a:solidFill>
              </a:rPr>
              <a:t>Retrieval accuracy</a:t>
            </a:r>
            <a:r>
              <a:rPr lang="en-US" sz="3200" spc="292" dirty="0">
                <a:solidFill>
                  <a:srgbClr val="231F20"/>
                </a:solidFill>
              </a:rPr>
              <a:t> through structured relationships.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en-US" sz="3200" u="sng" spc="292" dirty="0">
                <a:solidFill>
                  <a:srgbClr val="231F20"/>
                </a:solidFill>
              </a:rPr>
              <a:t>Contextual understanding</a:t>
            </a:r>
            <a:r>
              <a:rPr lang="en-US" sz="3200" spc="292" dirty="0">
                <a:solidFill>
                  <a:srgbClr val="231F20"/>
                </a:solidFill>
              </a:rPr>
              <a:t> for complex, global questions.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321831" lvl="1">
              <a:lnSpc>
                <a:spcPts val="5962"/>
              </a:lnSpc>
            </a:pPr>
            <a:endParaRPr lang="hu-HU" sz="3200" dirty="0"/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4000" b="1" spc="292" dirty="0" err="1">
                <a:solidFill>
                  <a:srgbClr val="231F20"/>
                </a:solidFill>
              </a:rPr>
              <a:t>Question</a:t>
            </a:r>
            <a:r>
              <a:rPr lang="hu-HU" sz="3600" spc="292" dirty="0">
                <a:solidFill>
                  <a:srgbClr val="231F20"/>
                </a:solidFill>
              </a:rPr>
              <a:t>: </a:t>
            </a:r>
          </a:p>
          <a:p>
            <a:pPr marL="321831" lvl="1">
              <a:lnSpc>
                <a:spcPts val="5962"/>
              </a:lnSpc>
            </a:pPr>
            <a:r>
              <a:rPr lang="hu-HU" sz="3600" spc="292" dirty="0">
                <a:solidFill>
                  <a:srgbClr val="231F20"/>
                </a:solidFill>
              </a:rPr>
              <a:t>	</a:t>
            </a:r>
            <a:r>
              <a:rPr lang="en-US" sz="3600" spc="292" dirty="0">
                <a:solidFill>
                  <a:srgbClr val="231F20"/>
                </a:solidFill>
              </a:rPr>
              <a:t>Can knowledge graphs independently improve RAG performance?</a:t>
            </a:r>
            <a:endParaRPr lang="hu-HU" sz="3600" spc="292" dirty="0">
              <a:solidFill>
                <a:srgbClr val="231F20"/>
              </a:solidFill>
            </a:endParaRPr>
          </a:p>
          <a:p>
            <a:pPr algn="just">
              <a:lnSpc>
                <a:spcPts val="7453"/>
              </a:lnSpc>
            </a:pPr>
            <a:endParaRPr lang="en-US" sz="3200" spc="292" dirty="0">
              <a:solidFill>
                <a:srgbClr val="231F20"/>
              </a:solidFill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AEF70BB-9E84-EA87-558A-EBA02BAD7598}"/>
              </a:ext>
            </a:extLst>
          </p:cNvPr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Goal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of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the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Project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4" y="2771116"/>
            <a:ext cx="18287996" cy="84121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48AA44E-F65E-FC15-A166-16F19DC1045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Knowledge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Graphs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B160976-8B27-67F4-C3C0-48704E949EFF}"/>
              </a:ext>
            </a:extLst>
          </p:cNvPr>
          <p:cNvSpPr txBox="1"/>
          <p:nvPr/>
        </p:nvSpPr>
        <p:spPr>
          <a:xfrm>
            <a:off x="1028700" y="3213996"/>
            <a:ext cx="16136667" cy="376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en-US" sz="3200" spc="292" dirty="0">
                <a:solidFill>
                  <a:srgbClr val="231F20"/>
                </a:solidFill>
              </a:rPr>
              <a:t>A </a:t>
            </a:r>
            <a:r>
              <a:rPr lang="en-US" sz="3200" b="1" spc="292" dirty="0">
                <a:solidFill>
                  <a:srgbClr val="231F20"/>
                </a:solidFill>
              </a:rPr>
              <a:t>knowledge graph</a:t>
            </a:r>
            <a:r>
              <a:rPr lang="en-US" sz="3200" spc="292" dirty="0">
                <a:solidFill>
                  <a:srgbClr val="231F20"/>
                </a:solidFill>
              </a:rPr>
              <a:t> is a structured representation of information where: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1100863" lvl="2" indent="-321832">
              <a:lnSpc>
                <a:spcPts val="5962"/>
              </a:lnSpc>
              <a:buFont typeface="Arial"/>
              <a:buChar char="•"/>
            </a:pPr>
            <a:r>
              <a:rPr lang="hu-HU" sz="3200" b="1" spc="292" dirty="0" err="1">
                <a:solidFill>
                  <a:srgbClr val="231F20"/>
                </a:solidFill>
              </a:rPr>
              <a:t>Nodes</a:t>
            </a:r>
            <a:r>
              <a:rPr lang="hu-HU" sz="3200" spc="292" dirty="0">
                <a:solidFill>
                  <a:srgbClr val="231F20"/>
                </a:solidFill>
              </a:rPr>
              <a:t> = </a:t>
            </a:r>
            <a:r>
              <a:rPr lang="hu-HU" sz="3200" spc="292" dirty="0" err="1">
                <a:solidFill>
                  <a:srgbClr val="231F20"/>
                </a:solidFill>
              </a:rPr>
              <a:t>Entities</a:t>
            </a:r>
            <a:r>
              <a:rPr lang="hu-HU" sz="3200" spc="292" dirty="0">
                <a:solidFill>
                  <a:srgbClr val="231F20"/>
                </a:solidFill>
              </a:rPr>
              <a:t> (</a:t>
            </a:r>
            <a:r>
              <a:rPr lang="hu-HU" sz="3200" spc="292" dirty="0" err="1">
                <a:solidFill>
                  <a:srgbClr val="231F20"/>
                </a:solidFill>
              </a:rPr>
              <a:t>e.g</a:t>
            </a:r>
            <a:r>
              <a:rPr lang="hu-HU" sz="3200" spc="292" dirty="0">
                <a:solidFill>
                  <a:srgbClr val="231F20"/>
                </a:solidFill>
              </a:rPr>
              <a:t>., </a:t>
            </a:r>
            <a:r>
              <a:rPr lang="hu-HU" sz="3200" spc="292" dirty="0" err="1">
                <a:solidFill>
                  <a:srgbClr val="231F20"/>
                </a:solidFill>
              </a:rPr>
              <a:t>people</a:t>
            </a:r>
            <a:r>
              <a:rPr lang="hu-HU" sz="3200" spc="292" dirty="0">
                <a:solidFill>
                  <a:srgbClr val="231F20"/>
                </a:solidFill>
              </a:rPr>
              <a:t>, </a:t>
            </a:r>
            <a:r>
              <a:rPr lang="hu-HU" sz="3200" spc="292" dirty="0" err="1">
                <a:solidFill>
                  <a:srgbClr val="231F20"/>
                </a:solidFill>
              </a:rPr>
              <a:t>places</a:t>
            </a:r>
            <a:r>
              <a:rPr lang="hu-HU" sz="3200" spc="292" dirty="0">
                <a:solidFill>
                  <a:srgbClr val="231F20"/>
                </a:solidFill>
              </a:rPr>
              <a:t>, </a:t>
            </a:r>
            <a:r>
              <a:rPr lang="hu-HU" sz="3200" spc="292" dirty="0" err="1">
                <a:solidFill>
                  <a:srgbClr val="231F20"/>
                </a:solidFill>
              </a:rPr>
              <a:t>concepts</a:t>
            </a:r>
            <a:r>
              <a:rPr lang="hu-HU" sz="3200" spc="292" dirty="0">
                <a:solidFill>
                  <a:srgbClr val="231F20"/>
                </a:solidFill>
              </a:rPr>
              <a:t>). </a:t>
            </a:r>
          </a:p>
          <a:p>
            <a:pPr marL="1100863" lvl="2" indent="-321832">
              <a:lnSpc>
                <a:spcPts val="5962"/>
              </a:lnSpc>
              <a:buFont typeface="Arial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Edges</a:t>
            </a:r>
            <a:r>
              <a:rPr lang="en-US" sz="3200" spc="292" dirty="0">
                <a:solidFill>
                  <a:srgbClr val="231F20"/>
                </a:solidFill>
              </a:rPr>
              <a:t> = Relationships between entities (e.g., "directed by," "is part of").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en-US" sz="3200" spc="292" dirty="0">
                <a:solidFill>
                  <a:srgbClr val="231F20"/>
                </a:solidFill>
              </a:rPr>
              <a:t>Example: A graph connecting movies, 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2">
              <a:lnSpc>
                <a:spcPts val="5962"/>
              </a:lnSpc>
            </a:pPr>
            <a:r>
              <a:rPr lang="hu-HU" sz="3200" spc="292" dirty="0">
                <a:solidFill>
                  <a:srgbClr val="231F20"/>
                </a:solidFill>
              </a:rPr>
              <a:t>		      </a:t>
            </a:r>
            <a:r>
              <a:rPr lang="en-US" sz="3200" spc="292" dirty="0">
                <a:solidFill>
                  <a:srgbClr val="231F20"/>
                </a:solidFill>
              </a:rPr>
              <a:t>directors, and actors.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ABF552-0578-BA03-19F8-2761BADEA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3654" r="9241" b="10200"/>
          <a:stretch/>
        </p:blipFill>
        <p:spPr bwMode="auto">
          <a:xfrm>
            <a:off x="9829800" y="5600700"/>
            <a:ext cx="6705600" cy="455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48AA44E-F65E-FC15-A166-16F19DC1045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How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knowledge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graphs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work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B160976-8B27-67F4-C3C0-48704E949EFF}"/>
              </a:ext>
            </a:extLst>
          </p:cNvPr>
          <p:cNvSpPr txBox="1"/>
          <p:nvPr/>
        </p:nvSpPr>
        <p:spPr>
          <a:xfrm>
            <a:off x="961366" y="2923340"/>
            <a:ext cx="16136667" cy="530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Entity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extraction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Identify entities from raw data (e.g., names, locations).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Relationship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identification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Define connections using rules or ontologies (e.g., "works at," "located in").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Graph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construction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Organize nodes and edges, enriched with attributes and metadata.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Query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processing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Use graph traversal techniques (e.g., Cypher queries) for reasoning and retrieval.</a:t>
            </a:r>
          </a:p>
        </p:txBody>
      </p:sp>
    </p:spTree>
    <p:extLst>
      <p:ext uri="{BB962C8B-B14F-4D97-AF65-F5344CB8AC3E}">
        <p14:creationId xmlns:p14="http://schemas.microsoft.com/office/powerpoint/2010/main" val="186755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68B7-C8A0-8D4A-F575-2F5F5ED3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FC2EFA-14A1-1E28-3FC5-9E93B6CB1C13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C40614F-C84B-4ED7-F0C3-FF0EEAA3ACA1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9435144-46FF-68DD-D8AE-53CB4642D4C2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8582EE1-D23A-71C8-30DB-141CE8C48701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0B60BEE-499E-054E-CF6B-09CD833FCE92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CC194DF-3B1B-7952-4F31-5C7C7F9C9AEC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7DE1960-03A8-AFD1-E941-E3156A713187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Pros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and Cons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25E986A-C4DA-F7EF-30DF-59E524724FA1}"/>
              </a:ext>
            </a:extLst>
          </p:cNvPr>
          <p:cNvSpPr txBox="1"/>
          <p:nvPr/>
        </p:nvSpPr>
        <p:spPr>
          <a:xfrm>
            <a:off x="961366" y="2923340"/>
            <a:ext cx="16488434" cy="607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1831" lvl="1">
              <a:lnSpc>
                <a:spcPts val="5962"/>
              </a:lnSpc>
            </a:pPr>
            <a:r>
              <a:rPr lang="hu-HU" sz="3600" b="1" spc="292" dirty="0" err="1">
                <a:solidFill>
                  <a:srgbClr val="231F20"/>
                </a:solidFill>
              </a:rPr>
              <a:t>Pros</a:t>
            </a:r>
            <a:r>
              <a:rPr lang="hu-HU" sz="3600" b="1" spc="292" dirty="0">
                <a:solidFill>
                  <a:srgbClr val="231F20"/>
                </a:solidFill>
              </a:rPr>
              <a:t> of </a:t>
            </a:r>
            <a:r>
              <a:rPr lang="hu-HU" sz="3600" b="1" spc="292" dirty="0" err="1">
                <a:solidFill>
                  <a:srgbClr val="231F20"/>
                </a:solidFill>
              </a:rPr>
              <a:t>knowledge</a:t>
            </a:r>
            <a:r>
              <a:rPr lang="hu-HU" sz="3600" b="1" spc="292" dirty="0">
                <a:solidFill>
                  <a:srgbClr val="231F20"/>
                </a:solidFill>
              </a:rPr>
              <a:t> </a:t>
            </a:r>
            <a:r>
              <a:rPr lang="hu-HU" sz="3600" b="1" spc="292" dirty="0" err="1">
                <a:solidFill>
                  <a:srgbClr val="231F20"/>
                </a:solidFill>
              </a:rPr>
              <a:t>graphs</a:t>
            </a:r>
            <a:r>
              <a:rPr lang="hu-HU" sz="3200" spc="292" dirty="0">
                <a:solidFill>
                  <a:srgbClr val="231F20"/>
                </a:solidFill>
              </a:rPr>
              <a:t>:</a:t>
            </a: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Semantic </a:t>
            </a:r>
            <a:r>
              <a:rPr lang="hu-HU" sz="3200" b="1" spc="292" dirty="0">
                <a:solidFill>
                  <a:srgbClr val="231F20"/>
                </a:solidFill>
              </a:rPr>
              <a:t>e</a:t>
            </a:r>
            <a:r>
              <a:rPr lang="en-US" sz="3200" b="1" spc="292" dirty="0" err="1">
                <a:solidFill>
                  <a:srgbClr val="231F20"/>
                </a:solidFill>
              </a:rPr>
              <a:t>nrichment</a:t>
            </a:r>
            <a:r>
              <a:rPr lang="en-US" sz="3200" spc="292" dirty="0">
                <a:solidFill>
                  <a:srgbClr val="231F20"/>
                </a:solidFill>
              </a:rPr>
              <a:t>: Captures and represents relationships between data points.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Scalability</a:t>
            </a:r>
            <a:r>
              <a:rPr lang="en-US" sz="3200" spc="292" dirty="0">
                <a:solidFill>
                  <a:srgbClr val="231F20"/>
                </a:solidFill>
              </a:rPr>
              <a:t>: Can handle large datasets with proper indexing and optimization.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Cross-</a:t>
            </a:r>
            <a:r>
              <a:rPr lang="hu-HU" sz="3200" b="1" spc="292" dirty="0">
                <a:solidFill>
                  <a:srgbClr val="231F20"/>
                </a:solidFill>
              </a:rPr>
              <a:t>d</a:t>
            </a:r>
            <a:r>
              <a:rPr lang="en-US" sz="3200" b="1" spc="292" dirty="0" err="1">
                <a:solidFill>
                  <a:srgbClr val="231F20"/>
                </a:solidFill>
              </a:rPr>
              <a:t>ocument</a:t>
            </a:r>
            <a:r>
              <a:rPr lang="en-US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>
                <a:solidFill>
                  <a:srgbClr val="231F20"/>
                </a:solidFill>
              </a:rPr>
              <a:t>r</a:t>
            </a:r>
            <a:r>
              <a:rPr lang="en-US" sz="3200" b="1" spc="292" dirty="0" err="1">
                <a:solidFill>
                  <a:srgbClr val="231F20"/>
                </a:solidFill>
              </a:rPr>
              <a:t>easoning</a:t>
            </a:r>
            <a:r>
              <a:rPr lang="en-US" sz="3200" spc="292" dirty="0">
                <a:solidFill>
                  <a:srgbClr val="231F20"/>
                </a:solidFill>
              </a:rPr>
              <a:t>: Handles multi-hop queries effectively.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Improved </a:t>
            </a:r>
            <a:r>
              <a:rPr lang="hu-HU" sz="3200" b="1" spc="292" dirty="0">
                <a:solidFill>
                  <a:srgbClr val="231F20"/>
                </a:solidFill>
              </a:rPr>
              <a:t>c</a:t>
            </a:r>
            <a:r>
              <a:rPr lang="en-US" sz="3200" b="1" spc="292" dirty="0" err="1">
                <a:solidFill>
                  <a:srgbClr val="231F20"/>
                </a:solidFill>
              </a:rPr>
              <a:t>ontextual</a:t>
            </a:r>
            <a:r>
              <a:rPr lang="en-US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>
                <a:solidFill>
                  <a:srgbClr val="231F20"/>
                </a:solidFill>
              </a:rPr>
              <a:t>a</a:t>
            </a:r>
            <a:r>
              <a:rPr lang="en-US" sz="3200" b="1" spc="292" dirty="0" err="1">
                <a:solidFill>
                  <a:srgbClr val="231F20"/>
                </a:solidFill>
              </a:rPr>
              <a:t>ccuracy</a:t>
            </a:r>
            <a:r>
              <a:rPr lang="en-US" sz="3200" spc="292" dirty="0">
                <a:solidFill>
                  <a:srgbClr val="231F20"/>
                </a:solidFill>
              </a:rPr>
              <a:t>: Provides rich, interconnected contexts for queries.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Noise </a:t>
            </a:r>
            <a:r>
              <a:rPr lang="hu-HU" sz="3200" b="1" spc="292" dirty="0">
                <a:solidFill>
                  <a:srgbClr val="231F20"/>
                </a:solidFill>
              </a:rPr>
              <a:t>r</a:t>
            </a:r>
            <a:r>
              <a:rPr lang="en-US" sz="3200" b="1" spc="292" dirty="0" err="1">
                <a:solidFill>
                  <a:srgbClr val="231F20"/>
                </a:solidFill>
              </a:rPr>
              <a:t>esilience</a:t>
            </a:r>
            <a:r>
              <a:rPr lang="en-US" sz="3200" spc="292" dirty="0">
                <a:solidFill>
                  <a:srgbClr val="231F20"/>
                </a:solidFill>
              </a:rPr>
              <a:t>: Structured format is robust to incomplete or noisy data.</a:t>
            </a:r>
          </a:p>
        </p:txBody>
      </p:sp>
    </p:spTree>
    <p:extLst>
      <p:ext uri="{BB962C8B-B14F-4D97-AF65-F5344CB8AC3E}">
        <p14:creationId xmlns:p14="http://schemas.microsoft.com/office/powerpoint/2010/main" val="35484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D3B5-78DA-7D86-B186-E19565697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703AC6-A115-5FB6-CC6A-66664AEE4756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92756FF-375C-BC63-EDB6-4B76E4E3D2E7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97F7AE-EFE7-1E43-85F4-750AF596C60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9177598-BE16-04EA-9AFD-13B2421B3757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C972E96-3555-53FA-C874-81DE318F12B1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B03D50-637E-6403-2CC6-1A5060C2015D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1BB03CA-B0C4-8A2D-6B60-4C1F58C9F79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Pros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and Cons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E4F79A2-F4A3-9F87-6A2A-00699BF9FF92}"/>
              </a:ext>
            </a:extLst>
          </p:cNvPr>
          <p:cNvSpPr txBox="1"/>
          <p:nvPr/>
        </p:nvSpPr>
        <p:spPr>
          <a:xfrm>
            <a:off x="961366" y="2923340"/>
            <a:ext cx="16488434" cy="5302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1831" lvl="1">
              <a:lnSpc>
                <a:spcPts val="5962"/>
              </a:lnSpc>
            </a:pPr>
            <a:r>
              <a:rPr lang="hu-HU" sz="3600" b="1" spc="292" dirty="0">
                <a:solidFill>
                  <a:srgbClr val="231F20"/>
                </a:solidFill>
              </a:rPr>
              <a:t>Cons of </a:t>
            </a:r>
            <a:r>
              <a:rPr lang="hu-HU" sz="3600" b="1" spc="292" dirty="0" err="1">
                <a:solidFill>
                  <a:srgbClr val="231F20"/>
                </a:solidFill>
              </a:rPr>
              <a:t>knowledge</a:t>
            </a:r>
            <a:r>
              <a:rPr lang="hu-HU" sz="3600" b="1" spc="292" dirty="0">
                <a:solidFill>
                  <a:srgbClr val="231F20"/>
                </a:solidFill>
              </a:rPr>
              <a:t> </a:t>
            </a:r>
            <a:r>
              <a:rPr lang="hu-HU" sz="3600" b="1" spc="292" dirty="0" err="1">
                <a:solidFill>
                  <a:srgbClr val="231F20"/>
                </a:solidFill>
              </a:rPr>
              <a:t>graphs</a:t>
            </a:r>
            <a:r>
              <a:rPr lang="hu-HU" sz="3200" spc="292" dirty="0">
                <a:solidFill>
                  <a:srgbClr val="231F20"/>
                </a:solidFill>
              </a:rPr>
              <a:t>:</a:t>
            </a: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Complexity</a:t>
            </a:r>
            <a:r>
              <a:rPr lang="en-US" sz="3200" spc="292" dirty="0">
                <a:solidFill>
                  <a:srgbClr val="231F20"/>
                </a:solidFill>
              </a:rPr>
              <a:t>: Requires effort to build and maintain.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Scalability </a:t>
            </a:r>
            <a:r>
              <a:rPr lang="hu-HU" sz="3200" b="1" spc="292" dirty="0">
                <a:solidFill>
                  <a:srgbClr val="231F20"/>
                </a:solidFill>
              </a:rPr>
              <a:t>c</a:t>
            </a:r>
            <a:r>
              <a:rPr lang="en-US" sz="3200" b="1" spc="292" dirty="0" err="1">
                <a:solidFill>
                  <a:srgbClr val="231F20"/>
                </a:solidFill>
              </a:rPr>
              <a:t>hallenges</a:t>
            </a:r>
            <a:r>
              <a:rPr lang="en-US" sz="3200" spc="292" dirty="0">
                <a:solidFill>
                  <a:srgbClr val="231F20"/>
                </a:solidFill>
              </a:rPr>
              <a:t>: Large, complex graphs can be computationally intensive.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Dynamic </a:t>
            </a:r>
            <a:r>
              <a:rPr lang="hu-HU" sz="3200" b="1" spc="292" dirty="0">
                <a:solidFill>
                  <a:srgbClr val="231F20"/>
                </a:solidFill>
              </a:rPr>
              <a:t>d</a:t>
            </a:r>
            <a:r>
              <a:rPr lang="en-US" sz="3200" b="1" spc="292" dirty="0" err="1">
                <a:solidFill>
                  <a:srgbClr val="231F20"/>
                </a:solidFill>
              </a:rPr>
              <a:t>ata</a:t>
            </a:r>
            <a:r>
              <a:rPr lang="en-US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>
                <a:solidFill>
                  <a:srgbClr val="231F20"/>
                </a:solidFill>
              </a:rPr>
              <a:t>i</a:t>
            </a:r>
            <a:r>
              <a:rPr lang="en-US" sz="3200" b="1" spc="292" dirty="0" err="1">
                <a:solidFill>
                  <a:srgbClr val="231F20"/>
                </a:solidFill>
              </a:rPr>
              <a:t>ssues</a:t>
            </a:r>
            <a:r>
              <a:rPr lang="en-US" sz="3200" spc="292" dirty="0">
                <a:solidFill>
                  <a:srgbClr val="231F20"/>
                </a:solidFill>
              </a:rPr>
              <a:t>: Adapting to real-time updates can be challenging.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779031" lvl="1" indent="-45720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en-US" sz="3200" b="1" spc="292" dirty="0">
                <a:solidFill>
                  <a:srgbClr val="231F20"/>
                </a:solidFill>
              </a:rPr>
              <a:t>Dependence on </a:t>
            </a:r>
            <a:r>
              <a:rPr lang="hu-HU" sz="3200" b="1" spc="292" dirty="0">
                <a:solidFill>
                  <a:srgbClr val="231F20"/>
                </a:solidFill>
              </a:rPr>
              <a:t>d</a:t>
            </a:r>
            <a:r>
              <a:rPr lang="en-US" sz="3200" b="1" spc="292" dirty="0" err="1">
                <a:solidFill>
                  <a:srgbClr val="231F20"/>
                </a:solidFill>
              </a:rPr>
              <a:t>ata</a:t>
            </a:r>
            <a:r>
              <a:rPr lang="en-US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>
                <a:solidFill>
                  <a:srgbClr val="231F20"/>
                </a:solidFill>
              </a:rPr>
              <a:t>q</a:t>
            </a:r>
            <a:r>
              <a:rPr lang="en-US" sz="3200" b="1" spc="292" dirty="0" err="1">
                <a:solidFill>
                  <a:srgbClr val="231F20"/>
                </a:solidFill>
              </a:rPr>
              <a:t>uality</a:t>
            </a:r>
            <a:r>
              <a:rPr lang="en-US" sz="3200" spc="292" dirty="0">
                <a:solidFill>
                  <a:srgbClr val="231F20"/>
                </a:solidFill>
              </a:rPr>
              <a:t>: Errors in entity extraction or relationships propagate.</a:t>
            </a:r>
          </a:p>
        </p:txBody>
      </p:sp>
    </p:spTree>
    <p:extLst>
      <p:ext uri="{BB962C8B-B14F-4D97-AF65-F5344CB8AC3E}">
        <p14:creationId xmlns:p14="http://schemas.microsoft.com/office/powerpoint/2010/main" val="22689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F4E74-2DB5-098D-5091-5A67FBDE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F66615-4FA0-F5CB-9DF6-1546525A3A40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1E6BFB2-833E-3B50-AA73-F382C917D4F9}"/>
              </a:ext>
            </a:extLst>
          </p:cNvPr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62CAE0-7F91-18E9-0D9E-BB1C3FA5714C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0224127-7B6E-0C81-DD11-11FE03EEA2E1}"/>
                </a:ext>
              </a:extLst>
            </p:cNvPr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7CD48D9-B58B-FA8D-2703-9DE63972672E}"/>
              </a:ext>
            </a:extLst>
          </p:cNvPr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E95F4B-FFEE-4F48-6B48-5245B78F04EC}"/>
              </a:ext>
            </a:extLst>
          </p:cNvPr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C5A4232-8EB3-9FCD-387A-EC43024A4BDE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Project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Pipeline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D684A6D-68C9-6CD4-88D4-602A44631714}"/>
              </a:ext>
            </a:extLst>
          </p:cNvPr>
          <p:cNvSpPr txBox="1"/>
          <p:nvPr/>
        </p:nvSpPr>
        <p:spPr>
          <a:xfrm>
            <a:off x="961366" y="2923340"/>
            <a:ext cx="16136667" cy="530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>
                <a:solidFill>
                  <a:srgbClr val="231F20"/>
                </a:solidFill>
              </a:rPr>
              <a:t>Data preparation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Transforming the </a:t>
            </a:r>
            <a:r>
              <a:rPr lang="en-US" sz="3200" spc="292" dirty="0" err="1">
                <a:solidFill>
                  <a:srgbClr val="231F20"/>
                </a:solidFill>
              </a:rPr>
              <a:t>SQuAD</a:t>
            </a:r>
            <a:r>
              <a:rPr lang="en-US" sz="3200" spc="292" dirty="0">
                <a:solidFill>
                  <a:srgbClr val="231F20"/>
                </a:solidFill>
              </a:rPr>
              <a:t> dataset into graph structures</a:t>
            </a:r>
            <a:r>
              <a:rPr lang="hu-HU" sz="3200" spc="292" dirty="0">
                <a:solidFill>
                  <a:srgbClr val="231F20"/>
                </a:solidFill>
              </a:rPr>
              <a:t>.</a:t>
            </a: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Graph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construction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Neo4j used for storage and queries.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Nodes enriched with metadata and embeddings.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836181" lvl="1" indent="-514350">
              <a:lnSpc>
                <a:spcPts val="5962"/>
              </a:lnSpc>
              <a:buFont typeface="+mj-lt"/>
              <a:buAutoNum type="arabicPeriod"/>
            </a:pPr>
            <a:r>
              <a:rPr lang="hu-HU" sz="3200" b="1" spc="292" dirty="0" err="1">
                <a:solidFill>
                  <a:srgbClr val="231F20"/>
                </a:solidFill>
              </a:rPr>
              <a:t>Retrieval</a:t>
            </a:r>
            <a:r>
              <a:rPr lang="hu-HU" sz="3200" b="1" spc="292" dirty="0">
                <a:solidFill>
                  <a:srgbClr val="231F20"/>
                </a:solidFill>
              </a:rPr>
              <a:t> </a:t>
            </a:r>
            <a:r>
              <a:rPr lang="hu-HU" sz="3200" b="1" spc="292" dirty="0" err="1">
                <a:solidFill>
                  <a:srgbClr val="231F20"/>
                </a:solidFill>
              </a:rPr>
              <a:t>methods</a:t>
            </a:r>
            <a:r>
              <a:rPr lang="hu-HU" sz="3200" spc="292" dirty="0">
                <a:solidFill>
                  <a:srgbClr val="231F20"/>
                </a:solidFill>
              </a:rPr>
              <a:t>:</a:t>
            </a:r>
          </a:p>
          <a:p>
            <a:pPr marL="1293381" lvl="2" indent="-51435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Structured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retrieval</a:t>
            </a:r>
            <a:r>
              <a:rPr lang="hu-HU" sz="3200" spc="292" dirty="0">
                <a:solidFill>
                  <a:srgbClr val="231F20"/>
                </a:solidFill>
              </a:rPr>
              <a:t> – </a:t>
            </a:r>
            <a:r>
              <a:rPr lang="hu-HU" sz="3200" spc="292" dirty="0" err="1">
                <a:solidFill>
                  <a:srgbClr val="231F20"/>
                </a:solidFill>
              </a:rPr>
              <a:t>entity-based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1293381" lvl="2" indent="-51435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Unstructured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retrieval</a:t>
            </a:r>
            <a:r>
              <a:rPr lang="hu-HU" sz="3200" spc="292" dirty="0">
                <a:solidFill>
                  <a:srgbClr val="231F20"/>
                </a:solidFill>
              </a:rPr>
              <a:t> – </a:t>
            </a:r>
            <a:r>
              <a:rPr lang="hu-HU" sz="3200" spc="292" dirty="0" err="1">
                <a:solidFill>
                  <a:srgbClr val="231F20"/>
                </a:solidFill>
              </a:rPr>
              <a:t>vector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similarity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1293381" lvl="2" indent="-514350">
              <a:lnSpc>
                <a:spcPts val="5962"/>
              </a:lnSpc>
              <a:buFont typeface="Arial" panose="020B0604020202020204" pitchFamily="34" charset="0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Hybrid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method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combining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both</a:t>
            </a:r>
            <a:endParaRPr lang="en-US" sz="3200" spc="292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745</Words>
  <Application>Microsoft Office PowerPoint</Application>
  <PresentationFormat>Egyéni</PresentationFormat>
  <Paragraphs>91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Oswald Bold</vt:lpstr>
      <vt:lpstr>Arial</vt:lpstr>
      <vt:lpstr>Calibri</vt:lpstr>
      <vt:lpstr>Open Sans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Molnár Adrienn</cp:lastModifiedBy>
  <cp:revision>11</cp:revision>
  <dcterms:created xsi:type="dcterms:W3CDTF">2006-08-16T00:00:00Z</dcterms:created>
  <dcterms:modified xsi:type="dcterms:W3CDTF">2025-01-09T09:44:52Z</dcterms:modified>
  <dc:identifier>DAF5HM-SqSs</dc:identifier>
</cp:coreProperties>
</file>