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4"/>
  </p:sldMasterIdLst>
  <p:notesMasterIdLst>
    <p:notesMasterId r:id="rId25"/>
  </p:notesMasterIdLst>
  <p:sldIdLst>
    <p:sldId id="376" r:id="rId5"/>
    <p:sldId id="335" r:id="rId6"/>
    <p:sldId id="414" r:id="rId7"/>
    <p:sldId id="396" r:id="rId8"/>
    <p:sldId id="405" r:id="rId9"/>
    <p:sldId id="403" r:id="rId10"/>
    <p:sldId id="406" r:id="rId11"/>
    <p:sldId id="409" r:id="rId12"/>
    <p:sldId id="336" r:id="rId13"/>
    <p:sldId id="407" r:id="rId14"/>
    <p:sldId id="381" r:id="rId15"/>
    <p:sldId id="410" r:id="rId16"/>
    <p:sldId id="415" r:id="rId17"/>
    <p:sldId id="416" r:id="rId18"/>
    <p:sldId id="417" r:id="rId19"/>
    <p:sldId id="411" r:id="rId20"/>
    <p:sldId id="383" r:id="rId21"/>
    <p:sldId id="401" r:id="rId22"/>
    <p:sldId id="402" r:id="rId23"/>
    <p:sldId id="384" r:id="rId2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C48605-DAE6-A270-CCC5-B7126DF18108}" name="Kiss Eszter Borbála" initials="KB" userId="S::eszter.kiss4@stud.uni-corvinus.hu::1078fcad-030b-41b9-ae02-82bfae98771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7577"/>
    <a:srgbClr val="789D9F"/>
    <a:srgbClr val="95C3C5"/>
    <a:srgbClr val="00A7B4"/>
    <a:srgbClr val="00BAC7"/>
    <a:srgbClr val="9ACACC"/>
    <a:srgbClr val="A9DEE0"/>
    <a:srgbClr val="C1FBFF"/>
    <a:srgbClr val="ACACA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Közepesen sötét stílus 1 – 2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Világos stílus 3 – 4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Közepesen sötét stílus 4 – 4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E3FDE45-AF77-4B5C-9715-49D594BDF05E}" styleName="Világos stílus 1 – 2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6"/>
  </p:normalViewPr>
  <p:slideViewPr>
    <p:cSldViewPr snapToGrid="0" snapToObjects="1">
      <p:cViewPr>
        <p:scale>
          <a:sx n="136" d="100"/>
          <a:sy n="136" d="100"/>
        </p:scale>
        <p:origin x="216" y="-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80E3C-7D3D-F241-A60A-6F152EE0271A}" type="datetimeFigureOut">
              <a:rPr lang="hu-HU" smtClean="0"/>
              <a:t>2025. 01. 07.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2F344-792A-C144-9D69-A35368F6091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0082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2F344-792A-C144-9D69-A35368F6091A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382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2F344-792A-C144-9D69-A35368F6091A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036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1/7/25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5629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2135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1101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5139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1/7/25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1532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1/7/25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306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1/7/25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44794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1/7/25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697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8662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1/7/25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310311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1/7/25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265872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1/7/25</a:t>
            </a:fld>
            <a:endParaRPr lang="en-US" spc="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8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15" r:id="rId6"/>
    <p:sldLayoutId id="2147483711" r:id="rId7"/>
    <p:sldLayoutId id="2147483712" r:id="rId8"/>
    <p:sldLayoutId id="2147483713" r:id="rId9"/>
    <p:sldLayoutId id="2147483714" r:id="rId10"/>
    <p:sldLayoutId id="214748371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Mystery of Entropy: Measuring Unpredictability in Machine Learning">
            <a:extLst>
              <a:ext uri="{FF2B5EF4-FFF2-40B4-BE49-F238E27FC236}">
                <a16:creationId xmlns:a16="http://schemas.microsoft.com/office/drawing/2014/main" id="{0324F097-7C34-EDCB-AC66-3C7754200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8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553BA47-FB30-04EB-8BB6-96CFFBF62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671" y="4670855"/>
            <a:ext cx="11333329" cy="130720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high entropy projections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in machine learning</a:t>
            </a:r>
          </a:p>
        </p:txBody>
      </p:sp>
      <p:sp>
        <p:nvSpPr>
          <p:cNvPr id="17" name="Szövegdoboz 1">
            <a:extLst>
              <a:ext uri="{FF2B5EF4-FFF2-40B4-BE49-F238E27FC236}">
                <a16:creationId xmlns:a16="http://schemas.microsoft.com/office/drawing/2014/main" id="{2163F658-B6D7-682D-555C-6F17D94A4DED}"/>
              </a:ext>
            </a:extLst>
          </p:cNvPr>
          <p:cNvSpPr txBox="1"/>
          <p:nvPr/>
        </p:nvSpPr>
        <p:spPr>
          <a:xfrm>
            <a:off x="0" y="-30193"/>
            <a:ext cx="5284694" cy="954107"/>
          </a:xfrm>
          <a:prstGeom prst="rect">
            <a:avLst/>
          </a:prstGeom>
          <a:solidFill>
            <a:srgbClr val="ACACAC">
              <a:alpha val="65098"/>
            </a:srgb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800" dirty="0">
                <a:latin typeface="F30"/>
                <a:cs typeface="Times New Roman"/>
              </a:rPr>
              <a:t>Emma Lukács</a:t>
            </a:r>
          </a:p>
          <a:p>
            <a:pPr algn="ctr"/>
            <a:r>
              <a:rPr lang="hu-HU" sz="2800" dirty="0" err="1">
                <a:latin typeface="F30"/>
                <a:cs typeface="Times New Roman"/>
              </a:rPr>
              <a:t>Supervisor</a:t>
            </a:r>
            <a:r>
              <a:rPr lang="hu-HU" sz="2800" dirty="0">
                <a:latin typeface="F30"/>
                <a:cs typeface="Times New Roman"/>
              </a:rPr>
              <a:t>: Adrián </a:t>
            </a:r>
            <a:r>
              <a:rPr lang="hu-HU" sz="2800" dirty="0" err="1">
                <a:latin typeface="F30"/>
                <a:cs typeface="Times New Roman"/>
              </a:rPr>
              <a:t>Csiszárik</a:t>
            </a:r>
            <a:endParaRPr lang="hu-HU" sz="2800" dirty="0">
              <a:latin typeface="F30"/>
              <a:cs typeface="Times New Roman"/>
            </a:endParaRPr>
          </a:p>
        </p:txBody>
      </p:sp>
      <p:sp>
        <p:nvSpPr>
          <p:cNvPr id="12" name="Szövegdoboz 1">
            <a:extLst>
              <a:ext uri="{FF2B5EF4-FFF2-40B4-BE49-F238E27FC236}">
                <a16:creationId xmlns:a16="http://schemas.microsoft.com/office/drawing/2014/main" id="{B13B8678-0D3C-0FF8-F27D-8069D19E55E2}"/>
              </a:ext>
            </a:extLst>
          </p:cNvPr>
          <p:cNvSpPr txBox="1"/>
          <p:nvPr/>
        </p:nvSpPr>
        <p:spPr>
          <a:xfrm>
            <a:off x="6223686" y="0"/>
            <a:ext cx="5968314" cy="584775"/>
          </a:xfrm>
          <a:prstGeom prst="rect">
            <a:avLst/>
          </a:prstGeom>
          <a:solidFill>
            <a:srgbClr val="CDCDCD">
              <a:alpha val="57255"/>
            </a:srgb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dirty="0">
                <a:latin typeface="F30"/>
                <a:cs typeface="Times New Roman"/>
              </a:rPr>
              <a:t>Eötvös Loránd University</a:t>
            </a:r>
          </a:p>
          <a:p>
            <a:r>
              <a:rPr lang="hu-HU" sz="1600" dirty="0">
                <a:latin typeface="F30"/>
                <a:cs typeface="Times New Roman"/>
              </a:rPr>
              <a:t>2025. 01. 09.</a:t>
            </a:r>
          </a:p>
        </p:txBody>
      </p:sp>
    </p:spTree>
    <p:extLst>
      <p:ext uri="{BB962C8B-B14F-4D97-AF65-F5344CB8AC3E}">
        <p14:creationId xmlns:p14="http://schemas.microsoft.com/office/powerpoint/2010/main" val="3216447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ata Analyst Online Course | Data Analytics | Udacity">
            <a:extLst>
              <a:ext uri="{FF2B5EF4-FFF2-40B4-BE49-F238E27FC236}">
                <a16:creationId xmlns:a16="http://schemas.microsoft.com/office/drawing/2014/main" id="{41A967DC-F432-147C-B570-799D9D223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8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553BA47-FB30-04EB-8BB6-96CFFBF62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335" y="5039264"/>
            <a:ext cx="11333329" cy="66830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MAXEnt-pca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87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0AD1BA01-CFD1-7AE7-FFFF-E2A87D390C45}"/>
              </a:ext>
            </a:extLst>
          </p:cNvPr>
          <p:cNvSpPr/>
          <p:nvPr/>
        </p:nvSpPr>
        <p:spPr>
          <a:xfrm>
            <a:off x="252827" y="-3923"/>
            <a:ext cx="11673669" cy="953071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2800" b="1" dirty="0" err="1">
                <a:solidFill>
                  <a:schemeClr val="tx1"/>
                </a:solidFill>
                <a:latin typeface="F30"/>
              </a:rPr>
              <a:t>Graph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embedding</a:t>
            </a:r>
            <a:endParaRPr lang="hu-HU" sz="2800" b="1" dirty="0">
              <a:solidFill>
                <a:schemeClr val="tx1"/>
              </a:solidFill>
              <a:latin typeface="F30"/>
            </a:endParaRPr>
          </a:p>
        </p:txBody>
      </p:sp>
      <p:sp>
        <p:nvSpPr>
          <p:cNvPr id="16" name="Dia számának helye 63">
            <a:extLst>
              <a:ext uri="{FF2B5EF4-FFF2-40B4-BE49-F238E27FC236}">
                <a16:creationId xmlns:a16="http://schemas.microsoft.com/office/drawing/2014/main" id="{5F68648B-796E-2BDA-0659-9C3BC356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311" y="6344815"/>
            <a:ext cx="410875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z="1400" smtClean="0">
                <a:solidFill>
                  <a:schemeClr val="accent6">
                    <a:lumMod val="50000"/>
                  </a:schemeClr>
                </a:solidFill>
                <a:latin typeface="F30"/>
              </a:rPr>
              <a:pPr algn="l"/>
              <a:t>11</a:t>
            </a:fld>
            <a:endParaRPr lang="hu-HU" sz="1400">
              <a:solidFill>
                <a:schemeClr val="accent6">
                  <a:lumMod val="50000"/>
                </a:schemeClr>
              </a:solidFill>
              <a:latin typeface="F3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03181B-4E54-97F9-A765-653296F05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7" y="1209555"/>
            <a:ext cx="6790510" cy="1310946"/>
          </a:xfrm>
          <a:prstGeom prst="rect">
            <a:avLst/>
          </a:prstGeom>
        </p:spPr>
      </p:pic>
      <p:sp>
        <p:nvSpPr>
          <p:cNvPr id="37" name="Tartalom helye 2">
            <a:extLst>
              <a:ext uri="{FF2B5EF4-FFF2-40B4-BE49-F238E27FC236}">
                <a16:creationId xmlns:a16="http://schemas.microsoft.com/office/drawing/2014/main" id="{829CCADA-255E-4EA1-8A84-3C7853F563A7}"/>
              </a:ext>
            </a:extLst>
          </p:cNvPr>
          <p:cNvSpPr txBox="1">
            <a:spLocks/>
          </p:cNvSpPr>
          <p:nvPr/>
        </p:nvSpPr>
        <p:spPr>
          <a:xfrm>
            <a:off x="418945" y="1146303"/>
            <a:ext cx="2825144" cy="445447"/>
          </a:xfrm>
          <a:prstGeom prst="rect">
            <a:avLst/>
          </a:prstGeom>
          <a:solidFill>
            <a:srgbClr val="C1FBFF">
              <a:alpha val="32157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defPPr>
              <a:defRPr lang="hu-HU"/>
            </a:defPPr>
            <a:lvl1pPr indent="0" algn="just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None/>
              <a:defRPr sz="1600" b="1" spc="50" baseline="0">
                <a:solidFill>
                  <a:schemeClr val="dk1"/>
                </a:solidFill>
                <a:latin typeface="Univers Condensed" panose="020B05060202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74320" indent="-274320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2300" spc="50" baseline="0">
                <a:solidFill>
                  <a:schemeClr val="dk1"/>
                </a:solidFill>
              </a:defRPr>
            </a:lvl2pPr>
            <a:lvl3pPr marL="274320" indent="0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b="1" spc="50" baseline="0">
                <a:solidFill>
                  <a:schemeClr val="dk1"/>
                </a:solidFill>
              </a:defRPr>
            </a:lvl3pPr>
            <a:lvl4pPr marL="594360" indent="-274320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pc="50" baseline="0">
                <a:solidFill>
                  <a:schemeClr val="dk1"/>
                </a:solidFill>
              </a:defRPr>
            </a:lvl4pPr>
            <a:lvl5pPr marL="594360" indent="0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b="1" spc="50" baseline="0">
                <a:solidFill>
                  <a:schemeClr val="dk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81000"/>
              </a:lnSpc>
            </a:pPr>
            <a:endParaRPr lang="hu-HU" sz="1400" dirty="0">
              <a:sym typeface="Wingdings" panose="05000000000000000000" pitchFamily="2" charset="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D2612CA-EF55-C429-393E-71290FD41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3" b="89431" l="152" r="93561">
                        <a14:foregroundMark x1="530" y1="13821" x2="15833" y2="14634"/>
                        <a14:foregroundMark x1="15833" y1="14634" x2="25455" y2="13821"/>
                        <a14:foregroundMark x1="25455" y1="13821" x2="24773" y2="8130"/>
                        <a14:foregroundMark x1="26061" y1="13821" x2="3333" y2="25610"/>
                        <a14:foregroundMark x1="3333" y1="25610" x2="15606" y2="6098"/>
                        <a14:foregroundMark x1="15606" y1="6098" x2="25227" y2="6098"/>
                        <a14:foregroundMark x1="25227" y1="6098" x2="25000" y2="6098"/>
                        <a14:foregroundMark x1="6136" y1="19106" x2="4848" y2="10163"/>
                        <a14:foregroundMark x1="4470" y1="17073" x2="3258" y2="24797"/>
                        <a14:foregroundMark x1="2197" y1="24797" x2="25985" y2="25610"/>
                        <a14:foregroundMark x1="25985" y1="25610" x2="26061" y2="2439"/>
                        <a14:foregroundMark x1="1364" y1="20325" x2="16970" y2="21545"/>
                        <a14:foregroundMark x1="152" y1="24797" x2="10985" y2="39024"/>
                        <a14:foregroundMark x1="10985" y1="39024" x2="22121" y2="36179"/>
                        <a14:foregroundMark x1="22121" y1="36179" x2="5530" y2="2439"/>
                        <a14:foregroundMark x1="5530" y1="2439" x2="152" y2="19106"/>
                        <a14:foregroundMark x1="40964" y1="59473" x2="42424" y2="88618"/>
                        <a14:foregroundMark x1="40000" y1="40244" x2="40493" y2="50090"/>
                        <a14:foregroundMark x1="43588" y1="88014" x2="54167" y2="82520"/>
                        <a14:foregroundMark x1="42424" y1="88618" x2="42838" y2="88403"/>
                        <a14:foregroundMark x1="54167" y1="82520" x2="77348" y2="91870"/>
                        <a14:foregroundMark x1="77348" y1="91870" x2="87500" y2="85772"/>
                        <a14:foregroundMark x1="87500" y1="85772" x2="93561" y2="42276"/>
                        <a14:foregroundMark x1="40448" y1="53196" x2="34242" y2="54472"/>
                        <a14:foregroundMark x1="42936" y1="52684" x2="41057" y2="53070"/>
                        <a14:foregroundMark x1="91089" y1="42784" x2="43685" y2="52530"/>
                        <a14:foregroundMark x1="93561" y1="42276" x2="93424" y2="42304"/>
                        <a14:foregroundMark x1="34242" y1="54472" x2="33636" y2="52033"/>
                        <a14:backgroundMark x1="27879" y1="45528" x2="4242" y2="46748"/>
                        <a14:backgroundMark x1="4242" y1="46748" x2="2273" y2="99593"/>
                        <a14:backgroundMark x1="2273" y1="99593" x2="12955" y2="98780"/>
                        <a14:backgroundMark x1="12955" y1="98780" x2="25152" y2="99187"/>
                        <a14:backgroundMark x1="25152" y1="99187" x2="25227" y2="46748"/>
                        <a14:backgroundMark x1="28485" y1="4878" x2="28485" y2="55285"/>
                        <a14:backgroundMark x1="28485" y1="55285" x2="43182" y2="99593"/>
                        <a14:backgroundMark x1="43182" y1="99593" x2="43333" y2="44309"/>
                        <a14:backgroundMark x1="43333" y1="44309" x2="36667" y2="1220"/>
                        <a14:backgroundMark x1="36667" y1="1220" x2="28333" y2="407"/>
                        <a14:backgroundMark x1="29697" y1="21545" x2="29621" y2="76829"/>
                        <a14:backgroundMark x1="29621" y1="76829" x2="40152" y2="94309"/>
                        <a14:backgroundMark x1="40152" y1="94309" x2="41136" y2="26829"/>
                        <a14:backgroundMark x1="41136" y1="26829" x2="40227" y2="19106"/>
                        <a14:backgroundMark x1="31364" y1="19106" x2="31364" y2="82114"/>
                        <a14:backgroundMark x1="42879" y1="6911" x2="51818" y2="40244"/>
                        <a14:backgroundMark x1="51818" y1="40244" x2="69015" y2="40244"/>
                        <a14:backgroundMark x1="69015" y1="40244" x2="94091" y2="36585"/>
                        <a14:backgroundMark x1="94091" y1="36585" x2="55985" y2="407"/>
                        <a14:backgroundMark x1="55985" y1="407" x2="46364" y2="9756"/>
                        <a14:backgroundMark x1="46364" y1="9756" x2="79167" y2="29675"/>
                        <a14:backgroundMark x1="79167" y1="29675" x2="88864" y2="19919"/>
                        <a14:backgroundMark x1="88864" y1="19919" x2="89318" y2="24797"/>
                        <a14:backgroundMark x1="5606" y1="58537" x2="1667" y2="66260"/>
                        <a14:backgroundMark x1="3939" y1="59350" x2="2121" y2="72764"/>
                        <a14:backgroundMark x1="5833" y1="81707" x2="227" y2="77236"/>
                        <a14:backgroundMark x1="4167" y1="89431" x2="76" y2="63008"/>
                        <a14:backgroundMark x1="5152" y1="61789" x2="76" y2="63008"/>
                        <a14:backgroundMark x1="5985" y1="54065" x2="1061" y2="54065"/>
                        <a14:backgroundMark x1="6439" y1="49593" x2="227" y2="50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44"/>
          <a:stretch/>
        </p:blipFill>
        <p:spPr>
          <a:xfrm>
            <a:off x="7206753" y="1215239"/>
            <a:ext cx="3522512" cy="10716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6D43EA-9BCB-8EBD-4087-A29FA08A8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43"/>
          <a:stretch/>
        </p:blipFill>
        <p:spPr>
          <a:xfrm>
            <a:off x="462455" y="2966176"/>
            <a:ext cx="7441324" cy="3221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4B8D57-70D1-A29C-58C7-F6BEF6363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89431" l="152" r="93561">
                        <a14:foregroundMark x1="530" y1="13821" x2="15833" y2="14634"/>
                        <a14:foregroundMark x1="15833" y1="14634" x2="25455" y2="13821"/>
                        <a14:foregroundMark x1="25455" y1="13821" x2="24773" y2="8130"/>
                        <a14:foregroundMark x1="26061" y1="13821" x2="3333" y2="25610"/>
                        <a14:foregroundMark x1="3333" y1="25610" x2="15606" y2="6098"/>
                        <a14:foregroundMark x1="15606" y1="6098" x2="25227" y2="6098"/>
                        <a14:foregroundMark x1="25227" y1="6098" x2="25000" y2="6098"/>
                        <a14:foregroundMark x1="6136" y1="19106" x2="4848" y2="10163"/>
                        <a14:foregroundMark x1="4470" y1="17073" x2="3258" y2="24797"/>
                        <a14:foregroundMark x1="2197" y1="24797" x2="25985" y2="25610"/>
                        <a14:foregroundMark x1="25985" y1="25610" x2="26061" y2="2439"/>
                        <a14:foregroundMark x1="1364" y1="20325" x2="16970" y2="21545"/>
                        <a14:foregroundMark x1="152" y1="24797" x2="10985" y2="39024"/>
                        <a14:foregroundMark x1="10985" y1="39024" x2="22121" y2="36179"/>
                        <a14:foregroundMark x1="22121" y1="36179" x2="5530" y2="2439"/>
                        <a14:foregroundMark x1="5530" y1="2439" x2="152" y2="19106"/>
                        <a14:foregroundMark x1="40964" y1="59473" x2="42424" y2="88618"/>
                        <a14:foregroundMark x1="40000" y1="40244" x2="40493" y2="50090"/>
                        <a14:foregroundMark x1="43588" y1="88014" x2="54167" y2="82520"/>
                        <a14:foregroundMark x1="42424" y1="88618" x2="42838" y2="88403"/>
                        <a14:foregroundMark x1="54167" y1="82520" x2="77348" y2="91870"/>
                        <a14:foregroundMark x1="77348" y1="91870" x2="87500" y2="85772"/>
                        <a14:foregroundMark x1="87500" y1="85772" x2="93561" y2="42276"/>
                        <a14:foregroundMark x1="40448" y1="53196" x2="34242" y2="54472"/>
                        <a14:foregroundMark x1="42936" y1="52684" x2="41057" y2="53070"/>
                        <a14:foregroundMark x1="91089" y1="42784" x2="43685" y2="52530"/>
                        <a14:foregroundMark x1="93561" y1="42276" x2="93424" y2="42304"/>
                        <a14:foregroundMark x1="34242" y1="54472" x2="33636" y2="52033"/>
                        <a14:backgroundMark x1="27879" y1="45528" x2="4242" y2="46748"/>
                        <a14:backgroundMark x1="4242" y1="46748" x2="2273" y2="99593"/>
                        <a14:backgroundMark x1="2273" y1="99593" x2="12955" y2="98780"/>
                        <a14:backgroundMark x1="12955" y1="98780" x2="25152" y2="99187"/>
                        <a14:backgroundMark x1="25152" y1="99187" x2="25227" y2="46748"/>
                        <a14:backgroundMark x1="28485" y1="4878" x2="28485" y2="55285"/>
                        <a14:backgroundMark x1="28485" y1="55285" x2="43182" y2="99593"/>
                        <a14:backgroundMark x1="43182" y1="99593" x2="43333" y2="44309"/>
                        <a14:backgroundMark x1="43333" y1="44309" x2="36667" y2="1220"/>
                        <a14:backgroundMark x1="36667" y1="1220" x2="28333" y2="407"/>
                        <a14:backgroundMark x1="29697" y1="21545" x2="29621" y2="76829"/>
                        <a14:backgroundMark x1="29621" y1="76829" x2="40152" y2="94309"/>
                        <a14:backgroundMark x1="40152" y1="94309" x2="41136" y2="26829"/>
                        <a14:backgroundMark x1="41136" y1="26829" x2="40227" y2="19106"/>
                        <a14:backgroundMark x1="31364" y1="19106" x2="31364" y2="82114"/>
                        <a14:backgroundMark x1="42879" y1="6911" x2="51818" y2="40244"/>
                        <a14:backgroundMark x1="51818" y1="40244" x2="69015" y2="40244"/>
                        <a14:backgroundMark x1="69015" y1="40244" x2="94091" y2="36585"/>
                        <a14:backgroundMark x1="94091" y1="36585" x2="55985" y2="407"/>
                        <a14:backgroundMark x1="55985" y1="407" x2="46364" y2="9756"/>
                        <a14:backgroundMark x1="46364" y1="9756" x2="79167" y2="29675"/>
                        <a14:backgroundMark x1="79167" y1="29675" x2="88864" y2="19919"/>
                        <a14:backgroundMark x1="88864" y1="19919" x2="89318" y2="24797"/>
                        <a14:backgroundMark x1="5606" y1="58537" x2="1667" y2="66260"/>
                        <a14:backgroundMark x1="3939" y1="59350" x2="2121" y2="72764"/>
                        <a14:backgroundMark x1="5833" y1="81707" x2="227" y2="77236"/>
                        <a14:backgroundMark x1="4167" y1="89431" x2="76" y2="63008"/>
                        <a14:backgroundMark x1="5152" y1="61789" x2="76" y2="63008"/>
                        <a14:backgroundMark x1="5985" y1="54065" x2="1061" y2="54065"/>
                        <a14:backgroundMark x1="6439" y1="49593" x2="227" y2="50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26" r="71948" b="58893"/>
          <a:stretch/>
        </p:blipFill>
        <p:spPr>
          <a:xfrm>
            <a:off x="7148078" y="1276172"/>
            <a:ext cx="1660634" cy="4405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FD537B3-C669-8B4F-F575-D1737149876F}"/>
              </a:ext>
            </a:extLst>
          </p:cNvPr>
          <p:cNvSpPr txBox="1"/>
          <p:nvPr/>
        </p:nvSpPr>
        <p:spPr>
          <a:xfrm>
            <a:off x="418945" y="4728040"/>
            <a:ext cx="10686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D0D0D"/>
                </a:solidFill>
                <a:latin typeface="ui-sans-serif"/>
              </a:rPr>
              <a:t>PCA follows the linearization of graph embedding with the intrinsic graph connecting all the data pairs with equal weights and constrained by scale normalization on the projection vector.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29707B-1E78-8F05-11FC-CE10739393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71" y="3051259"/>
            <a:ext cx="5046061" cy="6794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AAB905F-ED6F-DBF1-B864-C29F68BF0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2"/>
          <a:stretch/>
        </p:blipFill>
        <p:spPr>
          <a:xfrm>
            <a:off x="2084992" y="5247479"/>
            <a:ext cx="7441324" cy="7736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9061D6E-5B6A-AF96-1721-779A63413E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849" y="3972188"/>
            <a:ext cx="5468925" cy="686353"/>
          </a:xfrm>
          <a:prstGeom prst="rect">
            <a:avLst/>
          </a:prstGeom>
        </p:spPr>
      </p:pic>
      <p:sp>
        <p:nvSpPr>
          <p:cNvPr id="34" name="Téglalap 52">
            <a:extLst>
              <a:ext uri="{FF2B5EF4-FFF2-40B4-BE49-F238E27FC236}">
                <a16:creationId xmlns:a16="http://schemas.microsoft.com/office/drawing/2014/main" id="{1C20FAC5-CD20-19E0-E12A-3D060FBC1EC6}"/>
              </a:ext>
            </a:extLst>
          </p:cNvPr>
          <p:cNvSpPr/>
          <p:nvPr/>
        </p:nvSpPr>
        <p:spPr>
          <a:xfrm>
            <a:off x="418945" y="1147498"/>
            <a:ext cx="11310600" cy="3570272"/>
          </a:xfrm>
          <a:prstGeom prst="rect">
            <a:avLst/>
          </a:prstGeom>
          <a:noFill/>
          <a:ln w="28575">
            <a:solidFill>
              <a:srgbClr val="33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00" dirty="0">
              <a:solidFill>
                <a:schemeClr val="tx1"/>
              </a:solidFill>
              <a:latin typeface="F30"/>
            </a:endParaRPr>
          </a:p>
        </p:txBody>
      </p:sp>
      <p:sp>
        <p:nvSpPr>
          <p:cNvPr id="35" name="Téglalap 65">
            <a:extLst>
              <a:ext uri="{FF2B5EF4-FFF2-40B4-BE49-F238E27FC236}">
                <a16:creationId xmlns:a16="http://schemas.microsoft.com/office/drawing/2014/main" id="{10DC031B-3FB5-FDA7-D3B8-25055F34581B}"/>
              </a:ext>
            </a:extLst>
          </p:cNvPr>
          <p:cNvSpPr/>
          <p:nvPr/>
        </p:nvSpPr>
        <p:spPr>
          <a:xfrm>
            <a:off x="2084992" y="3784483"/>
            <a:ext cx="5648694" cy="929095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hu-HU" sz="1600" dirty="0">
              <a:latin typeface="F30"/>
            </a:endParaRPr>
          </a:p>
        </p:txBody>
      </p:sp>
      <p:sp>
        <p:nvSpPr>
          <p:cNvPr id="38" name="Tartalom helye 2">
            <a:extLst>
              <a:ext uri="{FF2B5EF4-FFF2-40B4-BE49-F238E27FC236}">
                <a16:creationId xmlns:a16="http://schemas.microsoft.com/office/drawing/2014/main" id="{B50217D5-2409-BBE1-9C77-F0C8C63B1867}"/>
              </a:ext>
            </a:extLst>
          </p:cNvPr>
          <p:cNvSpPr txBox="1">
            <a:spLocks/>
          </p:cNvSpPr>
          <p:nvPr/>
        </p:nvSpPr>
        <p:spPr>
          <a:xfrm>
            <a:off x="7148078" y="1136034"/>
            <a:ext cx="2825144" cy="445447"/>
          </a:xfrm>
          <a:prstGeom prst="rect">
            <a:avLst/>
          </a:prstGeom>
          <a:solidFill>
            <a:srgbClr val="C1FBFF">
              <a:alpha val="32157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defPPr>
              <a:defRPr lang="hu-HU"/>
            </a:defPPr>
            <a:lvl1pPr indent="0" algn="just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None/>
              <a:defRPr sz="1600" b="1" spc="50" baseline="0">
                <a:solidFill>
                  <a:schemeClr val="dk1"/>
                </a:solidFill>
                <a:latin typeface="Univers Condensed" panose="020B05060202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74320" indent="-274320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2300" spc="50" baseline="0">
                <a:solidFill>
                  <a:schemeClr val="dk1"/>
                </a:solidFill>
              </a:defRPr>
            </a:lvl2pPr>
            <a:lvl3pPr marL="274320" indent="0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b="1" spc="50" baseline="0">
                <a:solidFill>
                  <a:schemeClr val="dk1"/>
                </a:solidFill>
              </a:defRPr>
            </a:lvl3pPr>
            <a:lvl4pPr marL="594360" indent="-274320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pc="50" baseline="0">
                <a:solidFill>
                  <a:schemeClr val="dk1"/>
                </a:solidFill>
              </a:defRPr>
            </a:lvl4pPr>
            <a:lvl5pPr marL="594360" indent="0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b="1" spc="50" baseline="0">
                <a:solidFill>
                  <a:schemeClr val="dk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81000"/>
              </a:lnSpc>
            </a:pPr>
            <a:endParaRPr lang="hu-HU" sz="1400" dirty="0">
              <a:sym typeface="Wingdings" panose="05000000000000000000" pitchFamily="2" charset="2"/>
            </a:endParaRPr>
          </a:p>
        </p:txBody>
      </p:sp>
      <p:cxnSp>
        <p:nvCxnSpPr>
          <p:cNvPr id="39" name="Egyenes összekötő 6">
            <a:extLst>
              <a:ext uri="{FF2B5EF4-FFF2-40B4-BE49-F238E27FC236}">
                <a16:creationId xmlns:a16="http://schemas.microsoft.com/office/drawing/2014/main" id="{6F309678-15BF-70A5-0126-3662E2EEAD2C}"/>
              </a:ext>
            </a:extLst>
          </p:cNvPr>
          <p:cNvCxnSpPr>
            <a:cxnSpLocks/>
          </p:cNvCxnSpPr>
          <p:nvPr/>
        </p:nvCxnSpPr>
        <p:spPr>
          <a:xfrm>
            <a:off x="1025109" y="5399879"/>
            <a:ext cx="45825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6">
            <a:extLst>
              <a:ext uri="{FF2B5EF4-FFF2-40B4-BE49-F238E27FC236}">
                <a16:creationId xmlns:a16="http://schemas.microsoft.com/office/drawing/2014/main" id="{738ED0AE-0FD5-4D8F-0B64-346DD71FE0C3}"/>
              </a:ext>
            </a:extLst>
          </p:cNvPr>
          <p:cNvCxnSpPr>
            <a:cxnSpLocks/>
          </p:cNvCxnSpPr>
          <p:nvPr/>
        </p:nvCxnSpPr>
        <p:spPr>
          <a:xfrm>
            <a:off x="6692657" y="6100359"/>
            <a:ext cx="45825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1A9873C4-E0D6-FDD5-45C0-353BDF4F5A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312"/>
          <a:stretch/>
        </p:blipFill>
        <p:spPr>
          <a:xfrm>
            <a:off x="4999223" y="5518164"/>
            <a:ext cx="198482" cy="2565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0FD3E9C-FABB-2CC5-95E9-F1FB65ECB8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312"/>
          <a:stretch/>
        </p:blipFill>
        <p:spPr>
          <a:xfrm>
            <a:off x="6382547" y="5503617"/>
            <a:ext cx="198482" cy="2565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E8A78F2-ED41-5B83-B9A7-7EBC19345123}"/>
              </a:ext>
            </a:extLst>
          </p:cNvPr>
          <p:cNvSpPr txBox="1"/>
          <p:nvPr/>
        </p:nvSpPr>
        <p:spPr>
          <a:xfrm>
            <a:off x="463168" y="25150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D0D0D"/>
                </a:solidFill>
                <a:latin typeface="ui-sans-serif"/>
              </a:rPr>
              <a:t>Intrinsic graph:      ,</a:t>
            </a:r>
            <a:endParaRPr lang="en-US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B8CE943-9AC4-B0D7-23E6-A7A7539BC5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44" y="2600641"/>
            <a:ext cx="208410" cy="23245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598AE19-45DF-EDF1-159A-986E36556F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2407616" y="2607565"/>
            <a:ext cx="1337807" cy="27404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6AF5CFB-BE03-301C-5EC2-DC6BBDEEE7E5}"/>
              </a:ext>
            </a:extLst>
          </p:cNvPr>
          <p:cNvSpPr txBox="1"/>
          <p:nvPr/>
        </p:nvSpPr>
        <p:spPr>
          <a:xfrm>
            <a:off x="8038341" y="2402528"/>
            <a:ext cx="33741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D0D0D"/>
                </a:solidFill>
                <a:latin typeface="ui-sans-serif"/>
              </a:rPr>
              <a:t>The graph embedding of the graph G is defined as an algorithm to find the desired low-dimensional representations with relationships among the vertices of G that best characterize the similarity relationship between the vertex pairs in G.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7096F59-08B0-A8DE-A344-C5B33619853C}"/>
              </a:ext>
            </a:extLst>
          </p:cNvPr>
          <p:cNvSpPr txBox="1"/>
          <p:nvPr/>
        </p:nvSpPr>
        <p:spPr>
          <a:xfrm>
            <a:off x="3713088" y="2594786"/>
            <a:ext cx="3374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D0D0D"/>
                </a:solidFill>
                <a:latin typeface="ui-sans-serif"/>
              </a:rPr>
              <a:t>Similarity characteristics that are to be suppressed in the dimension-reduced feature space</a:t>
            </a:r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E908A27A-9FA6-95EB-1B9C-1E18A38413F7}"/>
              </a:ext>
            </a:extLst>
          </p:cNvPr>
          <p:cNvSpPr/>
          <p:nvPr/>
        </p:nvSpPr>
        <p:spPr>
          <a:xfrm rot="19925620">
            <a:off x="3200787" y="2535019"/>
            <a:ext cx="907449" cy="64084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Csoportba foglalás 55">
            <a:extLst>
              <a:ext uri="{FF2B5EF4-FFF2-40B4-BE49-F238E27FC236}">
                <a16:creationId xmlns:a16="http://schemas.microsoft.com/office/drawing/2014/main" id="{538FD822-5177-6CCE-B072-88B395AA55B8}"/>
              </a:ext>
            </a:extLst>
          </p:cNvPr>
          <p:cNvGrpSpPr/>
          <p:nvPr/>
        </p:nvGrpSpPr>
        <p:grpSpPr>
          <a:xfrm>
            <a:off x="1943285" y="6344815"/>
            <a:ext cx="8305427" cy="360000"/>
            <a:chOff x="2052782" y="6354146"/>
            <a:chExt cx="8305427" cy="360000"/>
          </a:xfrm>
        </p:grpSpPr>
        <p:sp>
          <p:nvSpPr>
            <p:cNvPr id="60" name="Nyíl: ötszög 1">
              <a:extLst>
                <a:ext uri="{FF2B5EF4-FFF2-40B4-BE49-F238E27FC236}">
                  <a16:creationId xmlns:a16="http://schemas.microsoft.com/office/drawing/2014/main" id="{03F6BD26-AB94-ED75-2E38-B9F66441434C}"/>
                </a:ext>
              </a:extLst>
            </p:cNvPr>
            <p:cNvSpPr/>
            <p:nvPr/>
          </p:nvSpPr>
          <p:spPr>
            <a:xfrm>
              <a:off x="2052782" y="6354146"/>
              <a:ext cx="1440000" cy="360000"/>
            </a:xfrm>
            <a:prstGeom prst="homePlate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Introduction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61" name="Nyíl: sávnyíl 2">
              <a:extLst>
                <a:ext uri="{FF2B5EF4-FFF2-40B4-BE49-F238E27FC236}">
                  <a16:creationId xmlns:a16="http://schemas.microsoft.com/office/drawing/2014/main" id="{74A6E0DA-0353-29F3-EC5B-D3DE3F4603CD}"/>
                </a:ext>
              </a:extLst>
            </p:cNvPr>
            <p:cNvSpPr/>
            <p:nvPr/>
          </p:nvSpPr>
          <p:spPr>
            <a:xfrm>
              <a:off x="4789669" y="6354146"/>
              <a:ext cx="1440000" cy="360000"/>
            </a:xfrm>
            <a:prstGeom prst="chevron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b="1">
                  <a:latin typeface="F30"/>
                </a:rPr>
                <a:t>New framework</a:t>
              </a:r>
              <a:endParaRPr lang="hu-HU" sz="1200" b="1" dirty="0">
                <a:latin typeface="F30"/>
              </a:endParaRPr>
            </a:p>
          </p:txBody>
        </p:sp>
        <p:sp>
          <p:nvSpPr>
            <p:cNvPr id="62" name="Nyíl: sávnyíl 24">
              <a:extLst>
                <a:ext uri="{FF2B5EF4-FFF2-40B4-BE49-F238E27FC236}">
                  <a16:creationId xmlns:a16="http://schemas.microsoft.com/office/drawing/2014/main" id="{AAE6750C-6FC1-D7C0-2E95-B170FCC2AE91}"/>
                </a:ext>
              </a:extLst>
            </p:cNvPr>
            <p:cNvSpPr/>
            <p:nvPr/>
          </p:nvSpPr>
          <p:spPr>
            <a:xfrm>
              <a:off x="3425867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Previous progress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63" name="Nyíl: sávnyíl 25">
              <a:extLst>
                <a:ext uri="{FF2B5EF4-FFF2-40B4-BE49-F238E27FC236}">
                  <a16:creationId xmlns:a16="http://schemas.microsoft.com/office/drawing/2014/main" id="{0D1D3C64-9B3D-7CF6-8126-FF242EDFAF3D}"/>
                </a:ext>
              </a:extLst>
            </p:cNvPr>
            <p:cNvSpPr/>
            <p:nvPr/>
          </p:nvSpPr>
          <p:spPr>
            <a:xfrm>
              <a:off x="6172038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MaxEnt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-PCA</a:t>
              </a:r>
            </a:p>
          </p:txBody>
        </p:sp>
        <p:sp>
          <p:nvSpPr>
            <p:cNvPr id="64" name="Nyíl: sávnyíl 28">
              <a:extLst>
                <a:ext uri="{FF2B5EF4-FFF2-40B4-BE49-F238E27FC236}">
                  <a16:creationId xmlns:a16="http://schemas.microsoft.com/office/drawing/2014/main" id="{58F2FA6D-AA60-867C-699E-EDA17A257DCD}"/>
                </a:ext>
              </a:extLst>
            </p:cNvPr>
            <p:cNvSpPr/>
            <p:nvPr/>
          </p:nvSpPr>
          <p:spPr>
            <a:xfrm>
              <a:off x="7535840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Experiments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65" name="Nyíl: sávnyíl 30">
              <a:extLst>
                <a:ext uri="{FF2B5EF4-FFF2-40B4-BE49-F238E27FC236}">
                  <a16:creationId xmlns:a16="http://schemas.microsoft.com/office/drawing/2014/main" id="{11F78CC9-36D8-58F5-85EA-947564BD95A3}"/>
                </a:ext>
              </a:extLst>
            </p:cNvPr>
            <p:cNvSpPr/>
            <p:nvPr/>
          </p:nvSpPr>
          <p:spPr>
            <a:xfrm>
              <a:off x="891820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Future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 </a:t>
              </a:r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steps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8653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E3869-613E-466A-058D-43FF9CDD5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9D706A20-777E-1309-869A-C7763C2FDE94}"/>
              </a:ext>
            </a:extLst>
          </p:cNvPr>
          <p:cNvSpPr/>
          <p:nvPr/>
        </p:nvSpPr>
        <p:spPr>
          <a:xfrm>
            <a:off x="283337" y="0"/>
            <a:ext cx="11673669" cy="953071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  <a:latin typeface="F30"/>
              </a:rPr>
              <a:t>The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MaxEnt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-PCA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algorithm</a:t>
            </a:r>
            <a:endParaRPr lang="hu-HU" sz="2800" b="1" dirty="0">
              <a:solidFill>
                <a:schemeClr val="tx1"/>
              </a:solidFill>
              <a:latin typeface="F30"/>
            </a:endParaRPr>
          </a:p>
        </p:txBody>
      </p:sp>
      <p:sp>
        <p:nvSpPr>
          <p:cNvPr id="16" name="Dia számának helye 63">
            <a:extLst>
              <a:ext uri="{FF2B5EF4-FFF2-40B4-BE49-F238E27FC236}">
                <a16:creationId xmlns:a16="http://schemas.microsoft.com/office/drawing/2014/main" id="{890DF125-BD18-7BA2-87C5-E89650797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311" y="6344815"/>
            <a:ext cx="410875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z="1400" smtClean="0">
                <a:solidFill>
                  <a:schemeClr val="accent6">
                    <a:lumMod val="50000"/>
                  </a:schemeClr>
                </a:solidFill>
                <a:latin typeface="F30"/>
              </a:rPr>
              <a:pPr algn="l"/>
              <a:t>12</a:t>
            </a:fld>
            <a:endParaRPr lang="hu-HU" sz="1400">
              <a:solidFill>
                <a:schemeClr val="accent6">
                  <a:lumMod val="50000"/>
                </a:schemeClr>
              </a:solidFill>
              <a:latin typeface="F30"/>
            </a:endParaRPr>
          </a:p>
        </p:txBody>
      </p:sp>
      <p:cxnSp>
        <p:nvCxnSpPr>
          <p:cNvPr id="27" name="Egyenes összekötő 6">
            <a:extLst>
              <a:ext uri="{FF2B5EF4-FFF2-40B4-BE49-F238E27FC236}">
                <a16:creationId xmlns:a16="http://schemas.microsoft.com/office/drawing/2014/main" id="{0AC518C7-176E-CEF5-AD23-3BD03C983905}"/>
              </a:ext>
            </a:extLst>
          </p:cNvPr>
          <p:cNvCxnSpPr>
            <a:cxnSpLocks/>
          </p:cNvCxnSpPr>
          <p:nvPr/>
        </p:nvCxnSpPr>
        <p:spPr>
          <a:xfrm flipV="1">
            <a:off x="6700797" y="1132114"/>
            <a:ext cx="0" cy="47917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artalom helye 2">
            <a:extLst>
              <a:ext uri="{FF2B5EF4-FFF2-40B4-BE49-F238E27FC236}">
                <a16:creationId xmlns:a16="http://schemas.microsoft.com/office/drawing/2014/main" id="{FCC7E349-EF84-89CE-3914-D9257A6505F6}"/>
              </a:ext>
            </a:extLst>
          </p:cNvPr>
          <p:cNvSpPr txBox="1">
            <a:spLocks/>
          </p:cNvSpPr>
          <p:nvPr/>
        </p:nvSpPr>
        <p:spPr>
          <a:xfrm>
            <a:off x="245655" y="1180341"/>
            <a:ext cx="6397219" cy="2305540"/>
          </a:xfrm>
          <a:prstGeom prst="rect">
            <a:avLst/>
          </a:prstGeom>
          <a:solidFill>
            <a:srgbClr val="789D9F">
              <a:alpha val="32157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defPPr>
              <a:defRPr lang="hu-HU"/>
            </a:defPPr>
            <a:lvl1pPr indent="0" algn="just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None/>
              <a:defRPr sz="1600" b="1" spc="50" baseline="0">
                <a:solidFill>
                  <a:schemeClr val="dk1"/>
                </a:solidFill>
                <a:latin typeface="Univers Condensed" panose="020B05060202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74320" indent="-274320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2300" spc="50" baseline="0">
                <a:solidFill>
                  <a:schemeClr val="dk1"/>
                </a:solidFill>
              </a:defRPr>
            </a:lvl2pPr>
            <a:lvl3pPr marL="274320" indent="0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b="1" spc="50" baseline="0">
                <a:solidFill>
                  <a:schemeClr val="dk1"/>
                </a:solidFill>
              </a:defRPr>
            </a:lvl3pPr>
            <a:lvl4pPr marL="594360" indent="-274320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pc="50" baseline="0">
                <a:solidFill>
                  <a:schemeClr val="dk1"/>
                </a:solidFill>
              </a:defRPr>
            </a:lvl4pPr>
            <a:lvl5pPr marL="594360" indent="0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b="1" spc="50" baseline="0">
                <a:solidFill>
                  <a:schemeClr val="dk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81000"/>
              </a:lnSpc>
            </a:pPr>
            <a:endParaRPr lang="hu-HU" sz="1400" dirty="0">
              <a:sym typeface="Wingdings" panose="05000000000000000000" pitchFamily="2" charset="2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B887920-2FAE-34C7-4C1D-2BFD2A762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5" y="1308124"/>
            <a:ext cx="6286197" cy="208607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8145672-5677-E54E-5A9F-9602BB7088DE}"/>
              </a:ext>
            </a:extLst>
          </p:cNvPr>
          <p:cNvGrpSpPr/>
          <p:nvPr/>
        </p:nvGrpSpPr>
        <p:grpSpPr>
          <a:xfrm>
            <a:off x="6953559" y="1785723"/>
            <a:ext cx="5010292" cy="3905512"/>
            <a:chOff x="705102" y="1059893"/>
            <a:chExt cx="6566556" cy="51186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C6D204-103F-8A8C-DA64-D8E99A8B8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102" y="1059893"/>
              <a:ext cx="2606993" cy="533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0AB6404-91A8-2D3F-04E3-AAC95EE4F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34"/>
            <a:stretch/>
          </p:blipFill>
          <p:spPr>
            <a:xfrm>
              <a:off x="3832355" y="1059893"/>
              <a:ext cx="3439303" cy="62645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005CF1-FF40-37DE-8159-BC5A3AD2A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611" y="1782658"/>
              <a:ext cx="5597487" cy="7575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E30A66D-C28B-723B-86C8-8BC84ED36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950" y="2729527"/>
              <a:ext cx="4280807" cy="94397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193F599-8BD0-3DD4-4675-A535C69C2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7" b="36932"/>
            <a:stretch/>
          </p:blipFill>
          <p:spPr>
            <a:xfrm>
              <a:off x="1691950" y="3639653"/>
              <a:ext cx="4493536" cy="80796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918D605-C0B6-F4F6-0952-C2514B022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5350" y="4897405"/>
              <a:ext cx="5118371" cy="67329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CB90289-04CC-29D9-14BB-7842A34F4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91"/>
            <a:stretch/>
          </p:blipFill>
          <p:spPr>
            <a:xfrm>
              <a:off x="2048457" y="5600134"/>
              <a:ext cx="3901101" cy="57837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5AB53F8-D4CB-C1D2-0936-510B9F8AE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75" y="4523588"/>
              <a:ext cx="3312095" cy="249233"/>
            </a:xfrm>
            <a:prstGeom prst="rect">
              <a:avLst/>
            </a:prstGeom>
          </p:spPr>
        </p:pic>
      </p:grpSp>
      <p:sp>
        <p:nvSpPr>
          <p:cNvPr id="37" name="Right Brace 36">
            <a:extLst>
              <a:ext uri="{FF2B5EF4-FFF2-40B4-BE49-F238E27FC236}">
                <a16:creationId xmlns:a16="http://schemas.microsoft.com/office/drawing/2014/main" id="{82DA3DFB-ADA9-A33C-93E8-F2D184798ED9}"/>
              </a:ext>
            </a:extLst>
          </p:cNvPr>
          <p:cNvSpPr/>
          <p:nvPr/>
        </p:nvSpPr>
        <p:spPr>
          <a:xfrm rot="7208888">
            <a:off x="7115588" y="1993408"/>
            <a:ext cx="586037" cy="1651217"/>
          </a:xfrm>
          <a:prstGeom prst="rightBrace">
            <a:avLst>
              <a:gd name="adj1" fmla="val 70440"/>
              <a:gd name="adj2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ED0F669-F71B-A19F-B762-BEC04A5A180E}"/>
              </a:ext>
            </a:extLst>
          </p:cNvPr>
          <p:cNvCxnSpPr>
            <a:cxnSpLocks/>
          </p:cNvCxnSpPr>
          <p:nvPr/>
        </p:nvCxnSpPr>
        <p:spPr>
          <a:xfrm>
            <a:off x="7260907" y="3059656"/>
            <a:ext cx="442830" cy="2272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18B0D3C0-6C52-CFE8-D899-CB8F3EF75E86}"/>
              </a:ext>
            </a:extLst>
          </p:cNvPr>
          <p:cNvSpPr/>
          <p:nvPr/>
        </p:nvSpPr>
        <p:spPr>
          <a:xfrm>
            <a:off x="6883798" y="1746544"/>
            <a:ext cx="2134318" cy="477988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0D2E8CE-F42A-64F2-F47D-F90169D8D5D0}"/>
              </a:ext>
            </a:extLst>
          </p:cNvPr>
          <p:cNvSpPr/>
          <p:nvPr/>
        </p:nvSpPr>
        <p:spPr>
          <a:xfrm>
            <a:off x="7320057" y="2386724"/>
            <a:ext cx="4155045" cy="477988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B8A84ED-34F2-C676-3ADC-4512C5F2404C}"/>
              </a:ext>
            </a:extLst>
          </p:cNvPr>
          <p:cNvSpPr/>
          <p:nvPr/>
        </p:nvSpPr>
        <p:spPr>
          <a:xfrm>
            <a:off x="7530530" y="3774948"/>
            <a:ext cx="3604559" cy="631124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églalap 65">
            <a:extLst>
              <a:ext uri="{FF2B5EF4-FFF2-40B4-BE49-F238E27FC236}">
                <a16:creationId xmlns:a16="http://schemas.microsoft.com/office/drawing/2014/main" id="{BCAD3AD2-C1E0-91CD-D709-71494C33F107}"/>
              </a:ext>
            </a:extLst>
          </p:cNvPr>
          <p:cNvSpPr/>
          <p:nvPr/>
        </p:nvSpPr>
        <p:spPr>
          <a:xfrm>
            <a:off x="6968188" y="4662655"/>
            <a:ext cx="5036998" cy="1174558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hu-HU" sz="1600" dirty="0">
              <a:latin typeface="F30"/>
            </a:endParaRPr>
          </a:p>
        </p:txBody>
      </p:sp>
      <p:sp>
        <p:nvSpPr>
          <p:cNvPr id="56" name="Szövegdoboz 4">
            <a:extLst>
              <a:ext uri="{FF2B5EF4-FFF2-40B4-BE49-F238E27FC236}">
                <a16:creationId xmlns:a16="http://schemas.microsoft.com/office/drawing/2014/main" id="{E2097166-0172-704E-A8E6-0A30296AEEE1}"/>
              </a:ext>
            </a:extLst>
          </p:cNvPr>
          <p:cNvSpPr txBox="1"/>
          <p:nvPr/>
        </p:nvSpPr>
        <p:spPr>
          <a:xfrm>
            <a:off x="228151" y="5722939"/>
            <a:ext cx="512661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4151"/>
                </a:solidFill>
                <a:latin typeface="Söhne"/>
              </a:rPr>
              <a:t>By setting the parameter     to a high enough value, in the Gaussian setting, the result of </a:t>
            </a:r>
            <a:r>
              <a:rPr lang="en-US" sz="1400" dirty="0" err="1">
                <a:solidFill>
                  <a:srgbClr val="374151"/>
                </a:solidFill>
                <a:latin typeface="Söhne"/>
              </a:rPr>
              <a:t>MaxEnt</a:t>
            </a:r>
            <a:r>
              <a:rPr lang="en-US" sz="1400" dirty="0">
                <a:solidFill>
                  <a:srgbClr val="374151"/>
                </a:solidFill>
                <a:latin typeface="Söhne"/>
              </a:rPr>
              <a:t>-PCA coincides with the result of PCA </a:t>
            </a:r>
          </a:p>
        </p:txBody>
      </p:sp>
      <p:sp>
        <p:nvSpPr>
          <p:cNvPr id="57" name="Tartalom helye 2">
            <a:extLst>
              <a:ext uri="{FF2B5EF4-FFF2-40B4-BE49-F238E27FC236}">
                <a16:creationId xmlns:a16="http://schemas.microsoft.com/office/drawing/2014/main" id="{406B6F36-E3DA-9469-3F04-2C685C3F9AD4}"/>
              </a:ext>
            </a:extLst>
          </p:cNvPr>
          <p:cNvSpPr txBox="1">
            <a:spLocks/>
          </p:cNvSpPr>
          <p:nvPr/>
        </p:nvSpPr>
        <p:spPr>
          <a:xfrm>
            <a:off x="228152" y="5460731"/>
            <a:ext cx="5126614" cy="310257"/>
          </a:xfrm>
          <a:prstGeom prst="rect">
            <a:avLst/>
          </a:prstGeom>
          <a:solidFill>
            <a:srgbClr val="336699">
              <a:alpha val="54118"/>
            </a:srgb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>
            <a:defPPr>
              <a:defRPr lang="hu-HU"/>
            </a:defPPr>
            <a:lvl1pPr indent="0" algn="just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None/>
              <a:defRPr sz="1500" b="1" spc="50" baseline="0">
                <a:solidFill>
                  <a:schemeClr val="dk1"/>
                </a:solidFill>
                <a:latin typeface="Univers Condensed" panose="020B05060202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74320" indent="-274320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2300" spc="50" baseline="0">
                <a:solidFill>
                  <a:schemeClr val="dk1"/>
                </a:solidFill>
              </a:defRPr>
            </a:lvl2pPr>
            <a:lvl3pPr marL="274320" indent="0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b="1" spc="50" baseline="0">
                <a:solidFill>
                  <a:schemeClr val="dk1"/>
                </a:solidFill>
              </a:defRPr>
            </a:lvl3pPr>
            <a:lvl4pPr marL="594360" indent="-274320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pc="50" baseline="0">
                <a:solidFill>
                  <a:schemeClr val="dk1"/>
                </a:solidFill>
              </a:defRPr>
            </a:lvl4pPr>
            <a:lvl5pPr marL="594360" indent="0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b="1" spc="50" baseline="0">
                <a:solidFill>
                  <a:schemeClr val="dk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81000"/>
              </a:lnSpc>
            </a:pPr>
            <a:r>
              <a:rPr lang="hu-HU" sz="1400" dirty="0" err="1">
                <a:sym typeface="Wingdings" panose="05000000000000000000" pitchFamily="2" charset="2"/>
              </a:rPr>
              <a:t>Observation</a:t>
            </a:r>
            <a:endParaRPr lang="hu-HU" sz="1400" dirty="0">
              <a:sym typeface="Wingdings" panose="05000000000000000000" pitchFamily="2" charset="2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32572B0-4B9B-5782-33D3-3AF01C221A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14" y="3583670"/>
            <a:ext cx="3070458" cy="1799514"/>
          </a:xfrm>
          <a:prstGeom prst="rect">
            <a:avLst/>
          </a:prstGeom>
        </p:spPr>
      </p:pic>
      <p:grpSp>
        <p:nvGrpSpPr>
          <p:cNvPr id="61" name="Csoportba foglalás 55">
            <a:extLst>
              <a:ext uri="{FF2B5EF4-FFF2-40B4-BE49-F238E27FC236}">
                <a16:creationId xmlns:a16="http://schemas.microsoft.com/office/drawing/2014/main" id="{3A3FEBBF-B1D3-2E57-076E-F0E9CDD2D0B4}"/>
              </a:ext>
            </a:extLst>
          </p:cNvPr>
          <p:cNvGrpSpPr/>
          <p:nvPr/>
        </p:nvGrpSpPr>
        <p:grpSpPr>
          <a:xfrm>
            <a:off x="1943285" y="6344815"/>
            <a:ext cx="8305427" cy="360000"/>
            <a:chOff x="2052782" y="6354146"/>
            <a:chExt cx="8305427" cy="360000"/>
          </a:xfrm>
        </p:grpSpPr>
        <p:sp>
          <p:nvSpPr>
            <p:cNvPr id="62" name="Nyíl: ötszög 1">
              <a:extLst>
                <a:ext uri="{FF2B5EF4-FFF2-40B4-BE49-F238E27FC236}">
                  <a16:creationId xmlns:a16="http://schemas.microsoft.com/office/drawing/2014/main" id="{A7247D20-E865-9266-566C-3BDA9CE8CB0F}"/>
                </a:ext>
              </a:extLst>
            </p:cNvPr>
            <p:cNvSpPr/>
            <p:nvPr/>
          </p:nvSpPr>
          <p:spPr>
            <a:xfrm>
              <a:off x="2052782" y="6354146"/>
              <a:ext cx="1440000" cy="360000"/>
            </a:xfrm>
            <a:prstGeom prst="homePlate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Introduction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63" name="Nyíl: sávnyíl 2">
              <a:extLst>
                <a:ext uri="{FF2B5EF4-FFF2-40B4-BE49-F238E27FC236}">
                  <a16:creationId xmlns:a16="http://schemas.microsoft.com/office/drawing/2014/main" id="{EBB88B61-D0ED-884D-FE9C-D7160191599B}"/>
                </a:ext>
              </a:extLst>
            </p:cNvPr>
            <p:cNvSpPr/>
            <p:nvPr/>
          </p:nvSpPr>
          <p:spPr>
            <a:xfrm>
              <a:off x="478966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New framework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64" name="Nyíl: sávnyíl 24">
              <a:extLst>
                <a:ext uri="{FF2B5EF4-FFF2-40B4-BE49-F238E27FC236}">
                  <a16:creationId xmlns:a16="http://schemas.microsoft.com/office/drawing/2014/main" id="{3C50F28F-9680-E44D-16E3-813DD99C699C}"/>
                </a:ext>
              </a:extLst>
            </p:cNvPr>
            <p:cNvSpPr/>
            <p:nvPr/>
          </p:nvSpPr>
          <p:spPr>
            <a:xfrm>
              <a:off x="3425867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Previous progress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65" name="Nyíl: sávnyíl 25">
              <a:extLst>
                <a:ext uri="{FF2B5EF4-FFF2-40B4-BE49-F238E27FC236}">
                  <a16:creationId xmlns:a16="http://schemas.microsoft.com/office/drawing/2014/main" id="{795D9364-C48F-052E-4819-E755BF6049F0}"/>
                </a:ext>
              </a:extLst>
            </p:cNvPr>
            <p:cNvSpPr/>
            <p:nvPr/>
          </p:nvSpPr>
          <p:spPr>
            <a:xfrm>
              <a:off x="6172038" y="6354146"/>
              <a:ext cx="1440000" cy="360000"/>
            </a:xfrm>
            <a:prstGeom prst="chevron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b="1">
                  <a:latin typeface="F30"/>
                </a:rPr>
                <a:t>MaxEnt-PCA</a:t>
              </a:r>
              <a:endParaRPr lang="hu-HU" sz="1200" b="1" dirty="0">
                <a:latin typeface="F30"/>
              </a:endParaRPr>
            </a:p>
          </p:txBody>
        </p:sp>
        <p:sp>
          <p:nvSpPr>
            <p:cNvPr id="66" name="Nyíl: sávnyíl 28">
              <a:extLst>
                <a:ext uri="{FF2B5EF4-FFF2-40B4-BE49-F238E27FC236}">
                  <a16:creationId xmlns:a16="http://schemas.microsoft.com/office/drawing/2014/main" id="{55C37025-A33A-19E0-B902-F587E2B04048}"/>
                </a:ext>
              </a:extLst>
            </p:cNvPr>
            <p:cNvSpPr/>
            <p:nvPr/>
          </p:nvSpPr>
          <p:spPr>
            <a:xfrm>
              <a:off x="7535840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Experiments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67" name="Nyíl: sávnyíl 30">
              <a:extLst>
                <a:ext uri="{FF2B5EF4-FFF2-40B4-BE49-F238E27FC236}">
                  <a16:creationId xmlns:a16="http://schemas.microsoft.com/office/drawing/2014/main" id="{924D5090-48EB-C2CB-7B7F-4FFBE88E8F43}"/>
                </a:ext>
              </a:extLst>
            </p:cNvPr>
            <p:cNvSpPr/>
            <p:nvPr/>
          </p:nvSpPr>
          <p:spPr>
            <a:xfrm>
              <a:off x="891820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Future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 </a:t>
              </a:r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steps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7748D7A0-DEA6-1994-4587-F4B3148F57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208" b="3689"/>
          <a:stretch/>
        </p:blipFill>
        <p:spPr>
          <a:xfrm>
            <a:off x="2124855" y="5821007"/>
            <a:ext cx="148446" cy="132118"/>
          </a:xfrm>
          <a:prstGeom prst="rect">
            <a:avLst/>
          </a:prstGeom>
        </p:spPr>
      </p:pic>
      <p:sp>
        <p:nvSpPr>
          <p:cNvPr id="72" name="Háromszög 70">
            <a:extLst>
              <a:ext uri="{FF2B5EF4-FFF2-40B4-BE49-F238E27FC236}">
                <a16:creationId xmlns:a16="http://schemas.microsoft.com/office/drawing/2014/main" id="{B50B9D8D-5D03-CE4C-7D30-B577A30D7332}"/>
              </a:ext>
            </a:extLst>
          </p:cNvPr>
          <p:cNvSpPr/>
          <p:nvPr/>
        </p:nvSpPr>
        <p:spPr>
          <a:xfrm rot="10800000">
            <a:off x="7304349" y="1169652"/>
            <a:ext cx="4088825" cy="475645"/>
          </a:xfrm>
          <a:prstGeom prst="triangle">
            <a:avLst>
              <a:gd name="adj" fmla="val 4954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3" name="Szövegdoboz 4">
            <a:extLst>
              <a:ext uri="{FF2B5EF4-FFF2-40B4-BE49-F238E27FC236}">
                <a16:creationId xmlns:a16="http://schemas.microsoft.com/office/drawing/2014/main" id="{F21DD388-AEB4-5F8D-87D6-6C8BF31813AB}"/>
              </a:ext>
            </a:extLst>
          </p:cNvPr>
          <p:cNvSpPr txBox="1"/>
          <p:nvPr/>
        </p:nvSpPr>
        <p:spPr>
          <a:xfrm>
            <a:off x="8721423" y="1199823"/>
            <a:ext cx="132570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4151"/>
                </a:solidFill>
                <a:latin typeface="Söhne"/>
              </a:rPr>
              <a:t>He et al. (2010)</a:t>
            </a:r>
          </a:p>
        </p:txBody>
      </p:sp>
    </p:spTree>
    <p:extLst>
      <p:ext uri="{BB962C8B-B14F-4D97-AF65-F5344CB8AC3E}">
        <p14:creationId xmlns:p14="http://schemas.microsoft.com/office/powerpoint/2010/main" val="2812376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FFB1E-1FEA-8372-E660-73697542C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752605D1-A240-5264-5EE3-E22A75222597}"/>
              </a:ext>
            </a:extLst>
          </p:cNvPr>
          <p:cNvSpPr/>
          <p:nvPr/>
        </p:nvSpPr>
        <p:spPr>
          <a:xfrm>
            <a:off x="252827" y="-3923"/>
            <a:ext cx="11673669" cy="953071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  <a:latin typeface="F30"/>
              </a:rPr>
              <a:t>The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MaxEnt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-PCA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algorithm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 –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Observations</a:t>
            </a:r>
            <a:endParaRPr lang="hu-HU" sz="2800" b="1" dirty="0">
              <a:solidFill>
                <a:schemeClr val="tx1"/>
              </a:solidFill>
              <a:latin typeface="F30"/>
            </a:endParaRPr>
          </a:p>
        </p:txBody>
      </p:sp>
      <p:sp>
        <p:nvSpPr>
          <p:cNvPr id="16" name="Dia számának helye 63">
            <a:extLst>
              <a:ext uri="{FF2B5EF4-FFF2-40B4-BE49-F238E27FC236}">
                <a16:creationId xmlns:a16="http://schemas.microsoft.com/office/drawing/2014/main" id="{B6D5C45D-A098-91C0-DEA8-A3F859D9B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311" y="6344815"/>
            <a:ext cx="410875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z="1400" smtClean="0">
                <a:solidFill>
                  <a:schemeClr val="accent6">
                    <a:lumMod val="50000"/>
                  </a:schemeClr>
                </a:solidFill>
                <a:latin typeface="F30"/>
              </a:rPr>
              <a:pPr algn="l"/>
              <a:t>13</a:t>
            </a:fld>
            <a:endParaRPr lang="hu-HU" sz="1400">
              <a:solidFill>
                <a:schemeClr val="accent6">
                  <a:lumMod val="50000"/>
                </a:schemeClr>
              </a:solidFill>
              <a:latin typeface="F3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A8BA5E-9DA0-E9B1-14E6-49E498618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" y="2414150"/>
            <a:ext cx="9992113" cy="3322229"/>
          </a:xfrm>
          <a:prstGeom prst="rect">
            <a:avLst/>
          </a:prstGeom>
        </p:spPr>
      </p:pic>
      <p:sp>
        <p:nvSpPr>
          <p:cNvPr id="17" name="Téglalap 52">
            <a:extLst>
              <a:ext uri="{FF2B5EF4-FFF2-40B4-BE49-F238E27FC236}">
                <a16:creationId xmlns:a16="http://schemas.microsoft.com/office/drawing/2014/main" id="{68DA1750-8790-4730-9EB4-8524A67009FC}"/>
              </a:ext>
            </a:extLst>
          </p:cNvPr>
          <p:cNvSpPr/>
          <p:nvPr/>
        </p:nvSpPr>
        <p:spPr>
          <a:xfrm>
            <a:off x="877499" y="1236995"/>
            <a:ext cx="10424324" cy="953071"/>
          </a:xfrm>
          <a:prstGeom prst="rect">
            <a:avLst/>
          </a:prstGeom>
          <a:noFill/>
          <a:ln w="28575">
            <a:solidFill>
              <a:srgbClr val="33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00">
              <a:solidFill>
                <a:schemeClr val="tx1"/>
              </a:solidFill>
              <a:latin typeface="F3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C0D052-9B43-B1CA-B0F9-D92E46DF839A}"/>
              </a:ext>
            </a:extLst>
          </p:cNvPr>
          <p:cNvSpPr txBox="1"/>
          <p:nvPr/>
        </p:nvSpPr>
        <p:spPr>
          <a:xfrm>
            <a:off x="1066484" y="1451920"/>
            <a:ext cx="8139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D0D0D"/>
                </a:solidFill>
                <a:effectLst/>
                <a:latin typeface="ui-sans-serif"/>
              </a:rPr>
              <a:t>2D bimodal Gaussian distribution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D0D0D"/>
                </a:solidFill>
                <a:effectLst/>
                <a:latin typeface="ui-sans-serif"/>
              </a:rPr>
              <a:t>The </a:t>
            </a:r>
            <a:r>
              <a:rPr lang="en-US" sz="1400" b="0" i="0" u="none" strike="noStrike" dirty="0" err="1">
                <a:solidFill>
                  <a:srgbClr val="0D0D0D"/>
                </a:solidFill>
                <a:effectLst/>
                <a:latin typeface="ui-sans-serif"/>
              </a:rPr>
              <a:t>MaxEnt</a:t>
            </a:r>
            <a:r>
              <a:rPr lang="en-US" sz="1400" b="0" i="0" u="none" strike="noStrike" dirty="0">
                <a:solidFill>
                  <a:srgbClr val="0D0D0D"/>
                </a:solidFill>
                <a:effectLst/>
                <a:latin typeface="ui-sans-serif"/>
              </a:rPr>
              <a:t>-PCA empirically converges to the PCA projection as the bandwidth parameter increases </a:t>
            </a:r>
          </a:p>
        </p:txBody>
      </p:sp>
      <p:grpSp>
        <p:nvGrpSpPr>
          <p:cNvPr id="20" name="Csoportba foglalás 55">
            <a:extLst>
              <a:ext uri="{FF2B5EF4-FFF2-40B4-BE49-F238E27FC236}">
                <a16:creationId xmlns:a16="http://schemas.microsoft.com/office/drawing/2014/main" id="{9DC7C080-B6EA-0DAE-C9D4-4E461674D22A}"/>
              </a:ext>
            </a:extLst>
          </p:cNvPr>
          <p:cNvGrpSpPr/>
          <p:nvPr/>
        </p:nvGrpSpPr>
        <p:grpSpPr>
          <a:xfrm>
            <a:off x="1943285" y="6344815"/>
            <a:ext cx="8305427" cy="360000"/>
            <a:chOff x="2052782" y="6354146"/>
            <a:chExt cx="8305427" cy="360000"/>
          </a:xfrm>
        </p:grpSpPr>
        <p:sp>
          <p:nvSpPr>
            <p:cNvPr id="21" name="Nyíl: ötszög 1">
              <a:extLst>
                <a:ext uri="{FF2B5EF4-FFF2-40B4-BE49-F238E27FC236}">
                  <a16:creationId xmlns:a16="http://schemas.microsoft.com/office/drawing/2014/main" id="{B50A8A8A-7586-72AA-1323-C7ED51A61DF0}"/>
                </a:ext>
              </a:extLst>
            </p:cNvPr>
            <p:cNvSpPr/>
            <p:nvPr/>
          </p:nvSpPr>
          <p:spPr>
            <a:xfrm>
              <a:off x="2052782" y="6354146"/>
              <a:ext cx="1440000" cy="360000"/>
            </a:xfrm>
            <a:prstGeom prst="homePlate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Introduction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22" name="Nyíl: sávnyíl 2">
              <a:extLst>
                <a:ext uri="{FF2B5EF4-FFF2-40B4-BE49-F238E27FC236}">
                  <a16:creationId xmlns:a16="http://schemas.microsoft.com/office/drawing/2014/main" id="{42D1E6B8-76D2-530C-A32C-4B88470785B0}"/>
                </a:ext>
              </a:extLst>
            </p:cNvPr>
            <p:cNvSpPr/>
            <p:nvPr/>
          </p:nvSpPr>
          <p:spPr>
            <a:xfrm>
              <a:off x="478966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New framework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23" name="Nyíl: sávnyíl 24">
              <a:extLst>
                <a:ext uri="{FF2B5EF4-FFF2-40B4-BE49-F238E27FC236}">
                  <a16:creationId xmlns:a16="http://schemas.microsoft.com/office/drawing/2014/main" id="{772BADD3-DE3F-F044-2C1F-4399E04A6D44}"/>
                </a:ext>
              </a:extLst>
            </p:cNvPr>
            <p:cNvSpPr/>
            <p:nvPr/>
          </p:nvSpPr>
          <p:spPr>
            <a:xfrm>
              <a:off x="3425867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Previous progress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24" name="Nyíl: sávnyíl 25">
              <a:extLst>
                <a:ext uri="{FF2B5EF4-FFF2-40B4-BE49-F238E27FC236}">
                  <a16:creationId xmlns:a16="http://schemas.microsoft.com/office/drawing/2014/main" id="{17EFA91C-E210-E9C4-EB6B-B289CF28587A}"/>
                </a:ext>
              </a:extLst>
            </p:cNvPr>
            <p:cNvSpPr/>
            <p:nvPr/>
          </p:nvSpPr>
          <p:spPr>
            <a:xfrm>
              <a:off x="6172038" y="6354146"/>
              <a:ext cx="1440000" cy="360000"/>
            </a:xfrm>
            <a:prstGeom prst="chevron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b="1">
                  <a:latin typeface="F30"/>
                </a:rPr>
                <a:t>MaxEnt-PCA</a:t>
              </a:r>
              <a:endParaRPr lang="hu-HU" sz="1200" b="1" dirty="0">
                <a:latin typeface="F30"/>
              </a:endParaRPr>
            </a:p>
          </p:txBody>
        </p:sp>
        <p:sp>
          <p:nvSpPr>
            <p:cNvPr id="25" name="Nyíl: sávnyíl 28">
              <a:extLst>
                <a:ext uri="{FF2B5EF4-FFF2-40B4-BE49-F238E27FC236}">
                  <a16:creationId xmlns:a16="http://schemas.microsoft.com/office/drawing/2014/main" id="{AA057C95-AB6B-3D12-0E89-272E9E992CF9}"/>
                </a:ext>
              </a:extLst>
            </p:cNvPr>
            <p:cNvSpPr/>
            <p:nvPr/>
          </p:nvSpPr>
          <p:spPr>
            <a:xfrm>
              <a:off x="7535840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Experiments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26" name="Nyíl: sávnyíl 30">
              <a:extLst>
                <a:ext uri="{FF2B5EF4-FFF2-40B4-BE49-F238E27FC236}">
                  <a16:creationId xmlns:a16="http://schemas.microsoft.com/office/drawing/2014/main" id="{C30972B2-4E7B-BA23-03E6-970E70BBDB14}"/>
                </a:ext>
              </a:extLst>
            </p:cNvPr>
            <p:cNvSpPr/>
            <p:nvPr/>
          </p:nvSpPr>
          <p:spPr>
            <a:xfrm>
              <a:off x="891820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Future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 </a:t>
              </a:r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steps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6561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C3D70-DD2A-7D4A-1C12-65D8B050A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928E01D5-411C-E1BB-DFBC-9F4F20AECAF7}"/>
              </a:ext>
            </a:extLst>
          </p:cNvPr>
          <p:cNvSpPr/>
          <p:nvPr/>
        </p:nvSpPr>
        <p:spPr>
          <a:xfrm>
            <a:off x="252827" y="-3923"/>
            <a:ext cx="11673669" cy="953071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  <a:latin typeface="F30"/>
              </a:rPr>
              <a:t>The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MaxEnt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-PCA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algorithm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 –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Observations</a:t>
            </a:r>
            <a:endParaRPr lang="hu-HU" sz="2800" b="1" dirty="0">
              <a:solidFill>
                <a:schemeClr val="tx1"/>
              </a:solidFill>
              <a:latin typeface="F30"/>
            </a:endParaRPr>
          </a:p>
        </p:txBody>
      </p:sp>
      <p:sp>
        <p:nvSpPr>
          <p:cNvPr id="16" name="Dia számának helye 63">
            <a:extLst>
              <a:ext uri="{FF2B5EF4-FFF2-40B4-BE49-F238E27FC236}">
                <a16:creationId xmlns:a16="http://schemas.microsoft.com/office/drawing/2014/main" id="{507B62A6-6466-C9DA-188A-E4C72F75A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311" y="6344815"/>
            <a:ext cx="410875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z="1400" smtClean="0">
                <a:solidFill>
                  <a:schemeClr val="accent6">
                    <a:lumMod val="50000"/>
                  </a:schemeClr>
                </a:solidFill>
                <a:latin typeface="F30"/>
              </a:rPr>
              <a:pPr algn="l"/>
              <a:t>14</a:t>
            </a:fld>
            <a:endParaRPr lang="hu-HU" sz="1400">
              <a:solidFill>
                <a:schemeClr val="accent6">
                  <a:lumMod val="50000"/>
                </a:schemeClr>
              </a:solidFill>
              <a:latin typeface="F3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EB1A49-ECD7-6255-A80C-4D140CB2F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7"/>
          <a:stretch/>
        </p:blipFill>
        <p:spPr>
          <a:xfrm>
            <a:off x="2129530" y="2155871"/>
            <a:ext cx="8372783" cy="4101947"/>
          </a:xfrm>
          <a:prstGeom prst="rect">
            <a:avLst/>
          </a:prstGeom>
        </p:spPr>
      </p:pic>
      <p:sp>
        <p:nvSpPr>
          <p:cNvPr id="2" name="Téglalap 52">
            <a:extLst>
              <a:ext uri="{FF2B5EF4-FFF2-40B4-BE49-F238E27FC236}">
                <a16:creationId xmlns:a16="http://schemas.microsoft.com/office/drawing/2014/main" id="{A80B4B47-B20E-610C-FAAC-54B64E65B92D}"/>
              </a:ext>
            </a:extLst>
          </p:cNvPr>
          <p:cNvSpPr/>
          <p:nvPr/>
        </p:nvSpPr>
        <p:spPr>
          <a:xfrm>
            <a:off x="877499" y="1240196"/>
            <a:ext cx="10424324" cy="925272"/>
          </a:xfrm>
          <a:prstGeom prst="rect">
            <a:avLst/>
          </a:prstGeom>
          <a:noFill/>
          <a:ln w="28575">
            <a:solidFill>
              <a:srgbClr val="33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00">
              <a:solidFill>
                <a:schemeClr val="tx1"/>
              </a:solidFill>
              <a:latin typeface="F3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1036E3-C68E-315B-BFD9-8F2FDE433513}"/>
              </a:ext>
            </a:extLst>
          </p:cNvPr>
          <p:cNvSpPr txBox="1"/>
          <p:nvPr/>
        </p:nvSpPr>
        <p:spPr>
          <a:xfrm>
            <a:off x="2971800" y="133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BCDA45-FC52-42A3-EB7B-CE1EB57AF6E7}"/>
              </a:ext>
            </a:extLst>
          </p:cNvPr>
          <p:cNvSpPr txBox="1"/>
          <p:nvPr/>
        </p:nvSpPr>
        <p:spPr>
          <a:xfrm>
            <a:off x="1330278" y="1350740"/>
            <a:ext cx="81397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0D0D"/>
                </a:solidFill>
                <a:latin typeface="ui-sans-serif"/>
              </a:rPr>
              <a:t>M</a:t>
            </a:r>
            <a:r>
              <a:rPr lang="en-US" sz="1400" b="0" i="0" u="none" strike="noStrike" dirty="0">
                <a:solidFill>
                  <a:srgbClr val="0D0D0D"/>
                </a:solidFill>
                <a:effectLst/>
                <a:latin typeface="ui-sans-serif"/>
              </a:rPr>
              <a:t>aximum entropy projection almost perfectly coincides with the angle that maximizes the separation between the two furthest points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D0D0D"/>
                </a:solidFill>
                <a:effectLst/>
                <a:latin typeface="ui-sans-serif"/>
              </a:rPr>
              <a:t>The low Gini coefficient represents a more uniform distance distribution</a:t>
            </a:r>
          </a:p>
        </p:txBody>
      </p:sp>
      <p:grpSp>
        <p:nvGrpSpPr>
          <p:cNvPr id="15" name="Csoportba foglalás 55">
            <a:extLst>
              <a:ext uri="{FF2B5EF4-FFF2-40B4-BE49-F238E27FC236}">
                <a16:creationId xmlns:a16="http://schemas.microsoft.com/office/drawing/2014/main" id="{B8BAD5BE-0E47-64B3-2CD2-88F0D71FDE51}"/>
              </a:ext>
            </a:extLst>
          </p:cNvPr>
          <p:cNvGrpSpPr/>
          <p:nvPr/>
        </p:nvGrpSpPr>
        <p:grpSpPr>
          <a:xfrm>
            <a:off x="1943285" y="6344815"/>
            <a:ext cx="8305427" cy="360000"/>
            <a:chOff x="2052782" y="6354146"/>
            <a:chExt cx="8305427" cy="360000"/>
          </a:xfrm>
        </p:grpSpPr>
        <p:sp>
          <p:nvSpPr>
            <p:cNvPr id="17" name="Nyíl: ötszög 1">
              <a:extLst>
                <a:ext uri="{FF2B5EF4-FFF2-40B4-BE49-F238E27FC236}">
                  <a16:creationId xmlns:a16="http://schemas.microsoft.com/office/drawing/2014/main" id="{8E6B9E55-1AC7-DE88-E963-613863F7D7E3}"/>
                </a:ext>
              </a:extLst>
            </p:cNvPr>
            <p:cNvSpPr/>
            <p:nvPr/>
          </p:nvSpPr>
          <p:spPr>
            <a:xfrm>
              <a:off x="2052782" y="6354146"/>
              <a:ext cx="1440000" cy="360000"/>
            </a:xfrm>
            <a:prstGeom prst="homePlate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Introduction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18" name="Nyíl: sávnyíl 2">
              <a:extLst>
                <a:ext uri="{FF2B5EF4-FFF2-40B4-BE49-F238E27FC236}">
                  <a16:creationId xmlns:a16="http://schemas.microsoft.com/office/drawing/2014/main" id="{A9D95CAA-B49D-B4AD-F8D5-8385FB17E327}"/>
                </a:ext>
              </a:extLst>
            </p:cNvPr>
            <p:cNvSpPr/>
            <p:nvPr/>
          </p:nvSpPr>
          <p:spPr>
            <a:xfrm>
              <a:off x="478966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New framework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19" name="Nyíl: sávnyíl 24">
              <a:extLst>
                <a:ext uri="{FF2B5EF4-FFF2-40B4-BE49-F238E27FC236}">
                  <a16:creationId xmlns:a16="http://schemas.microsoft.com/office/drawing/2014/main" id="{B2C37364-80B3-8740-A824-BC5C5E0426B5}"/>
                </a:ext>
              </a:extLst>
            </p:cNvPr>
            <p:cNvSpPr/>
            <p:nvPr/>
          </p:nvSpPr>
          <p:spPr>
            <a:xfrm>
              <a:off x="3425867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Previous progress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20" name="Nyíl: sávnyíl 25">
              <a:extLst>
                <a:ext uri="{FF2B5EF4-FFF2-40B4-BE49-F238E27FC236}">
                  <a16:creationId xmlns:a16="http://schemas.microsoft.com/office/drawing/2014/main" id="{4CAA56EB-E827-4E9A-6615-91BEAC5F558A}"/>
                </a:ext>
              </a:extLst>
            </p:cNvPr>
            <p:cNvSpPr/>
            <p:nvPr/>
          </p:nvSpPr>
          <p:spPr>
            <a:xfrm>
              <a:off x="6172038" y="6354146"/>
              <a:ext cx="1440000" cy="360000"/>
            </a:xfrm>
            <a:prstGeom prst="chevron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b="1">
                  <a:latin typeface="F30"/>
                </a:rPr>
                <a:t>MaxEnt-PCA</a:t>
              </a:r>
              <a:endParaRPr lang="hu-HU" sz="1200" b="1" dirty="0">
                <a:latin typeface="F30"/>
              </a:endParaRPr>
            </a:p>
          </p:txBody>
        </p:sp>
        <p:sp>
          <p:nvSpPr>
            <p:cNvPr id="21" name="Nyíl: sávnyíl 28">
              <a:extLst>
                <a:ext uri="{FF2B5EF4-FFF2-40B4-BE49-F238E27FC236}">
                  <a16:creationId xmlns:a16="http://schemas.microsoft.com/office/drawing/2014/main" id="{FF3E784C-C2A4-B69D-A06B-967E4F99256A}"/>
                </a:ext>
              </a:extLst>
            </p:cNvPr>
            <p:cNvSpPr/>
            <p:nvPr/>
          </p:nvSpPr>
          <p:spPr>
            <a:xfrm>
              <a:off x="7535840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Experiments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22" name="Nyíl: sávnyíl 30">
              <a:extLst>
                <a:ext uri="{FF2B5EF4-FFF2-40B4-BE49-F238E27FC236}">
                  <a16:creationId xmlns:a16="http://schemas.microsoft.com/office/drawing/2014/main" id="{62267922-C8BC-1F01-F40D-0DCBC1B8BE63}"/>
                </a:ext>
              </a:extLst>
            </p:cNvPr>
            <p:cNvSpPr/>
            <p:nvPr/>
          </p:nvSpPr>
          <p:spPr>
            <a:xfrm>
              <a:off x="891820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Future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 </a:t>
              </a:r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steps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8079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3A49E-1CC8-1D26-74E4-A05AD83E7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ta Analyst Online Course | Data Analytics | Udacity">
            <a:extLst>
              <a:ext uri="{FF2B5EF4-FFF2-40B4-BE49-F238E27FC236}">
                <a16:creationId xmlns:a16="http://schemas.microsoft.com/office/drawing/2014/main" id="{42F985D2-EBB7-4139-5FCE-5E11D186B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0F8D9B0-95E5-AE07-3D9C-E63F06B60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335" y="5039264"/>
            <a:ext cx="11333329" cy="66830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1008889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8EB0F-6D6E-8BA8-DB68-68E96F422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A0F0E59B-35FE-4505-85DA-E6FA71B7D4B5}"/>
              </a:ext>
            </a:extLst>
          </p:cNvPr>
          <p:cNvSpPr/>
          <p:nvPr/>
        </p:nvSpPr>
        <p:spPr>
          <a:xfrm>
            <a:off x="252827" y="-3923"/>
            <a:ext cx="11673669" cy="953071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2800" b="1" dirty="0" err="1">
                <a:solidFill>
                  <a:schemeClr val="tx1"/>
                </a:solidFill>
                <a:latin typeface="F30"/>
              </a:rPr>
              <a:t>Experiments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with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Anomaly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Detection</a:t>
            </a:r>
            <a:endParaRPr lang="hu-HU" sz="2800" b="1" dirty="0">
              <a:solidFill>
                <a:schemeClr val="tx1"/>
              </a:solidFill>
              <a:latin typeface="F30"/>
            </a:endParaRPr>
          </a:p>
        </p:txBody>
      </p:sp>
      <p:sp>
        <p:nvSpPr>
          <p:cNvPr id="16" name="Dia számának helye 63">
            <a:extLst>
              <a:ext uri="{FF2B5EF4-FFF2-40B4-BE49-F238E27FC236}">
                <a16:creationId xmlns:a16="http://schemas.microsoft.com/office/drawing/2014/main" id="{CFC24675-6135-E9E4-41DF-7DA0770A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311" y="6344815"/>
            <a:ext cx="410875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z="1400" smtClean="0">
                <a:solidFill>
                  <a:schemeClr val="accent6">
                    <a:lumMod val="50000"/>
                  </a:schemeClr>
                </a:solidFill>
                <a:latin typeface="F30"/>
              </a:rPr>
              <a:pPr algn="l"/>
              <a:t>16</a:t>
            </a:fld>
            <a:endParaRPr lang="hu-HU" sz="1400">
              <a:solidFill>
                <a:schemeClr val="accent6">
                  <a:lumMod val="50000"/>
                </a:schemeClr>
              </a:solidFill>
              <a:latin typeface="F3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D034B0-D9FB-947F-F516-425E56698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/>
          <a:stretch/>
        </p:blipFill>
        <p:spPr>
          <a:xfrm>
            <a:off x="73131" y="3234976"/>
            <a:ext cx="6133630" cy="3073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F9DA22-792A-2FED-9D20-E744BE54D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30" y="2510528"/>
            <a:ext cx="6086239" cy="19831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EE3B8-2FDA-73F5-14DE-E413631B8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30" y="4462059"/>
            <a:ext cx="6086239" cy="164848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EBA28FD-268D-8CBB-4E12-DA1F148FA029}"/>
              </a:ext>
            </a:extLst>
          </p:cNvPr>
          <p:cNvGrpSpPr/>
          <p:nvPr/>
        </p:nvGrpSpPr>
        <p:grpSpPr>
          <a:xfrm>
            <a:off x="2268062" y="1644371"/>
            <a:ext cx="3509701" cy="1406651"/>
            <a:chOff x="260633" y="4375723"/>
            <a:chExt cx="4495737" cy="17423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3059F9-05C7-02E8-796E-E760AE48B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950" b="89194"/>
            <a:stretch/>
          </p:blipFill>
          <p:spPr>
            <a:xfrm>
              <a:off x="260633" y="4375723"/>
              <a:ext cx="2581407" cy="45026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D0B62B-6C29-544A-81AE-E97F9AD20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30282" r="67247" b="62529"/>
            <a:stretch/>
          </p:blipFill>
          <p:spPr>
            <a:xfrm>
              <a:off x="260633" y="5095313"/>
              <a:ext cx="2309247" cy="30312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856E91-FD1B-964A-E22F-68346F014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53836" r="67247" b="38975"/>
            <a:stretch/>
          </p:blipFill>
          <p:spPr>
            <a:xfrm>
              <a:off x="260633" y="5715469"/>
              <a:ext cx="2309247" cy="30312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1F6D2F9-32DB-9DED-2235-451DBAB77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14" t="20727" r="30148" b="70735"/>
            <a:stretch/>
          </p:blipFill>
          <p:spPr>
            <a:xfrm>
              <a:off x="2063254" y="4375723"/>
              <a:ext cx="2693116" cy="45026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CCBA842-4965-994E-E0EB-E7403DE3A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4" t="44927" r="30858" b="46535"/>
            <a:stretch/>
          </p:blipFill>
          <p:spPr>
            <a:xfrm>
              <a:off x="2063254" y="5045596"/>
              <a:ext cx="2693116" cy="45026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E758A60-6046-016E-6374-32D5FEBFF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4" t="72445" r="30858" b="19017"/>
            <a:stretch/>
          </p:blipFill>
          <p:spPr>
            <a:xfrm>
              <a:off x="2063254" y="5667764"/>
              <a:ext cx="2693116" cy="45026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81A677D-5601-B069-ABD6-7ECA31FD9B99}"/>
              </a:ext>
            </a:extLst>
          </p:cNvPr>
          <p:cNvSpPr txBox="1"/>
          <p:nvPr/>
        </p:nvSpPr>
        <p:spPr>
          <a:xfrm>
            <a:off x="418919" y="993749"/>
            <a:ext cx="11341484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Söhne"/>
              </a:rPr>
              <a:t>Synthetic datasets where data points were sampled from a multivariate Gaussian distribution with randomly selected means and covariances.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5CD24F-57CB-A690-77FE-EC1D6B83E219}"/>
              </a:ext>
            </a:extLst>
          </p:cNvPr>
          <p:cNvSpPr txBox="1"/>
          <p:nvPr/>
        </p:nvSpPr>
        <p:spPr>
          <a:xfrm>
            <a:off x="252827" y="1630045"/>
            <a:ext cx="201523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374151"/>
                </a:solidFill>
                <a:latin typeface="Söhne"/>
              </a:rPr>
              <a:t>Anomaly Detection process </a:t>
            </a:r>
            <a:endParaRPr lang="en-US" b="1" dirty="0"/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4743E357-AF2E-7CA4-E5D2-CE0DE56EE129}"/>
              </a:ext>
            </a:extLst>
          </p:cNvPr>
          <p:cNvCxnSpPr/>
          <p:nvPr/>
        </p:nvCxnSpPr>
        <p:spPr>
          <a:xfrm flipV="1">
            <a:off x="5821860" y="1693534"/>
            <a:ext cx="714206" cy="1325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4F504272-C03E-5370-1081-D4945D985009}"/>
              </a:ext>
            </a:extLst>
          </p:cNvPr>
          <p:cNvCxnSpPr>
            <a:cxnSpLocks/>
          </p:cNvCxnSpPr>
          <p:nvPr/>
        </p:nvCxnSpPr>
        <p:spPr>
          <a:xfrm>
            <a:off x="5838092" y="1853379"/>
            <a:ext cx="697974" cy="32285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CD3740F-7F26-9596-5883-22CD2492C88B}"/>
              </a:ext>
            </a:extLst>
          </p:cNvPr>
          <p:cNvSpPr txBox="1"/>
          <p:nvPr/>
        </p:nvSpPr>
        <p:spPr>
          <a:xfrm>
            <a:off x="6530970" y="1594979"/>
            <a:ext cx="565444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74151"/>
                </a:solidFill>
                <a:latin typeface="Söhne"/>
              </a:rPr>
              <a:t>PCA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20C0A2-0D62-7B22-8A9F-15B09EF1D1FC}"/>
              </a:ext>
            </a:extLst>
          </p:cNvPr>
          <p:cNvSpPr txBox="1"/>
          <p:nvPr/>
        </p:nvSpPr>
        <p:spPr>
          <a:xfrm>
            <a:off x="6530970" y="2023473"/>
            <a:ext cx="1229274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374151"/>
                </a:solidFill>
                <a:latin typeface="Söhne"/>
              </a:rPr>
              <a:t>MaxEnt</a:t>
            </a:r>
            <a:r>
              <a:rPr lang="en-US" sz="1600" dirty="0">
                <a:solidFill>
                  <a:srgbClr val="374151"/>
                </a:solidFill>
                <a:latin typeface="Söhne"/>
              </a:rPr>
              <a:t>-PCA</a:t>
            </a:r>
            <a:endParaRPr lang="en-US" sz="1600" dirty="0"/>
          </a:p>
        </p:txBody>
      </p:sp>
      <p:grpSp>
        <p:nvGrpSpPr>
          <p:cNvPr id="35" name="Csoportba foglalás 55">
            <a:extLst>
              <a:ext uri="{FF2B5EF4-FFF2-40B4-BE49-F238E27FC236}">
                <a16:creationId xmlns:a16="http://schemas.microsoft.com/office/drawing/2014/main" id="{B9479E9E-DD61-3B1B-5874-BB4C8B68FBA6}"/>
              </a:ext>
            </a:extLst>
          </p:cNvPr>
          <p:cNvGrpSpPr/>
          <p:nvPr/>
        </p:nvGrpSpPr>
        <p:grpSpPr>
          <a:xfrm>
            <a:off x="1943285" y="6344815"/>
            <a:ext cx="8305427" cy="360000"/>
            <a:chOff x="2052782" y="6354146"/>
            <a:chExt cx="8305427" cy="360000"/>
          </a:xfrm>
        </p:grpSpPr>
        <p:sp>
          <p:nvSpPr>
            <p:cNvPr id="36" name="Nyíl: ötszög 1">
              <a:extLst>
                <a:ext uri="{FF2B5EF4-FFF2-40B4-BE49-F238E27FC236}">
                  <a16:creationId xmlns:a16="http://schemas.microsoft.com/office/drawing/2014/main" id="{0D41CC88-E340-75FD-D86C-66406DBF92EB}"/>
                </a:ext>
              </a:extLst>
            </p:cNvPr>
            <p:cNvSpPr/>
            <p:nvPr/>
          </p:nvSpPr>
          <p:spPr>
            <a:xfrm>
              <a:off x="2052782" y="6354146"/>
              <a:ext cx="1440000" cy="360000"/>
            </a:xfrm>
            <a:prstGeom prst="homePlate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Introduction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37" name="Nyíl: sávnyíl 2">
              <a:extLst>
                <a:ext uri="{FF2B5EF4-FFF2-40B4-BE49-F238E27FC236}">
                  <a16:creationId xmlns:a16="http://schemas.microsoft.com/office/drawing/2014/main" id="{C0F1CE1A-1894-8AD4-C72E-B10E99ECE696}"/>
                </a:ext>
              </a:extLst>
            </p:cNvPr>
            <p:cNvSpPr/>
            <p:nvPr/>
          </p:nvSpPr>
          <p:spPr>
            <a:xfrm>
              <a:off x="478966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New framework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38" name="Nyíl: sávnyíl 24">
              <a:extLst>
                <a:ext uri="{FF2B5EF4-FFF2-40B4-BE49-F238E27FC236}">
                  <a16:creationId xmlns:a16="http://schemas.microsoft.com/office/drawing/2014/main" id="{9193FB5E-4B94-3E44-A487-3E6B8AF706DA}"/>
                </a:ext>
              </a:extLst>
            </p:cNvPr>
            <p:cNvSpPr/>
            <p:nvPr/>
          </p:nvSpPr>
          <p:spPr>
            <a:xfrm>
              <a:off x="3425867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Previous progress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39" name="Nyíl: sávnyíl 25">
              <a:extLst>
                <a:ext uri="{FF2B5EF4-FFF2-40B4-BE49-F238E27FC236}">
                  <a16:creationId xmlns:a16="http://schemas.microsoft.com/office/drawing/2014/main" id="{A74A9FE6-228B-0146-CA83-4EB1DB25B301}"/>
                </a:ext>
              </a:extLst>
            </p:cNvPr>
            <p:cNvSpPr/>
            <p:nvPr/>
          </p:nvSpPr>
          <p:spPr>
            <a:xfrm>
              <a:off x="6172038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MaxEnt-PCA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40" name="Nyíl: sávnyíl 28">
              <a:extLst>
                <a:ext uri="{FF2B5EF4-FFF2-40B4-BE49-F238E27FC236}">
                  <a16:creationId xmlns:a16="http://schemas.microsoft.com/office/drawing/2014/main" id="{C9A103CF-89C1-FE74-A193-24A3C4C6630A}"/>
                </a:ext>
              </a:extLst>
            </p:cNvPr>
            <p:cNvSpPr/>
            <p:nvPr/>
          </p:nvSpPr>
          <p:spPr>
            <a:xfrm>
              <a:off x="7535840" y="6354146"/>
              <a:ext cx="1440000" cy="360000"/>
            </a:xfrm>
            <a:prstGeom prst="chevron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b="1">
                  <a:latin typeface="F30"/>
                </a:rPr>
                <a:t>Experiments</a:t>
              </a:r>
              <a:endParaRPr lang="hu-HU" sz="1200" b="1" dirty="0">
                <a:latin typeface="F30"/>
              </a:endParaRPr>
            </a:p>
          </p:txBody>
        </p:sp>
        <p:sp>
          <p:nvSpPr>
            <p:cNvPr id="41" name="Nyíl: sávnyíl 30">
              <a:extLst>
                <a:ext uri="{FF2B5EF4-FFF2-40B4-BE49-F238E27FC236}">
                  <a16:creationId xmlns:a16="http://schemas.microsoft.com/office/drawing/2014/main" id="{54E66DF4-9164-D250-5EFA-8711248BD888}"/>
                </a:ext>
              </a:extLst>
            </p:cNvPr>
            <p:cNvSpPr/>
            <p:nvPr/>
          </p:nvSpPr>
          <p:spPr>
            <a:xfrm>
              <a:off x="891820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Future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 </a:t>
              </a:r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steps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817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Csoportba foglalás 38">
            <a:extLst>
              <a:ext uri="{FF2B5EF4-FFF2-40B4-BE49-F238E27FC236}">
                <a16:creationId xmlns:a16="http://schemas.microsoft.com/office/drawing/2014/main" id="{D2C35CE6-63D7-4023-9CEE-4D4FF6BF9862}"/>
              </a:ext>
            </a:extLst>
          </p:cNvPr>
          <p:cNvGrpSpPr/>
          <p:nvPr/>
        </p:nvGrpSpPr>
        <p:grpSpPr>
          <a:xfrm>
            <a:off x="249032" y="1975487"/>
            <a:ext cx="7177311" cy="1429974"/>
            <a:chOff x="374341" y="1052964"/>
            <a:chExt cx="8349001" cy="1136323"/>
          </a:xfrm>
        </p:grpSpPr>
        <p:sp>
          <p:nvSpPr>
            <p:cNvPr id="40" name="Téglalap 39">
              <a:extLst>
                <a:ext uri="{FF2B5EF4-FFF2-40B4-BE49-F238E27FC236}">
                  <a16:creationId xmlns:a16="http://schemas.microsoft.com/office/drawing/2014/main" id="{BBD12BCE-A274-4427-821D-70267B521401}"/>
                </a:ext>
              </a:extLst>
            </p:cNvPr>
            <p:cNvSpPr/>
            <p:nvPr/>
          </p:nvSpPr>
          <p:spPr>
            <a:xfrm>
              <a:off x="374341" y="1052964"/>
              <a:ext cx="8349001" cy="1136323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000">
                <a:latin typeface="F30"/>
              </a:endParaRPr>
            </a:p>
          </p:txBody>
        </p:sp>
        <p:grpSp>
          <p:nvGrpSpPr>
            <p:cNvPr id="41" name="Csoportba foglalás 40">
              <a:extLst>
                <a:ext uri="{FF2B5EF4-FFF2-40B4-BE49-F238E27FC236}">
                  <a16:creationId xmlns:a16="http://schemas.microsoft.com/office/drawing/2014/main" id="{4F424F23-5D9F-4323-A780-AD13A28090A0}"/>
                </a:ext>
              </a:extLst>
            </p:cNvPr>
            <p:cNvGrpSpPr/>
            <p:nvPr/>
          </p:nvGrpSpPr>
          <p:grpSpPr>
            <a:xfrm>
              <a:off x="484584" y="1163287"/>
              <a:ext cx="8100122" cy="899999"/>
              <a:chOff x="484584" y="1204521"/>
              <a:chExt cx="8100122" cy="900000"/>
            </a:xfrm>
          </p:grpSpPr>
          <p:sp>
            <p:nvSpPr>
              <p:cNvPr id="42" name="Téglalap 41">
                <a:extLst>
                  <a:ext uri="{FF2B5EF4-FFF2-40B4-BE49-F238E27FC236}">
                    <a16:creationId xmlns:a16="http://schemas.microsoft.com/office/drawing/2014/main" id="{5A28C7CD-C5A5-4132-B7B3-35A84746F997}"/>
                  </a:ext>
                </a:extLst>
              </p:cNvPr>
              <p:cNvSpPr/>
              <p:nvPr/>
            </p:nvSpPr>
            <p:spPr>
              <a:xfrm>
                <a:off x="1384584" y="1204521"/>
                <a:ext cx="7200122" cy="90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How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can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we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algorithmically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determine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 a maximum </a:t>
                </a:r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entropy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subspace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 of </a:t>
                </a:r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high-dimensional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data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?</a:t>
                </a:r>
                <a:endParaRPr lang="hu-HU" sz="2000" b="1" dirty="0">
                  <a:latin typeface="F3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églalap 42">
                <a:extLst>
                  <a:ext uri="{FF2B5EF4-FFF2-40B4-BE49-F238E27FC236}">
                    <a16:creationId xmlns:a16="http://schemas.microsoft.com/office/drawing/2014/main" id="{E34D200B-31CE-4588-8189-2C85AE5E448C}"/>
                  </a:ext>
                </a:extLst>
              </p:cNvPr>
              <p:cNvSpPr/>
              <p:nvPr/>
            </p:nvSpPr>
            <p:spPr>
              <a:xfrm>
                <a:off x="484584" y="1204521"/>
                <a:ext cx="900000" cy="900000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hu-HU" sz="2800" b="1" dirty="0">
                    <a:solidFill>
                      <a:schemeClr val="tx1"/>
                    </a:solidFill>
                    <a:latin typeface="F30"/>
                  </a:rPr>
                  <a:t>K1</a:t>
                </a:r>
              </a:p>
            </p:txBody>
          </p:sp>
        </p:grpSp>
      </p:grpSp>
      <p:sp>
        <p:nvSpPr>
          <p:cNvPr id="44" name="Téglalap 43">
            <a:extLst>
              <a:ext uri="{FF2B5EF4-FFF2-40B4-BE49-F238E27FC236}">
                <a16:creationId xmlns:a16="http://schemas.microsoft.com/office/drawing/2014/main" id="{033708F9-0F50-4DF8-9EC8-B9321AD5ED18}"/>
              </a:ext>
            </a:extLst>
          </p:cNvPr>
          <p:cNvSpPr/>
          <p:nvPr/>
        </p:nvSpPr>
        <p:spPr>
          <a:xfrm>
            <a:off x="252827" y="-3923"/>
            <a:ext cx="11686345" cy="953071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2800" b="1" dirty="0" err="1">
                <a:solidFill>
                  <a:schemeClr val="tx1"/>
                </a:solidFill>
                <a:latin typeface="F30"/>
                <a:ea typeface="+mn-lt"/>
                <a:cs typeface="+mn-lt"/>
              </a:rPr>
              <a:t>Summary</a:t>
            </a:r>
            <a:r>
              <a:rPr lang="hu-HU" sz="2800" b="1" dirty="0">
                <a:solidFill>
                  <a:schemeClr val="tx1"/>
                </a:solidFill>
                <a:latin typeface="F30"/>
                <a:ea typeface="+mn-lt"/>
                <a:cs typeface="+mn-lt"/>
              </a:rPr>
              <a:t> and </a:t>
            </a:r>
            <a:r>
              <a:rPr lang="hu-HU" sz="2800" b="1" dirty="0" err="1">
                <a:solidFill>
                  <a:schemeClr val="tx1"/>
                </a:solidFill>
                <a:latin typeface="F30"/>
                <a:ea typeface="+mn-lt"/>
                <a:cs typeface="+mn-lt"/>
              </a:rPr>
              <a:t>Conclusions</a:t>
            </a:r>
            <a:endParaRPr lang="hu-HU" sz="2800" b="1" dirty="0">
              <a:solidFill>
                <a:schemeClr val="tx1"/>
              </a:solidFill>
              <a:latin typeface="F30"/>
              <a:ea typeface="+mn-lt"/>
              <a:cs typeface="+mn-lt"/>
            </a:endParaRP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87D87B25-56DE-E0DD-17D8-FC9EA96F12E1}"/>
              </a:ext>
            </a:extLst>
          </p:cNvPr>
          <p:cNvGrpSpPr/>
          <p:nvPr/>
        </p:nvGrpSpPr>
        <p:grpSpPr>
          <a:xfrm>
            <a:off x="249032" y="4050545"/>
            <a:ext cx="7177311" cy="1440000"/>
            <a:chOff x="374341" y="1052964"/>
            <a:chExt cx="8349001" cy="1136323"/>
          </a:xfrm>
        </p:grpSpPr>
        <p:sp>
          <p:nvSpPr>
            <p:cNvPr id="16" name="Téglalap 15">
              <a:extLst>
                <a:ext uri="{FF2B5EF4-FFF2-40B4-BE49-F238E27FC236}">
                  <a16:creationId xmlns:a16="http://schemas.microsoft.com/office/drawing/2014/main" id="{7EDFC795-5677-21F7-A555-776FA7B2AC63}"/>
                </a:ext>
              </a:extLst>
            </p:cNvPr>
            <p:cNvSpPr/>
            <p:nvPr/>
          </p:nvSpPr>
          <p:spPr>
            <a:xfrm>
              <a:off x="374341" y="1052964"/>
              <a:ext cx="8349001" cy="1136323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000">
                <a:latin typeface="F30"/>
              </a:endParaRPr>
            </a:p>
          </p:txBody>
        </p:sp>
        <p:grpSp>
          <p:nvGrpSpPr>
            <p:cNvPr id="17" name="Csoportba foglalás 16">
              <a:extLst>
                <a:ext uri="{FF2B5EF4-FFF2-40B4-BE49-F238E27FC236}">
                  <a16:creationId xmlns:a16="http://schemas.microsoft.com/office/drawing/2014/main" id="{36A3290E-E01E-8FF4-4CC1-BF48EFF16722}"/>
                </a:ext>
              </a:extLst>
            </p:cNvPr>
            <p:cNvGrpSpPr/>
            <p:nvPr/>
          </p:nvGrpSpPr>
          <p:grpSpPr>
            <a:xfrm>
              <a:off x="484584" y="1163287"/>
              <a:ext cx="8100122" cy="899999"/>
              <a:chOff x="484584" y="1204521"/>
              <a:chExt cx="8100122" cy="900000"/>
            </a:xfrm>
          </p:grpSpPr>
          <p:sp>
            <p:nvSpPr>
              <p:cNvPr id="18" name="Téglalap 17">
                <a:extLst>
                  <a:ext uri="{FF2B5EF4-FFF2-40B4-BE49-F238E27FC236}">
                    <a16:creationId xmlns:a16="http://schemas.microsoft.com/office/drawing/2014/main" id="{2FF53767-A0B5-77EC-D8EE-AEAC31D38CA6}"/>
                  </a:ext>
                </a:extLst>
              </p:cNvPr>
              <p:cNvSpPr/>
              <p:nvPr/>
            </p:nvSpPr>
            <p:spPr>
              <a:xfrm>
                <a:off x="1384584" y="1204521"/>
                <a:ext cx="7200122" cy="90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2000" dirty="0" err="1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How</a:t>
                </a:r>
                <a:r>
                  <a:rPr lang="hu-HU" sz="2000" dirty="0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can</a:t>
                </a:r>
                <a:r>
                  <a:rPr lang="hu-HU" sz="2000" dirty="0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we</a:t>
                </a:r>
                <a:r>
                  <a:rPr lang="hu-HU" sz="2000" dirty="0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utilize</a:t>
                </a:r>
                <a:r>
                  <a:rPr lang="hu-HU" sz="2000" dirty="0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it</a:t>
                </a:r>
                <a:r>
                  <a:rPr lang="hu-HU" sz="2000" dirty="0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in </a:t>
                </a:r>
                <a:r>
                  <a:rPr lang="hu-HU" sz="2000" dirty="0" err="1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different</a:t>
                </a:r>
                <a:r>
                  <a:rPr lang="hu-HU" sz="2000" dirty="0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scenarios</a:t>
                </a:r>
                <a:r>
                  <a:rPr lang="hu-HU" sz="2000" dirty="0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compared</a:t>
                </a:r>
                <a:r>
                  <a:rPr lang="hu-HU" sz="2000" dirty="0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to</a:t>
                </a:r>
                <a:r>
                  <a:rPr lang="hu-HU" sz="2000" dirty="0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standard </a:t>
                </a:r>
                <a:r>
                  <a:rPr lang="hu-HU" sz="2000" dirty="0" err="1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variance-based</a:t>
                </a:r>
                <a:r>
                  <a:rPr lang="hu-HU" sz="2000" dirty="0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methods</a:t>
                </a:r>
                <a:r>
                  <a:rPr lang="hu-HU" sz="2000" dirty="0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hu-HU" sz="2000" b="1" dirty="0">
                  <a:effectLst/>
                  <a:latin typeface="F3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églalap 19">
                <a:extLst>
                  <a:ext uri="{FF2B5EF4-FFF2-40B4-BE49-F238E27FC236}">
                    <a16:creationId xmlns:a16="http://schemas.microsoft.com/office/drawing/2014/main" id="{0F8B16DC-DF9F-C625-05D3-A91ABB77BECA}"/>
                  </a:ext>
                </a:extLst>
              </p:cNvPr>
              <p:cNvSpPr/>
              <p:nvPr/>
            </p:nvSpPr>
            <p:spPr>
              <a:xfrm>
                <a:off x="484584" y="1204521"/>
                <a:ext cx="900000" cy="900000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hu-HU" sz="2800" b="1" dirty="0">
                    <a:solidFill>
                      <a:schemeClr val="tx1"/>
                    </a:solidFill>
                    <a:latin typeface="F30"/>
                  </a:rPr>
                  <a:t>K2</a:t>
                </a:r>
              </a:p>
            </p:txBody>
          </p:sp>
        </p:grpSp>
      </p:grpSp>
      <p:sp>
        <p:nvSpPr>
          <p:cNvPr id="11" name="Téglalap 10">
            <a:extLst>
              <a:ext uri="{FF2B5EF4-FFF2-40B4-BE49-F238E27FC236}">
                <a16:creationId xmlns:a16="http://schemas.microsoft.com/office/drawing/2014/main" id="{2EBCA95E-CCB7-0CC0-4D15-9C9D37519E64}"/>
              </a:ext>
            </a:extLst>
          </p:cNvPr>
          <p:cNvSpPr/>
          <p:nvPr/>
        </p:nvSpPr>
        <p:spPr>
          <a:xfrm>
            <a:off x="7610168" y="1816509"/>
            <a:ext cx="4329004" cy="1612491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1600" dirty="0">
                <a:solidFill>
                  <a:schemeClr val="tx1"/>
                </a:solidFill>
                <a:latin typeface="F30"/>
              </a:rPr>
              <a:t>The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MaxEnt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-PCA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based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on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tbe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graph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embedding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perspective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of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dimensionality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reduction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proved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successful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.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41C426A2-C5C7-E901-2FA7-9FE2C7E3ABE1}"/>
              </a:ext>
            </a:extLst>
          </p:cNvPr>
          <p:cNvSpPr/>
          <p:nvPr/>
        </p:nvSpPr>
        <p:spPr>
          <a:xfrm>
            <a:off x="7610168" y="3819134"/>
            <a:ext cx="4329004" cy="203346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1600" dirty="0">
                <a:solidFill>
                  <a:schemeClr val="tx1"/>
                </a:solidFill>
                <a:latin typeface="F30"/>
              </a:rPr>
              <a:t>In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certain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anomaly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detection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scenarios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,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the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MaxEnt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-PCA,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via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its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robustness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,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outperformed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the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PCA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according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to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each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applied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F30"/>
              </a:rPr>
              <a:t>measure</a:t>
            </a:r>
            <a:r>
              <a:rPr lang="hu-HU" sz="1600" dirty="0">
                <a:solidFill>
                  <a:schemeClr val="tx1"/>
                </a:solidFill>
                <a:latin typeface="F30"/>
              </a:rPr>
              <a:t>.</a:t>
            </a:r>
          </a:p>
        </p:txBody>
      </p:sp>
      <p:sp>
        <p:nvSpPr>
          <p:cNvPr id="34" name="Dia számának helye 63">
            <a:extLst>
              <a:ext uri="{FF2B5EF4-FFF2-40B4-BE49-F238E27FC236}">
                <a16:creationId xmlns:a16="http://schemas.microsoft.com/office/drawing/2014/main" id="{1A8BA602-87E6-2A8D-F2F1-D63267D7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311" y="6344815"/>
            <a:ext cx="420707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z="1400" smtClean="0">
                <a:solidFill>
                  <a:schemeClr val="accent6">
                    <a:lumMod val="50000"/>
                  </a:schemeClr>
                </a:solidFill>
                <a:latin typeface="F30"/>
              </a:rPr>
              <a:pPr algn="l"/>
              <a:t>17</a:t>
            </a:fld>
            <a:endParaRPr lang="hu-HU" sz="1400">
              <a:solidFill>
                <a:schemeClr val="accent6">
                  <a:lumMod val="50000"/>
                </a:schemeClr>
              </a:solidFill>
              <a:latin typeface="F30"/>
            </a:endParaRPr>
          </a:p>
        </p:txBody>
      </p:sp>
      <p:grpSp>
        <p:nvGrpSpPr>
          <p:cNvPr id="9" name="Csoportba foglalás 55">
            <a:extLst>
              <a:ext uri="{FF2B5EF4-FFF2-40B4-BE49-F238E27FC236}">
                <a16:creationId xmlns:a16="http://schemas.microsoft.com/office/drawing/2014/main" id="{725FBB60-DDD1-A198-38BD-9ABA46508A64}"/>
              </a:ext>
            </a:extLst>
          </p:cNvPr>
          <p:cNvGrpSpPr/>
          <p:nvPr/>
        </p:nvGrpSpPr>
        <p:grpSpPr>
          <a:xfrm>
            <a:off x="1943285" y="6344815"/>
            <a:ext cx="8305427" cy="360000"/>
            <a:chOff x="2052782" y="6354146"/>
            <a:chExt cx="8305427" cy="360000"/>
          </a:xfrm>
        </p:grpSpPr>
        <p:sp>
          <p:nvSpPr>
            <p:cNvPr id="10" name="Nyíl: ötszög 1">
              <a:extLst>
                <a:ext uri="{FF2B5EF4-FFF2-40B4-BE49-F238E27FC236}">
                  <a16:creationId xmlns:a16="http://schemas.microsoft.com/office/drawing/2014/main" id="{D739B13E-8A63-65A5-2429-7ABE12C16C70}"/>
                </a:ext>
              </a:extLst>
            </p:cNvPr>
            <p:cNvSpPr/>
            <p:nvPr/>
          </p:nvSpPr>
          <p:spPr>
            <a:xfrm>
              <a:off x="2052782" y="6354146"/>
              <a:ext cx="1440000" cy="360000"/>
            </a:xfrm>
            <a:prstGeom prst="homePlate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Introduction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13" name="Nyíl: sávnyíl 2">
              <a:extLst>
                <a:ext uri="{FF2B5EF4-FFF2-40B4-BE49-F238E27FC236}">
                  <a16:creationId xmlns:a16="http://schemas.microsoft.com/office/drawing/2014/main" id="{589642E4-1540-4488-9B0E-E6890AB4DA8C}"/>
                </a:ext>
              </a:extLst>
            </p:cNvPr>
            <p:cNvSpPr/>
            <p:nvPr/>
          </p:nvSpPr>
          <p:spPr>
            <a:xfrm>
              <a:off x="478966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New framework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14" name="Nyíl: sávnyíl 24">
              <a:extLst>
                <a:ext uri="{FF2B5EF4-FFF2-40B4-BE49-F238E27FC236}">
                  <a16:creationId xmlns:a16="http://schemas.microsoft.com/office/drawing/2014/main" id="{0943670B-337A-3AC9-8DFC-5185E7E69599}"/>
                </a:ext>
              </a:extLst>
            </p:cNvPr>
            <p:cNvSpPr/>
            <p:nvPr/>
          </p:nvSpPr>
          <p:spPr>
            <a:xfrm>
              <a:off x="3425867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Previous progress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19" name="Nyíl: sávnyíl 25">
              <a:extLst>
                <a:ext uri="{FF2B5EF4-FFF2-40B4-BE49-F238E27FC236}">
                  <a16:creationId xmlns:a16="http://schemas.microsoft.com/office/drawing/2014/main" id="{9B85BB72-C4F8-FEDF-1554-41D94BEE6073}"/>
                </a:ext>
              </a:extLst>
            </p:cNvPr>
            <p:cNvSpPr/>
            <p:nvPr/>
          </p:nvSpPr>
          <p:spPr>
            <a:xfrm>
              <a:off x="6172038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MaxEnt-PCA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21" name="Nyíl: sávnyíl 28">
              <a:extLst>
                <a:ext uri="{FF2B5EF4-FFF2-40B4-BE49-F238E27FC236}">
                  <a16:creationId xmlns:a16="http://schemas.microsoft.com/office/drawing/2014/main" id="{0BB0726C-E2E7-1099-1519-0D710A54CFF0}"/>
                </a:ext>
              </a:extLst>
            </p:cNvPr>
            <p:cNvSpPr/>
            <p:nvPr/>
          </p:nvSpPr>
          <p:spPr>
            <a:xfrm>
              <a:off x="7535840" y="6354146"/>
              <a:ext cx="1440000" cy="360000"/>
            </a:xfrm>
            <a:prstGeom prst="chevron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b="1">
                  <a:latin typeface="F30"/>
                </a:rPr>
                <a:t>Experiments</a:t>
              </a:r>
              <a:endParaRPr lang="hu-HU" sz="1200" b="1" dirty="0">
                <a:latin typeface="F30"/>
              </a:endParaRPr>
            </a:p>
          </p:txBody>
        </p:sp>
        <p:sp>
          <p:nvSpPr>
            <p:cNvPr id="22" name="Nyíl: sávnyíl 30">
              <a:extLst>
                <a:ext uri="{FF2B5EF4-FFF2-40B4-BE49-F238E27FC236}">
                  <a16:creationId xmlns:a16="http://schemas.microsoft.com/office/drawing/2014/main" id="{EC66B409-77AA-8C27-BF6F-E5C6BEF85A66}"/>
                </a:ext>
              </a:extLst>
            </p:cNvPr>
            <p:cNvSpPr/>
            <p:nvPr/>
          </p:nvSpPr>
          <p:spPr>
            <a:xfrm>
              <a:off x="891820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Future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 </a:t>
              </a:r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steps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5419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0AD1BA01-CFD1-7AE7-FFFF-E2A87D390C45}"/>
              </a:ext>
            </a:extLst>
          </p:cNvPr>
          <p:cNvSpPr/>
          <p:nvPr/>
        </p:nvSpPr>
        <p:spPr>
          <a:xfrm>
            <a:off x="252827" y="-3923"/>
            <a:ext cx="11673669" cy="953071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2800" b="1" dirty="0" err="1">
                <a:solidFill>
                  <a:schemeClr val="tx1"/>
                </a:solidFill>
                <a:latin typeface="F30"/>
                <a:ea typeface="+mn-lt"/>
                <a:cs typeface="+mn-lt"/>
              </a:rPr>
              <a:t>Other</a:t>
            </a:r>
            <a:r>
              <a:rPr lang="hu-HU" sz="2800" b="1" dirty="0">
                <a:solidFill>
                  <a:schemeClr val="tx1"/>
                </a:solidFill>
                <a:latin typeface="F30"/>
                <a:ea typeface="+mn-lt"/>
                <a:cs typeface="+mn-lt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F30"/>
                <a:ea typeface="+mn-lt"/>
                <a:cs typeface="+mn-lt"/>
              </a:rPr>
              <a:t>scenarios</a:t>
            </a:r>
            <a:r>
              <a:rPr lang="hu-HU" sz="2800" b="1" dirty="0">
                <a:solidFill>
                  <a:schemeClr val="tx1"/>
                </a:solidFill>
                <a:latin typeface="F30"/>
                <a:ea typeface="+mn-lt"/>
                <a:cs typeface="+mn-lt"/>
              </a:rPr>
              <a:t> – </a:t>
            </a:r>
            <a:r>
              <a:rPr lang="hu-HU" sz="2800" b="1" dirty="0" err="1">
                <a:solidFill>
                  <a:schemeClr val="tx1"/>
                </a:solidFill>
                <a:latin typeface="F30"/>
                <a:ea typeface="+mn-lt"/>
                <a:cs typeface="+mn-lt"/>
              </a:rPr>
              <a:t>Future</a:t>
            </a:r>
            <a:r>
              <a:rPr lang="hu-HU" sz="2800" b="1" dirty="0">
                <a:solidFill>
                  <a:schemeClr val="tx1"/>
                </a:solidFill>
                <a:latin typeface="F30"/>
                <a:ea typeface="+mn-lt"/>
                <a:cs typeface="+mn-lt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F30"/>
                <a:ea typeface="+mn-lt"/>
                <a:cs typeface="+mn-lt"/>
              </a:rPr>
              <a:t>steps</a:t>
            </a:r>
            <a:endParaRPr lang="hu-HU" sz="2800" b="1" dirty="0">
              <a:solidFill>
                <a:schemeClr val="tx1"/>
              </a:solidFill>
              <a:latin typeface="F30"/>
              <a:ea typeface="+mn-lt"/>
              <a:cs typeface="+mn-lt"/>
            </a:endParaRPr>
          </a:p>
        </p:txBody>
      </p:sp>
      <p:sp>
        <p:nvSpPr>
          <p:cNvPr id="16" name="Dia számának helye 63">
            <a:extLst>
              <a:ext uri="{FF2B5EF4-FFF2-40B4-BE49-F238E27FC236}">
                <a16:creationId xmlns:a16="http://schemas.microsoft.com/office/drawing/2014/main" id="{5F68648B-796E-2BDA-0659-9C3BC356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311" y="6344815"/>
            <a:ext cx="480457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z="1400" smtClean="0">
                <a:solidFill>
                  <a:schemeClr val="accent6">
                    <a:lumMod val="50000"/>
                  </a:schemeClr>
                </a:solidFill>
                <a:latin typeface="F30"/>
              </a:rPr>
              <a:pPr algn="l"/>
              <a:t>18</a:t>
            </a:fld>
            <a:endParaRPr lang="hu-HU" sz="1400" dirty="0">
              <a:solidFill>
                <a:schemeClr val="accent6">
                  <a:lumMod val="50000"/>
                </a:schemeClr>
              </a:solidFill>
              <a:latin typeface="F3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5C1E59-BEAD-F50B-F8A6-572EFA167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7" y="1074056"/>
            <a:ext cx="5701727" cy="3475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689781-2F62-FA9B-87CE-921A9AA45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61" y="1074056"/>
            <a:ext cx="5701727" cy="3475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692C6C-F488-D6B6-02A7-CF2B600AF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72" y="4563516"/>
            <a:ext cx="4156364" cy="1781299"/>
          </a:xfrm>
          <a:prstGeom prst="rect">
            <a:avLst/>
          </a:prstGeom>
        </p:spPr>
      </p:pic>
      <p:grpSp>
        <p:nvGrpSpPr>
          <p:cNvPr id="8" name="Csoportba foglalás 55">
            <a:extLst>
              <a:ext uri="{FF2B5EF4-FFF2-40B4-BE49-F238E27FC236}">
                <a16:creationId xmlns:a16="http://schemas.microsoft.com/office/drawing/2014/main" id="{E45BB530-EDA1-DA3E-4587-E00951F4EC73}"/>
              </a:ext>
            </a:extLst>
          </p:cNvPr>
          <p:cNvGrpSpPr/>
          <p:nvPr/>
        </p:nvGrpSpPr>
        <p:grpSpPr>
          <a:xfrm>
            <a:off x="1943285" y="6344815"/>
            <a:ext cx="8305427" cy="360000"/>
            <a:chOff x="2052782" y="6354146"/>
            <a:chExt cx="8305427" cy="360000"/>
          </a:xfrm>
        </p:grpSpPr>
        <p:sp>
          <p:nvSpPr>
            <p:cNvPr id="9" name="Nyíl: ötszög 1">
              <a:extLst>
                <a:ext uri="{FF2B5EF4-FFF2-40B4-BE49-F238E27FC236}">
                  <a16:creationId xmlns:a16="http://schemas.microsoft.com/office/drawing/2014/main" id="{73F7076D-5144-4099-8A9D-2DFFCAC8AC4C}"/>
                </a:ext>
              </a:extLst>
            </p:cNvPr>
            <p:cNvSpPr/>
            <p:nvPr/>
          </p:nvSpPr>
          <p:spPr>
            <a:xfrm>
              <a:off x="2052782" y="6354146"/>
              <a:ext cx="1440000" cy="360000"/>
            </a:xfrm>
            <a:prstGeom prst="homePlate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Introduction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10" name="Nyíl: sávnyíl 2">
              <a:extLst>
                <a:ext uri="{FF2B5EF4-FFF2-40B4-BE49-F238E27FC236}">
                  <a16:creationId xmlns:a16="http://schemas.microsoft.com/office/drawing/2014/main" id="{F85A1D9E-3C12-BD77-1A5F-19AF50F2C8B1}"/>
                </a:ext>
              </a:extLst>
            </p:cNvPr>
            <p:cNvSpPr/>
            <p:nvPr/>
          </p:nvSpPr>
          <p:spPr>
            <a:xfrm>
              <a:off x="478966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New framework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11" name="Nyíl: sávnyíl 24">
              <a:extLst>
                <a:ext uri="{FF2B5EF4-FFF2-40B4-BE49-F238E27FC236}">
                  <a16:creationId xmlns:a16="http://schemas.microsoft.com/office/drawing/2014/main" id="{3627436B-613D-71FC-0544-FED8924142DA}"/>
                </a:ext>
              </a:extLst>
            </p:cNvPr>
            <p:cNvSpPr/>
            <p:nvPr/>
          </p:nvSpPr>
          <p:spPr>
            <a:xfrm>
              <a:off x="3425867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Previous progress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12" name="Nyíl: sávnyíl 25">
              <a:extLst>
                <a:ext uri="{FF2B5EF4-FFF2-40B4-BE49-F238E27FC236}">
                  <a16:creationId xmlns:a16="http://schemas.microsoft.com/office/drawing/2014/main" id="{E12E2DD5-28AB-BD33-0CFA-545F5D645263}"/>
                </a:ext>
              </a:extLst>
            </p:cNvPr>
            <p:cNvSpPr/>
            <p:nvPr/>
          </p:nvSpPr>
          <p:spPr>
            <a:xfrm>
              <a:off x="6172038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MaxEnt-PCA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20" name="Nyíl: sávnyíl 28">
              <a:extLst>
                <a:ext uri="{FF2B5EF4-FFF2-40B4-BE49-F238E27FC236}">
                  <a16:creationId xmlns:a16="http://schemas.microsoft.com/office/drawing/2014/main" id="{ACB315EB-8460-2BFD-9EAC-9D62378B86B7}"/>
                </a:ext>
              </a:extLst>
            </p:cNvPr>
            <p:cNvSpPr/>
            <p:nvPr/>
          </p:nvSpPr>
          <p:spPr>
            <a:xfrm>
              <a:off x="7535840" y="6354146"/>
              <a:ext cx="1440000" cy="360000"/>
            </a:xfrm>
            <a:prstGeom prst="chevron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b="1">
                  <a:latin typeface="F30"/>
                </a:rPr>
                <a:t>Experiments</a:t>
              </a:r>
              <a:endParaRPr lang="hu-HU" sz="1200" b="1" dirty="0">
                <a:latin typeface="F30"/>
              </a:endParaRPr>
            </a:p>
          </p:txBody>
        </p:sp>
        <p:sp>
          <p:nvSpPr>
            <p:cNvPr id="21" name="Nyíl: sávnyíl 30">
              <a:extLst>
                <a:ext uri="{FF2B5EF4-FFF2-40B4-BE49-F238E27FC236}">
                  <a16:creationId xmlns:a16="http://schemas.microsoft.com/office/drawing/2014/main" id="{7A195DBB-5D58-99CB-AF99-28C8858A03D8}"/>
                </a:ext>
              </a:extLst>
            </p:cNvPr>
            <p:cNvSpPr/>
            <p:nvPr/>
          </p:nvSpPr>
          <p:spPr>
            <a:xfrm>
              <a:off x="8918209" y="6354146"/>
              <a:ext cx="1440000" cy="360000"/>
            </a:xfrm>
            <a:prstGeom prst="chevron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b="1">
                  <a:latin typeface="F30"/>
                </a:rPr>
                <a:t>Future steps</a:t>
              </a:r>
              <a:endParaRPr lang="hu-HU" sz="1200" b="1" dirty="0">
                <a:latin typeface="F3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2340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nside Tink: how we work with outlier detection | Tink blog">
            <a:extLst>
              <a:ext uri="{FF2B5EF4-FFF2-40B4-BE49-F238E27FC236}">
                <a16:creationId xmlns:a16="http://schemas.microsoft.com/office/drawing/2014/main" id="{DC6B8085-265A-8CC8-22FB-0349A6A19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5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553BA47-FB30-04EB-8BB6-96CFFBF62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644" y="5081766"/>
            <a:ext cx="10268712" cy="84622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Thank you for the attention!</a:t>
            </a:r>
          </a:p>
        </p:txBody>
      </p:sp>
    </p:spTree>
    <p:extLst>
      <p:ext uri="{BB962C8B-B14F-4D97-AF65-F5344CB8AC3E}">
        <p14:creationId xmlns:p14="http://schemas.microsoft.com/office/powerpoint/2010/main" val="2906509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37AE6A4F-19BB-4BC4-91CB-2B0FED85367D}"/>
              </a:ext>
            </a:extLst>
          </p:cNvPr>
          <p:cNvCxnSpPr>
            <a:cxnSpLocks/>
          </p:cNvCxnSpPr>
          <p:nvPr/>
        </p:nvCxnSpPr>
        <p:spPr>
          <a:xfrm>
            <a:off x="-8878" y="727969"/>
            <a:ext cx="396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Ábra 5" descr="Súgó egyszínű kitöltéssel">
            <a:extLst>
              <a:ext uri="{FF2B5EF4-FFF2-40B4-BE49-F238E27FC236}">
                <a16:creationId xmlns:a16="http://schemas.microsoft.com/office/drawing/2014/main" id="{3F76FAB5-F6A5-4B84-81CD-19B8862BC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8554" y="1328212"/>
            <a:ext cx="625136" cy="625136"/>
          </a:xfrm>
          <a:prstGeom prst="rect">
            <a:avLst/>
          </a:prstGeom>
        </p:spPr>
      </p:pic>
      <p:pic>
        <p:nvPicPr>
          <p:cNvPr id="86" name="Ábra 85" descr="Romló tendencia (jobbról balra írva) egyszínű kitöltéssel">
            <a:extLst>
              <a:ext uri="{FF2B5EF4-FFF2-40B4-BE49-F238E27FC236}">
                <a16:creationId xmlns:a16="http://schemas.microsoft.com/office/drawing/2014/main" id="{2CEE7D1F-C121-44F1-90DF-4FFEDDAA6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8361" y="2271012"/>
            <a:ext cx="645522" cy="645522"/>
          </a:xfrm>
          <a:prstGeom prst="rect">
            <a:avLst/>
          </a:prstGeom>
        </p:spPr>
      </p:pic>
      <p:pic>
        <p:nvPicPr>
          <p:cNvPr id="90" name="Ábra 89" descr="Táblázat egyszínű kitöltéssel">
            <a:extLst>
              <a:ext uri="{FF2B5EF4-FFF2-40B4-BE49-F238E27FC236}">
                <a16:creationId xmlns:a16="http://schemas.microsoft.com/office/drawing/2014/main" id="{61BD42A6-839E-4443-BBE0-306D4417A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91521" y="4127293"/>
            <a:ext cx="717612" cy="717612"/>
          </a:xfrm>
          <a:prstGeom prst="rect">
            <a:avLst/>
          </a:prstGeom>
        </p:spPr>
      </p:pic>
      <p:sp>
        <p:nvSpPr>
          <p:cNvPr id="93" name="Szövegdoboz 92">
            <a:extLst>
              <a:ext uri="{FF2B5EF4-FFF2-40B4-BE49-F238E27FC236}">
                <a16:creationId xmlns:a16="http://schemas.microsoft.com/office/drawing/2014/main" id="{05C074C3-93AE-4C0C-A580-72301099C34E}"/>
              </a:ext>
            </a:extLst>
          </p:cNvPr>
          <p:cNvSpPr txBox="1"/>
          <p:nvPr/>
        </p:nvSpPr>
        <p:spPr>
          <a:xfrm>
            <a:off x="206294" y="94134"/>
            <a:ext cx="48298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000" b="1" dirty="0" err="1">
                <a:latin typeface="F30"/>
              </a:rPr>
              <a:t>Structure</a:t>
            </a:r>
            <a:r>
              <a:rPr lang="hu-HU" sz="3000" b="1" dirty="0">
                <a:latin typeface="F30"/>
              </a:rPr>
              <a:t> of </a:t>
            </a:r>
            <a:r>
              <a:rPr lang="hu-HU" sz="3000" b="1" dirty="0" err="1">
                <a:latin typeface="F30"/>
              </a:rPr>
              <a:t>the</a:t>
            </a:r>
            <a:r>
              <a:rPr lang="hu-HU" sz="3000" b="1" dirty="0">
                <a:latin typeface="F30"/>
              </a:rPr>
              <a:t> </a:t>
            </a:r>
            <a:r>
              <a:rPr lang="hu-HU" sz="3000" b="1" dirty="0" err="1">
                <a:latin typeface="F30"/>
              </a:rPr>
              <a:t>presentation</a:t>
            </a:r>
            <a:endParaRPr lang="hu-HU" sz="3000" b="1" dirty="0">
              <a:latin typeface="F30"/>
            </a:endParaRPr>
          </a:p>
        </p:txBody>
      </p: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C6C3723B-9AC5-1069-96C1-12C4F42458F8}"/>
              </a:ext>
            </a:extLst>
          </p:cNvPr>
          <p:cNvGrpSpPr/>
          <p:nvPr/>
        </p:nvGrpSpPr>
        <p:grpSpPr>
          <a:xfrm>
            <a:off x="1320696" y="1280507"/>
            <a:ext cx="9692938" cy="4521828"/>
            <a:chOff x="1249530" y="1017748"/>
            <a:chExt cx="9692938" cy="4521828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6602FE67-A53F-4184-AEC2-E5AD8FC35477}"/>
                </a:ext>
              </a:extLst>
            </p:cNvPr>
            <p:cNvGrpSpPr/>
            <p:nvPr/>
          </p:nvGrpSpPr>
          <p:grpSpPr>
            <a:xfrm>
              <a:off x="1249531" y="1017748"/>
              <a:ext cx="9692937" cy="720000"/>
              <a:chOff x="374341" y="1052964"/>
              <a:chExt cx="8349001" cy="1136323"/>
            </a:xfrm>
          </p:grpSpPr>
          <p:sp>
            <p:nvSpPr>
              <p:cNvPr id="2" name="Téglalap 1">
                <a:extLst>
                  <a:ext uri="{FF2B5EF4-FFF2-40B4-BE49-F238E27FC236}">
                    <a16:creationId xmlns:a16="http://schemas.microsoft.com/office/drawing/2014/main" id="{B495AA35-E381-4D2F-B3CD-E06E43D9ADDB}"/>
                  </a:ext>
                </a:extLst>
              </p:cNvPr>
              <p:cNvSpPr/>
              <p:nvPr/>
            </p:nvSpPr>
            <p:spPr>
              <a:xfrm>
                <a:off x="374341" y="1052964"/>
                <a:ext cx="8349001" cy="113632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35" name="Csoportba foglalás 34">
                <a:extLst>
                  <a:ext uri="{FF2B5EF4-FFF2-40B4-BE49-F238E27FC236}">
                    <a16:creationId xmlns:a16="http://schemas.microsoft.com/office/drawing/2014/main" id="{42DF46B1-AF07-4DC7-8E10-00054812ADBB}"/>
                  </a:ext>
                </a:extLst>
              </p:cNvPr>
              <p:cNvGrpSpPr/>
              <p:nvPr/>
            </p:nvGrpSpPr>
            <p:grpSpPr>
              <a:xfrm>
                <a:off x="484583" y="1163287"/>
                <a:ext cx="8100123" cy="899999"/>
                <a:chOff x="484583" y="1204521"/>
                <a:chExt cx="8100123" cy="900000"/>
              </a:xfrm>
            </p:grpSpPr>
            <p:sp>
              <p:nvSpPr>
                <p:cNvPr id="8" name="Téglalap 7">
                  <a:extLst>
                    <a:ext uri="{FF2B5EF4-FFF2-40B4-BE49-F238E27FC236}">
                      <a16:creationId xmlns:a16="http://schemas.microsoft.com/office/drawing/2014/main" id="{739DB7AE-7F67-46F3-B9FC-7FC3EF0DED7C}"/>
                    </a:ext>
                  </a:extLst>
                </p:cNvPr>
                <p:cNvSpPr/>
                <p:nvPr/>
              </p:nvSpPr>
              <p:spPr>
                <a:xfrm>
                  <a:off x="484583" y="1204521"/>
                  <a:ext cx="8100123" cy="900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hu-HU" sz="2000" dirty="0">
                      <a:latin typeface="F30"/>
                    </a:rPr>
                    <a:t>		</a:t>
                  </a:r>
                  <a:r>
                    <a:rPr lang="hu-HU" sz="2000" dirty="0" err="1">
                      <a:latin typeface="F30"/>
                    </a:rPr>
                    <a:t>Introduction</a:t>
                  </a:r>
                  <a:r>
                    <a:rPr lang="hu-HU" sz="2000" dirty="0">
                      <a:latin typeface="F30"/>
                    </a:rPr>
                    <a:t> of </a:t>
                  </a:r>
                  <a:r>
                    <a:rPr lang="hu-HU" sz="2000" dirty="0" err="1">
                      <a:latin typeface="F30"/>
                    </a:rPr>
                    <a:t>the</a:t>
                  </a:r>
                  <a:r>
                    <a:rPr lang="hu-HU" sz="2000" dirty="0">
                      <a:latin typeface="F30"/>
                    </a:rPr>
                    <a:t> </a:t>
                  </a:r>
                  <a:r>
                    <a:rPr lang="hu-HU" sz="2000" dirty="0" err="1">
                      <a:latin typeface="F30"/>
                    </a:rPr>
                    <a:t>topic</a:t>
                  </a:r>
                  <a:endParaRPr lang="hu-HU" dirty="0"/>
                </a:p>
              </p:txBody>
            </p:sp>
            <p:sp>
              <p:nvSpPr>
                <p:cNvPr id="31" name="Téglalap 30">
                  <a:extLst>
                    <a:ext uri="{FF2B5EF4-FFF2-40B4-BE49-F238E27FC236}">
                      <a16:creationId xmlns:a16="http://schemas.microsoft.com/office/drawing/2014/main" id="{97179C89-2A31-4025-BB85-2DF7FDD49862}"/>
                    </a:ext>
                  </a:extLst>
                </p:cNvPr>
                <p:cNvSpPr/>
                <p:nvPr/>
              </p:nvSpPr>
              <p:spPr>
                <a:xfrm>
                  <a:off x="484584" y="1204521"/>
                  <a:ext cx="900000" cy="900000"/>
                </a:xfrm>
                <a:prstGeom prst="rect">
                  <a:avLst/>
                </a:prstGeom>
                <a:solidFill>
                  <a:srgbClr val="CCE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>
                    <a:latin typeface="Rockwell" panose="02060603020205020403" pitchFamily="18" charset="0"/>
                  </a:endParaRPr>
                </a:p>
              </p:txBody>
            </p:sp>
          </p:grpSp>
        </p:grpSp>
        <p:grpSp>
          <p:nvGrpSpPr>
            <p:cNvPr id="48" name="Csoportba foglalás 47">
              <a:extLst>
                <a:ext uri="{FF2B5EF4-FFF2-40B4-BE49-F238E27FC236}">
                  <a16:creationId xmlns:a16="http://schemas.microsoft.com/office/drawing/2014/main" id="{2957E695-EB25-406D-96C0-F05D7B83B154}"/>
                </a:ext>
              </a:extLst>
            </p:cNvPr>
            <p:cNvGrpSpPr/>
            <p:nvPr/>
          </p:nvGrpSpPr>
          <p:grpSpPr>
            <a:xfrm>
              <a:off x="1249531" y="1968205"/>
              <a:ext cx="9692937" cy="720000"/>
              <a:chOff x="374341" y="1052964"/>
              <a:chExt cx="8349001" cy="1136323"/>
            </a:xfrm>
          </p:grpSpPr>
          <p:sp>
            <p:nvSpPr>
              <p:cNvPr id="49" name="Téglalap 48">
                <a:extLst>
                  <a:ext uri="{FF2B5EF4-FFF2-40B4-BE49-F238E27FC236}">
                    <a16:creationId xmlns:a16="http://schemas.microsoft.com/office/drawing/2014/main" id="{7F6E8E57-00E1-4967-9660-65C214985A4B}"/>
                  </a:ext>
                </a:extLst>
              </p:cNvPr>
              <p:cNvSpPr/>
              <p:nvPr/>
            </p:nvSpPr>
            <p:spPr>
              <a:xfrm>
                <a:off x="374341" y="1052964"/>
                <a:ext cx="8349001" cy="1136323"/>
              </a:xfrm>
              <a:prstGeom prst="rect">
                <a:avLst/>
              </a:prstGeom>
              <a:solidFill>
                <a:srgbClr val="D5D5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51" name="Csoportba foglalás 50">
                <a:extLst>
                  <a:ext uri="{FF2B5EF4-FFF2-40B4-BE49-F238E27FC236}">
                    <a16:creationId xmlns:a16="http://schemas.microsoft.com/office/drawing/2014/main" id="{834DDA40-D469-4C5A-AD10-77BE48596351}"/>
                  </a:ext>
                </a:extLst>
              </p:cNvPr>
              <p:cNvGrpSpPr/>
              <p:nvPr/>
            </p:nvGrpSpPr>
            <p:grpSpPr>
              <a:xfrm>
                <a:off x="484583" y="1163287"/>
                <a:ext cx="8100123" cy="899999"/>
                <a:chOff x="484583" y="1204521"/>
                <a:chExt cx="8100123" cy="900000"/>
              </a:xfrm>
            </p:grpSpPr>
            <p:sp>
              <p:nvSpPr>
                <p:cNvPr id="53" name="Téglalap 52">
                  <a:extLst>
                    <a:ext uri="{FF2B5EF4-FFF2-40B4-BE49-F238E27FC236}">
                      <a16:creationId xmlns:a16="http://schemas.microsoft.com/office/drawing/2014/main" id="{2C0479F6-601E-4F21-994B-9ECE09816697}"/>
                    </a:ext>
                  </a:extLst>
                </p:cNvPr>
                <p:cNvSpPr/>
                <p:nvPr/>
              </p:nvSpPr>
              <p:spPr>
                <a:xfrm>
                  <a:off x="484583" y="1204521"/>
                  <a:ext cx="8100123" cy="900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hu-HU" sz="2000" dirty="0">
                      <a:latin typeface="F30"/>
                    </a:rPr>
                    <a:t>		</a:t>
                  </a:r>
                  <a:r>
                    <a:rPr lang="hu-HU" sz="2000" dirty="0" err="1">
                      <a:latin typeface="F30"/>
                    </a:rPr>
                    <a:t>Progress</a:t>
                  </a:r>
                  <a:r>
                    <a:rPr lang="hu-HU" sz="2000" dirty="0">
                      <a:latin typeface="F30"/>
                    </a:rPr>
                    <a:t> of </a:t>
                  </a:r>
                  <a:r>
                    <a:rPr lang="hu-HU" sz="2000" dirty="0" err="1">
                      <a:latin typeface="F30"/>
                    </a:rPr>
                    <a:t>previous</a:t>
                  </a:r>
                  <a:r>
                    <a:rPr lang="hu-HU" sz="2000" dirty="0">
                      <a:latin typeface="F30"/>
                    </a:rPr>
                    <a:t> </a:t>
                  </a:r>
                  <a:r>
                    <a:rPr lang="hu-HU" sz="2000" dirty="0" err="1">
                      <a:latin typeface="F30"/>
                    </a:rPr>
                    <a:t>semesters</a:t>
                  </a:r>
                  <a:endParaRPr lang="hu-HU" sz="2000" dirty="0">
                    <a:latin typeface="F30"/>
                  </a:endParaRPr>
                </a:p>
              </p:txBody>
            </p:sp>
            <p:sp>
              <p:nvSpPr>
                <p:cNvPr id="54" name="Téglalap 53">
                  <a:extLst>
                    <a:ext uri="{FF2B5EF4-FFF2-40B4-BE49-F238E27FC236}">
                      <a16:creationId xmlns:a16="http://schemas.microsoft.com/office/drawing/2014/main" id="{BC8A9016-DA2B-4453-BACD-54DB1D418E51}"/>
                    </a:ext>
                  </a:extLst>
                </p:cNvPr>
                <p:cNvSpPr/>
                <p:nvPr/>
              </p:nvSpPr>
              <p:spPr>
                <a:xfrm>
                  <a:off x="484584" y="1204521"/>
                  <a:ext cx="900000" cy="900000"/>
                </a:xfrm>
                <a:prstGeom prst="rect">
                  <a:avLst/>
                </a:prstGeom>
                <a:solidFill>
                  <a:srgbClr val="CCE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>
                    <a:latin typeface="Rockwell" panose="02060603020205020403" pitchFamily="18" charset="0"/>
                  </a:endParaRPr>
                </a:p>
              </p:txBody>
            </p:sp>
          </p:grpSp>
        </p:grpSp>
        <p:grpSp>
          <p:nvGrpSpPr>
            <p:cNvPr id="62" name="Csoportba foglalás 61">
              <a:extLst>
                <a:ext uri="{FF2B5EF4-FFF2-40B4-BE49-F238E27FC236}">
                  <a16:creationId xmlns:a16="http://schemas.microsoft.com/office/drawing/2014/main" id="{462DF171-E5F5-4B8E-846D-A84232924A4A}"/>
                </a:ext>
              </a:extLst>
            </p:cNvPr>
            <p:cNvGrpSpPr/>
            <p:nvPr/>
          </p:nvGrpSpPr>
          <p:grpSpPr>
            <a:xfrm>
              <a:off x="1249531" y="3869119"/>
              <a:ext cx="9692937" cy="720000"/>
              <a:chOff x="374341" y="1052964"/>
              <a:chExt cx="8349001" cy="1136323"/>
            </a:xfrm>
          </p:grpSpPr>
          <p:sp>
            <p:nvSpPr>
              <p:cNvPr id="63" name="Téglalap 62">
                <a:extLst>
                  <a:ext uri="{FF2B5EF4-FFF2-40B4-BE49-F238E27FC236}">
                    <a16:creationId xmlns:a16="http://schemas.microsoft.com/office/drawing/2014/main" id="{974CA9A5-A790-4AA0-A54D-F44116088E2B}"/>
                  </a:ext>
                </a:extLst>
              </p:cNvPr>
              <p:cNvSpPr/>
              <p:nvPr/>
            </p:nvSpPr>
            <p:spPr>
              <a:xfrm>
                <a:off x="374341" y="1052964"/>
                <a:ext cx="8349001" cy="113632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65" name="Csoportba foglalás 64">
                <a:extLst>
                  <a:ext uri="{FF2B5EF4-FFF2-40B4-BE49-F238E27FC236}">
                    <a16:creationId xmlns:a16="http://schemas.microsoft.com/office/drawing/2014/main" id="{C77C2B18-917A-43EC-B41B-DE2787B1E2CD}"/>
                  </a:ext>
                </a:extLst>
              </p:cNvPr>
              <p:cNvGrpSpPr/>
              <p:nvPr/>
            </p:nvGrpSpPr>
            <p:grpSpPr>
              <a:xfrm>
                <a:off x="484583" y="1163287"/>
                <a:ext cx="8100123" cy="899999"/>
                <a:chOff x="484583" y="1204521"/>
                <a:chExt cx="8100123" cy="900000"/>
              </a:xfrm>
            </p:grpSpPr>
            <p:sp>
              <p:nvSpPr>
                <p:cNvPr id="67" name="Téglalap 66">
                  <a:extLst>
                    <a:ext uri="{FF2B5EF4-FFF2-40B4-BE49-F238E27FC236}">
                      <a16:creationId xmlns:a16="http://schemas.microsoft.com/office/drawing/2014/main" id="{406CFD26-C2D1-4009-8AF6-C54D114DE504}"/>
                    </a:ext>
                  </a:extLst>
                </p:cNvPr>
                <p:cNvSpPr/>
                <p:nvPr/>
              </p:nvSpPr>
              <p:spPr>
                <a:xfrm>
                  <a:off x="484583" y="1204521"/>
                  <a:ext cx="8100123" cy="900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hu-HU" sz="2000" dirty="0">
                      <a:latin typeface="F30"/>
                    </a:rPr>
                    <a:t>		</a:t>
                  </a:r>
                  <a:r>
                    <a:rPr lang="hu-HU" sz="2000" dirty="0" err="1">
                      <a:latin typeface="F30"/>
                    </a:rPr>
                    <a:t>Experiments</a:t>
                  </a:r>
                  <a:r>
                    <a:rPr lang="hu-HU" sz="2000" dirty="0">
                      <a:latin typeface="F30"/>
                    </a:rPr>
                    <a:t> </a:t>
                  </a:r>
                  <a:r>
                    <a:rPr lang="hu-HU" sz="2000" dirty="0" err="1">
                      <a:latin typeface="F30"/>
                    </a:rPr>
                    <a:t>with</a:t>
                  </a:r>
                  <a:r>
                    <a:rPr lang="hu-HU" sz="2000" dirty="0">
                      <a:latin typeface="F30"/>
                    </a:rPr>
                    <a:t> </a:t>
                  </a:r>
                  <a:r>
                    <a:rPr lang="hu-HU" sz="2000" dirty="0" err="1">
                      <a:latin typeface="F30"/>
                    </a:rPr>
                    <a:t>Autoencoders</a:t>
                  </a:r>
                  <a:endParaRPr lang="hu-HU" sz="2000" dirty="0">
                    <a:latin typeface="F30"/>
                  </a:endParaRPr>
                </a:p>
              </p:txBody>
            </p:sp>
            <p:sp>
              <p:nvSpPr>
                <p:cNvPr id="68" name="Téglalap 67">
                  <a:extLst>
                    <a:ext uri="{FF2B5EF4-FFF2-40B4-BE49-F238E27FC236}">
                      <a16:creationId xmlns:a16="http://schemas.microsoft.com/office/drawing/2014/main" id="{C1498B52-80CB-46E3-859D-85983AEE8061}"/>
                    </a:ext>
                  </a:extLst>
                </p:cNvPr>
                <p:cNvSpPr/>
                <p:nvPr/>
              </p:nvSpPr>
              <p:spPr>
                <a:xfrm>
                  <a:off x="484584" y="1204521"/>
                  <a:ext cx="900000" cy="900000"/>
                </a:xfrm>
                <a:prstGeom prst="rect">
                  <a:avLst/>
                </a:prstGeom>
                <a:solidFill>
                  <a:srgbClr val="CCE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>
                    <a:latin typeface="Rockwell" panose="02060603020205020403" pitchFamily="18" charset="0"/>
                  </a:endParaRPr>
                </a:p>
              </p:txBody>
            </p:sp>
          </p:grpSp>
        </p:grpSp>
        <p:grpSp>
          <p:nvGrpSpPr>
            <p:cNvPr id="69" name="Csoportba foglalás 68">
              <a:extLst>
                <a:ext uri="{FF2B5EF4-FFF2-40B4-BE49-F238E27FC236}">
                  <a16:creationId xmlns:a16="http://schemas.microsoft.com/office/drawing/2014/main" id="{E501D5EF-A15D-4B81-92B7-5DD8DEBEC094}"/>
                </a:ext>
              </a:extLst>
            </p:cNvPr>
            <p:cNvGrpSpPr/>
            <p:nvPr/>
          </p:nvGrpSpPr>
          <p:grpSpPr>
            <a:xfrm>
              <a:off x="1249531" y="4819576"/>
              <a:ext cx="9692937" cy="720000"/>
              <a:chOff x="374341" y="1052964"/>
              <a:chExt cx="8349001" cy="1136323"/>
            </a:xfrm>
          </p:grpSpPr>
          <p:sp>
            <p:nvSpPr>
              <p:cNvPr id="70" name="Téglalap 69">
                <a:extLst>
                  <a:ext uri="{FF2B5EF4-FFF2-40B4-BE49-F238E27FC236}">
                    <a16:creationId xmlns:a16="http://schemas.microsoft.com/office/drawing/2014/main" id="{49B34995-6B79-4843-BEE1-9266221CF461}"/>
                  </a:ext>
                </a:extLst>
              </p:cNvPr>
              <p:cNvSpPr/>
              <p:nvPr/>
            </p:nvSpPr>
            <p:spPr>
              <a:xfrm>
                <a:off x="374341" y="1052964"/>
                <a:ext cx="8349001" cy="113632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72" name="Csoportba foglalás 71">
                <a:extLst>
                  <a:ext uri="{FF2B5EF4-FFF2-40B4-BE49-F238E27FC236}">
                    <a16:creationId xmlns:a16="http://schemas.microsoft.com/office/drawing/2014/main" id="{370AD08B-AE50-423B-B6C6-F6233465F42B}"/>
                  </a:ext>
                </a:extLst>
              </p:cNvPr>
              <p:cNvGrpSpPr/>
              <p:nvPr/>
            </p:nvGrpSpPr>
            <p:grpSpPr>
              <a:xfrm>
                <a:off x="484583" y="1163287"/>
                <a:ext cx="8100123" cy="899999"/>
                <a:chOff x="484583" y="1204521"/>
                <a:chExt cx="8100123" cy="900000"/>
              </a:xfrm>
            </p:grpSpPr>
            <p:sp>
              <p:nvSpPr>
                <p:cNvPr id="74" name="Téglalap 73">
                  <a:extLst>
                    <a:ext uri="{FF2B5EF4-FFF2-40B4-BE49-F238E27FC236}">
                      <a16:creationId xmlns:a16="http://schemas.microsoft.com/office/drawing/2014/main" id="{65B897A1-2A03-41DB-9DBE-4D60B994C118}"/>
                    </a:ext>
                  </a:extLst>
                </p:cNvPr>
                <p:cNvSpPr/>
                <p:nvPr/>
              </p:nvSpPr>
              <p:spPr>
                <a:xfrm>
                  <a:off x="484583" y="1204521"/>
                  <a:ext cx="8100123" cy="900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hu-HU" sz="2000" dirty="0">
                      <a:latin typeface="F30"/>
                    </a:rPr>
                    <a:t>		 </a:t>
                  </a:r>
                  <a:r>
                    <a:rPr lang="hu-HU" sz="2000" dirty="0" err="1">
                      <a:latin typeface="F30"/>
                    </a:rPr>
                    <a:t>Conclusion</a:t>
                  </a:r>
                  <a:r>
                    <a:rPr lang="hu-HU" sz="2000" dirty="0">
                      <a:latin typeface="F30"/>
                    </a:rPr>
                    <a:t> and </a:t>
                  </a:r>
                  <a:r>
                    <a:rPr lang="hu-HU" sz="2000" dirty="0" err="1">
                      <a:latin typeface="F30"/>
                    </a:rPr>
                    <a:t>Future</a:t>
                  </a:r>
                  <a:r>
                    <a:rPr lang="hu-HU" sz="2000" dirty="0">
                      <a:latin typeface="F30"/>
                    </a:rPr>
                    <a:t> </a:t>
                  </a:r>
                  <a:r>
                    <a:rPr lang="hu-HU" sz="2000" dirty="0" err="1">
                      <a:latin typeface="F30"/>
                    </a:rPr>
                    <a:t>Steps</a:t>
                  </a:r>
                  <a:endParaRPr lang="hu-HU" sz="2000" dirty="0">
                    <a:latin typeface="F30"/>
                  </a:endParaRPr>
                </a:p>
              </p:txBody>
            </p:sp>
            <p:sp>
              <p:nvSpPr>
                <p:cNvPr id="75" name="Téglalap 74">
                  <a:extLst>
                    <a:ext uri="{FF2B5EF4-FFF2-40B4-BE49-F238E27FC236}">
                      <a16:creationId xmlns:a16="http://schemas.microsoft.com/office/drawing/2014/main" id="{CA4948D5-BB09-4B24-8D01-0BF74E8538E3}"/>
                    </a:ext>
                  </a:extLst>
                </p:cNvPr>
                <p:cNvSpPr/>
                <p:nvPr/>
              </p:nvSpPr>
              <p:spPr>
                <a:xfrm>
                  <a:off x="484584" y="1204521"/>
                  <a:ext cx="900000" cy="900000"/>
                </a:xfrm>
                <a:prstGeom prst="rect">
                  <a:avLst/>
                </a:prstGeom>
                <a:solidFill>
                  <a:srgbClr val="CCE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>
                    <a:latin typeface="Rockwell" panose="02060603020205020403" pitchFamily="18" charset="0"/>
                  </a:endParaRPr>
                </a:p>
              </p:txBody>
            </p:sp>
          </p:grpSp>
        </p:grpSp>
        <p:grpSp>
          <p:nvGrpSpPr>
            <p:cNvPr id="42" name="Csoportba foglalás 41">
              <a:extLst>
                <a:ext uri="{FF2B5EF4-FFF2-40B4-BE49-F238E27FC236}">
                  <a16:creationId xmlns:a16="http://schemas.microsoft.com/office/drawing/2014/main" id="{693B93D0-6CA3-A226-1165-EBD23A45B7A6}"/>
                </a:ext>
              </a:extLst>
            </p:cNvPr>
            <p:cNvGrpSpPr/>
            <p:nvPr/>
          </p:nvGrpSpPr>
          <p:grpSpPr>
            <a:xfrm>
              <a:off x="1249530" y="2872444"/>
              <a:ext cx="9692937" cy="720000"/>
              <a:chOff x="374341" y="1052964"/>
              <a:chExt cx="8349001" cy="1136323"/>
            </a:xfrm>
          </p:grpSpPr>
          <p:sp>
            <p:nvSpPr>
              <p:cNvPr id="43" name="Téglalap 42">
                <a:extLst>
                  <a:ext uri="{FF2B5EF4-FFF2-40B4-BE49-F238E27FC236}">
                    <a16:creationId xmlns:a16="http://schemas.microsoft.com/office/drawing/2014/main" id="{20B4EA58-0557-5A89-16DF-09D388C4470F}"/>
                  </a:ext>
                </a:extLst>
              </p:cNvPr>
              <p:cNvSpPr/>
              <p:nvPr/>
            </p:nvSpPr>
            <p:spPr>
              <a:xfrm>
                <a:off x="374341" y="1052964"/>
                <a:ext cx="8349001" cy="113632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44" name="Csoportba foglalás 43">
                <a:extLst>
                  <a:ext uri="{FF2B5EF4-FFF2-40B4-BE49-F238E27FC236}">
                    <a16:creationId xmlns:a16="http://schemas.microsoft.com/office/drawing/2014/main" id="{6FFFBFC0-1E7C-0F0B-898C-1FD4FC13547F}"/>
                  </a:ext>
                </a:extLst>
              </p:cNvPr>
              <p:cNvGrpSpPr/>
              <p:nvPr/>
            </p:nvGrpSpPr>
            <p:grpSpPr>
              <a:xfrm>
                <a:off x="484584" y="1163287"/>
                <a:ext cx="8100122" cy="899999"/>
                <a:chOff x="484584" y="1204521"/>
                <a:chExt cx="8100122" cy="900000"/>
              </a:xfrm>
            </p:grpSpPr>
            <p:sp>
              <p:nvSpPr>
                <p:cNvPr id="45" name="Téglalap 44">
                  <a:extLst>
                    <a:ext uri="{FF2B5EF4-FFF2-40B4-BE49-F238E27FC236}">
                      <a16:creationId xmlns:a16="http://schemas.microsoft.com/office/drawing/2014/main" id="{6F36EA2F-707D-AD88-4FEC-70CE749FB63F}"/>
                    </a:ext>
                  </a:extLst>
                </p:cNvPr>
                <p:cNvSpPr/>
                <p:nvPr/>
              </p:nvSpPr>
              <p:spPr>
                <a:xfrm>
                  <a:off x="1384584" y="1204521"/>
                  <a:ext cx="7200122" cy="900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hu-HU" sz="2000" dirty="0">
                      <a:latin typeface="F30"/>
                    </a:rPr>
                    <a:t>              The </a:t>
                  </a:r>
                  <a:r>
                    <a:rPr lang="hu-HU" sz="2000" dirty="0" err="1">
                      <a:latin typeface="F30"/>
                    </a:rPr>
                    <a:t>MaxEnt</a:t>
                  </a:r>
                  <a:r>
                    <a:rPr lang="hu-HU" sz="2000" dirty="0">
                      <a:latin typeface="F30"/>
                    </a:rPr>
                    <a:t>-PCA </a:t>
                  </a:r>
                  <a:r>
                    <a:rPr lang="hu-HU" sz="2000" dirty="0" err="1">
                      <a:latin typeface="F30"/>
                    </a:rPr>
                    <a:t>approach</a:t>
                  </a:r>
                  <a:r>
                    <a:rPr lang="hu-HU" sz="2000" dirty="0">
                      <a:latin typeface="F30"/>
                    </a:rPr>
                    <a:t>	</a:t>
                  </a:r>
                </a:p>
              </p:txBody>
            </p:sp>
            <p:sp>
              <p:nvSpPr>
                <p:cNvPr id="46" name="Téglalap 45">
                  <a:extLst>
                    <a:ext uri="{FF2B5EF4-FFF2-40B4-BE49-F238E27FC236}">
                      <a16:creationId xmlns:a16="http://schemas.microsoft.com/office/drawing/2014/main" id="{5A5CE4D4-35E9-B018-5EC2-00639CBA9D93}"/>
                    </a:ext>
                  </a:extLst>
                </p:cNvPr>
                <p:cNvSpPr/>
                <p:nvPr/>
              </p:nvSpPr>
              <p:spPr>
                <a:xfrm>
                  <a:off x="484584" y="1204521"/>
                  <a:ext cx="900000" cy="900000"/>
                </a:xfrm>
                <a:prstGeom prst="rect">
                  <a:avLst/>
                </a:prstGeom>
                <a:solidFill>
                  <a:srgbClr val="CCE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>
                    <a:latin typeface="Rockwell" panose="02060603020205020403" pitchFamily="18" charset="0"/>
                  </a:endParaRPr>
                </a:p>
              </p:txBody>
            </p:sp>
          </p:grpSp>
        </p:grpSp>
      </p:grpSp>
      <p:pic>
        <p:nvPicPr>
          <p:cNvPr id="14" name="Ábra 13" descr="Kitűző, rajta kérdőjel egyszínű kitöltéssel">
            <a:extLst>
              <a:ext uri="{FF2B5EF4-FFF2-40B4-BE49-F238E27FC236}">
                <a16:creationId xmlns:a16="http://schemas.microsoft.com/office/drawing/2014/main" id="{7F3EFCDD-F888-FE0E-CCB0-D41F6655E0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85388" y="1368071"/>
            <a:ext cx="540000" cy="540000"/>
          </a:xfrm>
          <a:prstGeom prst="rect">
            <a:avLst/>
          </a:prstGeom>
        </p:spPr>
      </p:pic>
      <p:pic>
        <p:nvPicPr>
          <p:cNvPr id="22" name="Ábra 21" descr="Nagyító egyszínű kitöltéssel">
            <a:extLst>
              <a:ext uri="{FF2B5EF4-FFF2-40B4-BE49-F238E27FC236}">
                <a16:creationId xmlns:a16="http://schemas.microsoft.com/office/drawing/2014/main" id="{C6236D02-88D1-276D-31A6-1281EEF1EE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80327" y="2317638"/>
            <a:ext cx="540000" cy="540000"/>
          </a:xfrm>
          <a:prstGeom prst="rect">
            <a:avLst/>
          </a:prstGeom>
        </p:spPr>
      </p:pic>
      <p:sp>
        <p:nvSpPr>
          <p:cNvPr id="52" name="Dia számának helye 63">
            <a:extLst>
              <a:ext uri="{FF2B5EF4-FFF2-40B4-BE49-F238E27FC236}">
                <a16:creationId xmlns:a16="http://schemas.microsoft.com/office/drawing/2014/main" id="{0781C1C9-FEEB-A8B7-85BA-6FC9BE12F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312" y="6344815"/>
            <a:ext cx="34486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z="1400" smtClean="0">
                <a:solidFill>
                  <a:schemeClr val="accent6">
                    <a:lumMod val="50000"/>
                  </a:schemeClr>
                </a:solidFill>
                <a:latin typeface="F30"/>
              </a:rPr>
              <a:pPr algn="l"/>
              <a:t>2</a:t>
            </a:fld>
            <a:endParaRPr lang="hu-HU" sz="1400">
              <a:solidFill>
                <a:schemeClr val="accent6">
                  <a:lumMod val="50000"/>
                </a:schemeClr>
              </a:solidFill>
              <a:latin typeface="F30"/>
            </a:endParaRPr>
          </a:p>
        </p:txBody>
      </p:sp>
      <p:pic>
        <p:nvPicPr>
          <p:cNvPr id="2050" name="Picture 2" descr="Autoencoders | AI Summer">
            <a:extLst>
              <a:ext uri="{FF2B5EF4-FFF2-40B4-BE49-F238E27FC236}">
                <a16:creationId xmlns:a16="http://schemas.microsoft.com/office/drawing/2014/main" id="{00479724-6FB4-474D-314D-CF2B36F8F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5345" y="4290823"/>
            <a:ext cx="513632" cy="45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lgorithm - Free computer icons">
            <a:extLst>
              <a:ext uri="{FF2B5EF4-FFF2-40B4-BE49-F238E27FC236}">
                <a16:creationId xmlns:a16="http://schemas.microsoft.com/office/drawing/2014/main" id="{B1EF4C17-BF5D-E39D-5ED8-ADFD9D9EC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30" y="3249663"/>
            <a:ext cx="525703" cy="52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uture - Free travel icons">
            <a:extLst>
              <a:ext uri="{FF2B5EF4-FFF2-40B4-BE49-F238E27FC236}">
                <a16:creationId xmlns:a16="http://schemas.microsoft.com/office/drawing/2014/main" id="{63690F94-0EDC-D43A-4D69-1B8120AEA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30" y="5209872"/>
            <a:ext cx="471794" cy="47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917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033708F9-0F50-4DF8-9EC8-B9321AD5ED18}"/>
              </a:ext>
            </a:extLst>
          </p:cNvPr>
          <p:cNvSpPr/>
          <p:nvPr/>
        </p:nvSpPr>
        <p:spPr>
          <a:xfrm>
            <a:off x="252827" y="-3923"/>
            <a:ext cx="11686345" cy="953071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hu-HU" sz="2800" b="1" dirty="0" err="1">
                <a:solidFill>
                  <a:schemeClr val="tx1"/>
                </a:solidFill>
                <a:latin typeface="F30"/>
              </a:rPr>
              <a:t>Bibliography</a:t>
            </a:r>
            <a:endParaRPr lang="hu-HU" sz="2800" b="1" dirty="0">
              <a:solidFill>
                <a:schemeClr val="tx1"/>
              </a:solidFill>
              <a:latin typeface="F30"/>
            </a:endParaRPr>
          </a:p>
        </p:txBody>
      </p:sp>
      <p:sp>
        <p:nvSpPr>
          <p:cNvPr id="5" name="Dia számának helye 63">
            <a:extLst>
              <a:ext uri="{FF2B5EF4-FFF2-40B4-BE49-F238E27FC236}">
                <a16:creationId xmlns:a16="http://schemas.microsoft.com/office/drawing/2014/main" id="{97F992BB-544D-CDC1-2114-358A5AA5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311" y="6344815"/>
            <a:ext cx="420707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z="1400" smtClean="0">
                <a:solidFill>
                  <a:schemeClr val="accent6">
                    <a:lumMod val="50000"/>
                  </a:schemeClr>
                </a:solidFill>
                <a:latin typeface="F30"/>
              </a:rPr>
              <a:pPr algn="l"/>
              <a:t>20</a:t>
            </a:fld>
            <a:endParaRPr lang="hu-HU" sz="1400">
              <a:solidFill>
                <a:schemeClr val="accent6">
                  <a:lumMod val="50000"/>
                </a:schemeClr>
              </a:solidFill>
              <a:latin typeface="F3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1325F0EC-E534-DB5E-6A30-E434AE43D966}"/>
              </a:ext>
            </a:extLst>
          </p:cNvPr>
          <p:cNvSpPr/>
          <p:nvPr/>
        </p:nvSpPr>
        <p:spPr>
          <a:xfrm>
            <a:off x="5376000" y="6344815"/>
            <a:ext cx="1440000" cy="360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err="1">
                <a:solidFill>
                  <a:schemeClr val="bg1"/>
                </a:solidFill>
                <a:latin typeface="F30"/>
              </a:rPr>
              <a:t>Attachment</a:t>
            </a:r>
            <a:endParaRPr lang="hu-HU" sz="1400" dirty="0">
              <a:solidFill>
                <a:schemeClr val="bg1"/>
              </a:solidFill>
              <a:latin typeface="F3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4EED7-0A28-935F-C8A0-9CF4EECAC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1148710"/>
            <a:ext cx="7772400" cy="49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4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64CAE-91C6-338E-E8D8-5EF623F12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ta Analyst Online Course | Data Analytics | Udacity">
            <a:extLst>
              <a:ext uri="{FF2B5EF4-FFF2-40B4-BE49-F238E27FC236}">
                <a16:creationId xmlns:a16="http://schemas.microsoft.com/office/drawing/2014/main" id="{75A851CD-5620-8C90-C969-AA5FB386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1B3D9A2-84CE-F0D9-988C-AE540AFD3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335" y="5039264"/>
            <a:ext cx="11333329" cy="66830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Summary of topic, progress so far</a:t>
            </a:r>
          </a:p>
        </p:txBody>
      </p:sp>
    </p:spTree>
    <p:extLst>
      <p:ext uri="{BB962C8B-B14F-4D97-AF65-F5344CB8AC3E}">
        <p14:creationId xmlns:p14="http://schemas.microsoft.com/office/powerpoint/2010/main" val="3747151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0AD1BA01-CFD1-7AE7-FFFF-E2A87D390C45}"/>
              </a:ext>
            </a:extLst>
          </p:cNvPr>
          <p:cNvSpPr/>
          <p:nvPr/>
        </p:nvSpPr>
        <p:spPr>
          <a:xfrm>
            <a:off x="252827" y="-3923"/>
            <a:ext cx="11673669" cy="953071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2800" b="1" dirty="0" err="1">
                <a:solidFill>
                  <a:schemeClr val="tx1"/>
                </a:solidFill>
                <a:latin typeface="F30"/>
              </a:rPr>
              <a:t>Introduction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to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Information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Entropy</a:t>
            </a:r>
            <a:endParaRPr lang="hu-HU" sz="2800" b="1" dirty="0">
              <a:solidFill>
                <a:schemeClr val="tx1"/>
              </a:solidFill>
              <a:latin typeface="F30"/>
            </a:endParaRP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C94D2784-4F87-968A-B898-09EE702373E6}"/>
              </a:ext>
            </a:extLst>
          </p:cNvPr>
          <p:cNvCxnSpPr>
            <a:cxnSpLocks/>
          </p:cNvCxnSpPr>
          <p:nvPr/>
        </p:nvCxnSpPr>
        <p:spPr>
          <a:xfrm>
            <a:off x="6429098" y="2272347"/>
            <a:ext cx="0" cy="34694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églalap 27">
            <a:extLst>
              <a:ext uri="{FF2B5EF4-FFF2-40B4-BE49-F238E27FC236}">
                <a16:creationId xmlns:a16="http://schemas.microsoft.com/office/drawing/2014/main" id="{7459EF03-B5E8-EC45-7D27-DCDBB65C1118}"/>
              </a:ext>
            </a:extLst>
          </p:cNvPr>
          <p:cNvSpPr/>
          <p:nvPr/>
        </p:nvSpPr>
        <p:spPr>
          <a:xfrm>
            <a:off x="6860377" y="1202861"/>
            <a:ext cx="5060402" cy="360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err="1">
                <a:latin typeface="F30"/>
              </a:rPr>
              <a:t>Information</a:t>
            </a:r>
            <a:r>
              <a:rPr lang="hu-HU" sz="1600" dirty="0">
                <a:latin typeface="F30"/>
              </a:rPr>
              <a:t> </a:t>
            </a:r>
            <a:r>
              <a:rPr lang="hu-HU" sz="1600" dirty="0" err="1">
                <a:latin typeface="F30"/>
              </a:rPr>
              <a:t>entropy</a:t>
            </a:r>
            <a:r>
              <a:rPr lang="hu-HU" sz="1600" dirty="0">
                <a:latin typeface="F30"/>
              </a:rPr>
              <a:t> in </a:t>
            </a:r>
            <a:r>
              <a:rPr lang="hu-HU" sz="1600" dirty="0" err="1">
                <a:latin typeface="F30"/>
              </a:rPr>
              <a:t>Machine</a:t>
            </a:r>
            <a:r>
              <a:rPr lang="hu-HU" sz="1600" dirty="0">
                <a:latin typeface="F30"/>
              </a:rPr>
              <a:t> </a:t>
            </a:r>
            <a:r>
              <a:rPr lang="hu-HU" sz="1600" dirty="0" err="1">
                <a:latin typeface="F30"/>
              </a:rPr>
              <a:t>Learning</a:t>
            </a:r>
            <a:endParaRPr lang="hu-HU" sz="1600" dirty="0">
              <a:latin typeface="F30"/>
            </a:endParaRPr>
          </a:p>
        </p:txBody>
      </p: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B74E922C-9D74-2F99-DCE7-25434CB7E157}"/>
              </a:ext>
            </a:extLst>
          </p:cNvPr>
          <p:cNvGrpSpPr/>
          <p:nvPr/>
        </p:nvGrpSpPr>
        <p:grpSpPr>
          <a:xfrm>
            <a:off x="577103" y="1656253"/>
            <a:ext cx="11369733" cy="4486796"/>
            <a:chOff x="7260100" y="3295545"/>
            <a:chExt cx="7698808" cy="2377864"/>
          </a:xfrm>
        </p:grpSpPr>
        <p:sp>
          <p:nvSpPr>
            <p:cNvPr id="66" name="Téglalap 65">
              <a:extLst>
                <a:ext uri="{FF2B5EF4-FFF2-40B4-BE49-F238E27FC236}">
                  <a16:creationId xmlns:a16="http://schemas.microsoft.com/office/drawing/2014/main" id="{8E2F6D5F-173E-9055-44ED-73198EF4B0DB}"/>
                </a:ext>
              </a:extLst>
            </p:cNvPr>
            <p:cNvSpPr/>
            <p:nvPr/>
          </p:nvSpPr>
          <p:spPr>
            <a:xfrm>
              <a:off x="7260100" y="4151508"/>
              <a:ext cx="3555143" cy="716880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hu-HU" sz="1600" dirty="0">
                <a:latin typeface="F30"/>
              </a:endParaRPr>
            </a:p>
          </p:txBody>
        </p:sp>
        <p:grpSp>
          <p:nvGrpSpPr>
            <p:cNvPr id="52" name="Csoportba foglalás 51">
              <a:extLst>
                <a:ext uri="{FF2B5EF4-FFF2-40B4-BE49-F238E27FC236}">
                  <a16:creationId xmlns:a16="http://schemas.microsoft.com/office/drawing/2014/main" id="{C5A67B1C-C18E-9A21-5431-FD7BAE561401}"/>
                </a:ext>
              </a:extLst>
            </p:cNvPr>
            <p:cNvGrpSpPr/>
            <p:nvPr/>
          </p:nvGrpSpPr>
          <p:grpSpPr>
            <a:xfrm>
              <a:off x="11455844" y="3295545"/>
              <a:ext cx="3503064" cy="2377864"/>
              <a:chOff x="6262257" y="3016133"/>
              <a:chExt cx="5637780" cy="3291869"/>
            </a:xfrm>
          </p:grpSpPr>
          <p:sp>
            <p:nvSpPr>
              <p:cNvPr id="53" name="Téglalap 52">
                <a:extLst>
                  <a:ext uri="{FF2B5EF4-FFF2-40B4-BE49-F238E27FC236}">
                    <a16:creationId xmlns:a16="http://schemas.microsoft.com/office/drawing/2014/main" id="{9802FDC8-D9AD-B583-A79F-8F4E38E982C1}"/>
                  </a:ext>
                </a:extLst>
              </p:cNvPr>
              <p:cNvSpPr/>
              <p:nvPr/>
            </p:nvSpPr>
            <p:spPr>
              <a:xfrm>
                <a:off x="6262257" y="3016133"/>
                <a:ext cx="5637780" cy="3291869"/>
              </a:xfrm>
              <a:prstGeom prst="rect">
                <a:avLst/>
              </a:prstGeom>
              <a:noFill/>
              <a:ln w="28575">
                <a:solidFill>
                  <a:srgbClr val="336699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600" dirty="0">
                  <a:solidFill>
                    <a:schemeClr val="tx1"/>
                  </a:solidFill>
                  <a:latin typeface="F30"/>
                </a:endParaRPr>
              </a:p>
            </p:txBody>
          </p:sp>
          <p:sp>
            <p:nvSpPr>
              <p:cNvPr id="54" name="Szövegdoboz 53">
                <a:extLst>
                  <a:ext uri="{FF2B5EF4-FFF2-40B4-BE49-F238E27FC236}">
                    <a16:creationId xmlns:a16="http://schemas.microsoft.com/office/drawing/2014/main" id="{D3788CEA-AA0C-E55B-B64F-68B3F8C140C8}"/>
                  </a:ext>
                </a:extLst>
              </p:cNvPr>
              <p:cNvSpPr txBox="1"/>
              <p:nvPr/>
            </p:nvSpPr>
            <p:spPr>
              <a:xfrm>
                <a:off x="6341340" y="3040587"/>
                <a:ext cx="5482899" cy="283579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hu-HU" sz="1600" b="1" dirty="0" err="1">
                    <a:solidFill>
                      <a:schemeClr val="tx2"/>
                    </a:solidFill>
                    <a:latin typeface="F30"/>
                  </a:rPr>
                  <a:t>Self-supervised</a:t>
                </a:r>
                <a:r>
                  <a:rPr lang="hu-HU" sz="1600" b="1" dirty="0">
                    <a:solidFill>
                      <a:schemeClr val="tx2"/>
                    </a:solidFill>
                    <a:latin typeface="F30"/>
                  </a:rPr>
                  <a:t> </a:t>
                </a:r>
                <a:r>
                  <a:rPr lang="hu-HU" sz="1600" b="1" dirty="0" err="1">
                    <a:solidFill>
                      <a:schemeClr val="tx2"/>
                    </a:solidFill>
                    <a:latin typeface="F30"/>
                  </a:rPr>
                  <a:t>Learning</a:t>
                </a:r>
                <a:endParaRPr lang="hu-HU" sz="1600" b="1" dirty="0">
                  <a:solidFill>
                    <a:schemeClr val="tx2"/>
                  </a:solidFill>
                  <a:latin typeface="F30"/>
                </a:endParaRPr>
              </a:p>
            </p:txBody>
          </p:sp>
        </p:grpSp>
      </p:grpSp>
      <p:sp>
        <p:nvSpPr>
          <p:cNvPr id="68" name="Téglalap: lekerekített 1">
            <a:extLst>
              <a:ext uri="{FF2B5EF4-FFF2-40B4-BE49-F238E27FC236}">
                <a16:creationId xmlns:a16="http://schemas.microsoft.com/office/drawing/2014/main" id="{6476D0A6-8784-0C0A-407B-FCE193B4CF2B}"/>
              </a:ext>
            </a:extLst>
          </p:cNvPr>
          <p:cNvSpPr/>
          <p:nvPr/>
        </p:nvSpPr>
        <p:spPr>
          <a:xfrm>
            <a:off x="214786" y="1164621"/>
            <a:ext cx="5974935" cy="144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err="1">
                <a:latin typeface="F30"/>
              </a:rPr>
              <a:t>Information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entropy</a:t>
            </a:r>
            <a:r>
              <a:rPr lang="hu-HU" sz="1400" dirty="0">
                <a:latin typeface="F30"/>
              </a:rPr>
              <a:t>, </a:t>
            </a:r>
            <a:r>
              <a:rPr lang="hu-HU" sz="1400" dirty="0" err="1">
                <a:latin typeface="F30"/>
              </a:rPr>
              <a:t>quantifies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the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uncertainty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or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average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surprise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associated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with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the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outcomes</a:t>
            </a:r>
            <a:r>
              <a:rPr lang="hu-HU" sz="1400" dirty="0">
                <a:latin typeface="F30"/>
              </a:rPr>
              <a:t> of a random </a:t>
            </a:r>
            <a:r>
              <a:rPr lang="hu-HU" sz="1400" dirty="0" err="1">
                <a:latin typeface="F30"/>
              </a:rPr>
              <a:t>variable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or</a:t>
            </a:r>
            <a:r>
              <a:rPr lang="hu-HU" sz="1400" dirty="0">
                <a:latin typeface="F30"/>
              </a:rPr>
              <a:t> a </a:t>
            </a:r>
            <a:r>
              <a:rPr lang="hu-HU" sz="1400" dirty="0" err="1">
                <a:latin typeface="F30"/>
              </a:rPr>
              <a:t>probability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distribution</a:t>
            </a:r>
            <a:r>
              <a:rPr lang="hu-HU" sz="1400" dirty="0">
                <a:latin typeface="F30"/>
              </a:rPr>
              <a:t>. </a:t>
            </a:r>
            <a:r>
              <a:rPr lang="hu-HU" sz="1400" dirty="0" err="1">
                <a:latin typeface="F30"/>
              </a:rPr>
              <a:t>It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measures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the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amount</a:t>
            </a:r>
            <a:r>
              <a:rPr lang="hu-HU" sz="1400" dirty="0">
                <a:latin typeface="F30"/>
              </a:rPr>
              <a:t> of </a:t>
            </a:r>
            <a:r>
              <a:rPr lang="hu-HU" sz="1400" dirty="0" err="1">
                <a:latin typeface="F30"/>
              </a:rPr>
              <a:t>information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contained</a:t>
            </a:r>
            <a:r>
              <a:rPr lang="hu-HU" sz="1400" dirty="0">
                <a:latin typeface="F30"/>
              </a:rPr>
              <a:t> in a random </a:t>
            </a:r>
            <a:r>
              <a:rPr lang="hu-HU" sz="1400" dirty="0" err="1">
                <a:latin typeface="F30"/>
              </a:rPr>
              <a:t>variable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or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the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average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amount</a:t>
            </a:r>
            <a:r>
              <a:rPr lang="hu-HU" sz="1400" dirty="0">
                <a:latin typeface="F30"/>
              </a:rPr>
              <a:t> of </a:t>
            </a:r>
            <a:r>
              <a:rPr lang="hu-HU" sz="1400" dirty="0" err="1">
                <a:latin typeface="F30"/>
              </a:rPr>
              <a:t>surprise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inherent</a:t>
            </a:r>
            <a:r>
              <a:rPr lang="hu-HU" sz="1400" dirty="0">
                <a:latin typeface="F30"/>
              </a:rPr>
              <a:t> in </a:t>
            </a:r>
            <a:r>
              <a:rPr lang="hu-HU" sz="1400" dirty="0" err="1">
                <a:latin typeface="F30"/>
              </a:rPr>
              <a:t>the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possible</a:t>
            </a:r>
            <a:r>
              <a:rPr lang="hu-HU" sz="1400" dirty="0">
                <a:latin typeface="F30"/>
              </a:rPr>
              <a:t> </a:t>
            </a:r>
            <a:r>
              <a:rPr lang="hu-HU" sz="1400" dirty="0" err="1">
                <a:latin typeface="F30"/>
              </a:rPr>
              <a:t>outcomes</a:t>
            </a:r>
            <a:r>
              <a:rPr lang="hu-HU" sz="1400" dirty="0">
                <a:latin typeface="F30"/>
              </a:rPr>
              <a:t> of a </a:t>
            </a:r>
            <a:r>
              <a:rPr lang="hu-HU" sz="1400" dirty="0" err="1">
                <a:latin typeface="F30"/>
              </a:rPr>
              <a:t>system</a:t>
            </a:r>
            <a:r>
              <a:rPr lang="hu-HU" sz="1400" dirty="0">
                <a:latin typeface="F30"/>
              </a:rPr>
              <a:t>..</a:t>
            </a:r>
          </a:p>
        </p:txBody>
      </p:sp>
      <p:sp>
        <p:nvSpPr>
          <p:cNvPr id="69" name="Ellipszis 68">
            <a:extLst>
              <a:ext uri="{FF2B5EF4-FFF2-40B4-BE49-F238E27FC236}">
                <a16:creationId xmlns:a16="http://schemas.microsoft.com/office/drawing/2014/main" id="{80837F31-F0A7-3E85-E25D-63232ED0A37C}"/>
              </a:ext>
            </a:extLst>
          </p:cNvPr>
          <p:cNvSpPr/>
          <p:nvPr/>
        </p:nvSpPr>
        <p:spPr>
          <a:xfrm>
            <a:off x="5946020" y="745273"/>
            <a:ext cx="900000" cy="900000"/>
          </a:xfrm>
          <a:prstGeom prst="ellipse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0" name="Ábra 69" descr="Hangosbeszélő egyszínű kitöltéssel">
            <a:extLst>
              <a:ext uri="{FF2B5EF4-FFF2-40B4-BE49-F238E27FC236}">
                <a16:creationId xmlns:a16="http://schemas.microsoft.com/office/drawing/2014/main" id="{9360D4F3-D75C-6CB1-A7F0-A030B40ED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18590" y="800510"/>
            <a:ext cx="754860" cy="754860"/>
          </a:xfrm>
          <a:prstGeom prst="rect">
            <a:avLst/>
          </a:prstGeom>
        </p:spPr>
      </p:pic>
      <p:sp>
        <p:nvSpPr>
          <p:cNvPr id="71" name="Háromszög 70">
            <a:extLst>
              <a:ext uri="{FF2B5EF4-FFF2-40B4-BE49-F238E27FC236}">
                <a16:creationId xmlns:a16="http://schemas.microsoft.com/office/drawing/2014/main" id="{8C277790-3839-B6EC-4A6A-F0901EB981F5}"/>
              </a:ext>
            </a:extLst>
          </p:cNvPr>
          <p:cNvSpPr/>
          <p:nvPr/>
        </p:nvSpPr>
        <p:spPr>
          <a:xfrm rot="10800000">
            <a:off x="280380" y="2670572"/>
            <a:ext cx="5771657" cy="255614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Dia számának helye 63">
            <a:extLst>
              <a:ext uri="{FF2B5EF4-FFF2-40B4-BE49-F238E27FC236}">
                <a16:creationId xmlns:a16="http://schemas.microsoft.com/office/drawing/2014/main" id="{5C236635-718C-4FFA-07DB-E4FFBB8D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312" y="6344815"/>
            <a:ext cx="34486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z="1400" smtClean="0">
                <a:solidFill>
                  <a:schemeClr val="accent6">
                    <a:lumMod val="50000"/>
                  </a:schemeClr>
                </a:solidFill>
                <a:latin typeface="F30"/>
              </a:rPr>
              <a:pPr algn="l"/>
              <a:t>4</a:t>
            </a:fld>
            <a:endParaRPr lang="hu-HU" sz="1400">
              <a:solidFill>
                <a:schemeClr val="accent6">
                  <a:lumMod val="50000"/>
                </a:schemeClr>
              </a:solidFill>
              <a:latin typeface="F30"/>
            </a:endParaRPr>
          </a:p>
        </p:txBody>
      </p:sp>
      <p:sp>
        <p:nvSpPr>
          <p:cNvPr id="73" name="Szövegdoboz 72">
            <a:extLst>
              <a:ext uri="{FF2B5EF4-FFF2-40B4-BE49-F238E27FC236}">
                <a16:creationId xmlns:a16="http://schemas.microsoft.com/office/drawing/2014/main" id="{C4552090-A0D7-51DC-5A83-CB659A5A2FBA}"/>
              </a:ext>
            </a:extLst>
          </p:cNvPr>
          <p:cNvSpPr txBox="1"/>
          <p:nvPr/>
        </p:nvSpPr>
        <p:spPr>
          <a:xfrm>
            <a:off x="6800795" y="2025554"/>
            <a:ext cx="4938124" cy="119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hu-HU" sz="1400" dirty="0">
                <a:solidFill>
                  <a:schemeClr val="tx2"/>
                </a:solidFill>
                <a:latin typeface="F30"/>
              </a:rPr>
              <a:t>In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self-supervised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learning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,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models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are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trained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using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pretext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tasks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where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the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data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itself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provides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supervisory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signals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.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Entropy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maximization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is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employed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as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a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principle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to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design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these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pretext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 </a:t>
            </a:r>
            <a:r>
              <a:rPr lang="hu-HU" sz="1400" dirty="0" err="1">
                <a:solidFill>
                  <a:schemeClr val="tx2"/>
                </a:solidFill>
                <a:latin typeface="F30"/>
              </a:rPr>
              <a:t>tasks</a:t>
            </a:r>
            <a:r>
              <a:rPr lang="hu-HU" sz="1400" dirty="0">
                <a:solidFill>
                  <a:schemeClr val="tx2"/>
                </a:solidFill>
                <a:latin typeface="F30"/>
              </a:rPr>
              <a:t>. </a:t>
            </a:r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FB69CF81-7E0C-DA58-1C74-844076CF119A}"/>
              </a:ext>
            </a:extLst>
          </p:cNvPr>
          <p:cNvGrpSpPr/>
          <p:nvPr/>
        </p:nvGrpSpPr>
        <p:grpSpPr>
          <a:xfrm>
            <a:off x="1066984" y="3408818"/>
            <a:ext cx="4405913" cy="1060318"/>
            <a:chOff x="145242" y="3262219"/>
            <a:chExt cx="4405913" cy="1060318"/>
          </a:xfrm>
        </p:grpSpPr>
        <p:pic>
          <p:nvPicPr>
            <p:cNvPr id="3" name="Kép 2" descr="A képen szöveg, Betűtípus, fehér, sor látható&#10;&#10;Automatikusan generált leírás">
              <a:extLst>
                <a:ext uri="{FF2B5EF4-FFF2-40B4-BE49-F238E27FC236}">
                  <a16:creationId xmlns:a16="http://schemas.microsoft.com/office/drawing/2014/main" id="{569BBC28-4365-73E5-F63C-C917752BB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869"/>
            <a:stretch/>
          </p:blipFill>
          <p:spPr>
            <a:xfrm>
              <a:off x="145242" y="3262219"/>
              <a:ext cx="3772029" cy="1060318"/>
            </a:xfrm>
            <a:prstGeom prst="rect">
              <a:avLst/>
            </a:prstGeom>
          </p:spPr>
        </p:pic>
        <p:pic>
          <p:nvPicPr>
            <p:cNvPr id="38" name="Kép 37" descr="A képen szöveg, Betűtípus, fehér, sor látható&#10;&#10;Automatikusan generált leírás">
              <a:extLst>
                <a:ext uri="{FF2B5EF4-FFF2-40B4-BE49-F238E27FC236}">
                  <a16:creationId xmlns:a16="http://schemas.microsoft.com/office/drawing/2014/main" id="{5E644D63-4CC1-8EDF-9ECB-A74E2DCB0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85"/>
            <a:stretch/>
          </p:blipFill>
          <p:spPr>
            <a:xfrm>
              <a:off x="4000513" y="3262219"/>
              <a:ext cx="550642" cy="1060318"/>
            </a:xfrm>
            <a:prstGeom prst="rect">
              <a:avLst/>
            </a:prstGeom>
          </p:spPr>
        </p:pic>
      </p:grp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B7EF2FDA-E606-84EC-41E0-4FC6B4F14BB0}"/>
              </a:ext>
            </a:extLst>
          </p:cNvPr>
          <p:cNvSpPr txBox="1"/>
          <p:nvPr/>
        </p:nvSpPr>
        <p:spPr>
          <a:xfrm>
            <a:off x="6858378" y="3215560"/>
            <a:ext cx="5031263" cy="38651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algn="ctr">
              <a:lnSpc>
                <a:spcPct val="130000"/>
              </a:lnSpc>
              <a:defRPr sz="1600" b="1">
                <a:solidFill>
                  <a:schemeClr val="tx2"/>
                </a:solidFill>
                <a:latin typeface="F30"/>
              </a:defRPr>
            </a:lvl1pPr>
          </a:lstStyle>
          <a:p>
            <a:r>
              <a:rPr lang="hu-HU" dirty="0" err="1"/>
              <a:t>Anomaly</a:t>
            </a:r>
            <a:r>
              <a:rPr lang="hu-HU" dirty="0"/>
              <a:t> </a:t>
            </a:r>
            <a:r>
              <a:rPr lang="hu-HU" dirty="0" err="1"/>
              <a:t>Detection</a:t>
            </a:r>
            <a:endParaRPr lang="hu-HU" dirty="0"/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0A3E1A71-D245-B35C-3F3A-42DB73562123}"/>
              </a:ext>
            </a:extLst>
          </p:cNvPr>
          <p:cNvSpPr txBox="1"/>
          <p:nvPr/>
        </p:nvSpPr>
        <p:spPr>
          <a:xfrm>
            <a:off x="6818677" y="3514356"/>
            <a:ext cx="4938123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lnSpc>
                <a:spcPct val="130000"/>
              </a:lnSpc>
              <a:defRPr sz="1400">
                <a:solidFill>
                  <a:schemeClr val="tx2"/>
                </a:solidFill>
                <a:latin typeface="F30"/>
              </a:defRPr>
            </a:lvl1pPr>
          </a:lstStyle>
          <a:p>
            <a:r>
              <a:rPr lang="hu-HU" dirty="0" err="1"/>
              <a:t>Entropy-based</a:t>
            </a:r>
            <a:r>
              <a:rPr lang="hu-HU" dirty="0"/>
              <a:t> </a:t>
            </a:r>
            <a:r>
              <a:rPr lang="hu-HU" dirty="0" err="1"/>
              <a:t>anomaly</a:t>
            </a:r>
            <a:r>
              <a:rPr lang="hu-HU" dirty="0"/>
              <a:t> </a:t>
            </a:r>
            <a:r>
              <a:rPr lang="hu-HU" dirty="0" err="1"/>
              <a:t>detection</a:t>
            </a:r>
            <a:r>
              <a:rPr lang="hu-HU" dirty="0"/>
              <a:t> </a:t>
            </a:r>
            <a:r>
              <a:rPr lang="hu-HU" dirty="0" err="1"/>
              <a:t>methods</a:t>
            </a:r>
            <a:r>
              <a:rPr lang="hu-HU" dirty="0"/>
              <a:t> </a:t>
            </a:r>
            <a:r>
              <a:rPr lang="hu-HU" dirty="0" err="1"/>
              <a:t>utilize</a:t>
            </a:r>
            <a:r>
              <a:rPr lang="hu-HU" dirty="0"/>
              <a:t> </a:t>
            </a:r>
            <a:r>
              <a:rPr lang="hu-HU" dirty="0" err="1"/>
              <a:t>deviations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expected</a:t>
            </a:r>
            <a:r>
              <a:rPr lang="hu-HU" dirty="0"/>
              <a:t> </a:t>
            </a:r>
            <a:r>
              <a:rPr lang="hu-HU" dirty="0" err="1"/>
              <a:t>entropy</a:t>
            </a:r>
            <a:r>
              <a:rPr lang="hu-HU" dirty="0"/>
              <a:t> </a:t>
            </a:r>
            <a:r>
              <a:rPr lang="hu-HU" dirty="0" err="1"/>
              <a:t>levels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detect</a:t>
            </a:r>
            <a:r>
              <a:rPr lang="hu-HU" dirty="0"/>
              <a:t> </a:t>
            </a:r>
            <a:r>
              <a:rPr lang="hu-HU" dirty="0" err="1"/>
              <a:t>anomalies</a:t>
            </a:r>
            <a:r>
              <a:rPr lang="hu-HU" dirty="0"/>
              <a:t> in </a:t>
            </a:r>
            <a:r>
              <a:rPr lang="hu-HU" dirty="0" err="1"/>
              <a:t>data</a:t>
            </a:r>
            <a:r>
              <a:rPr lang="hu-HU" dirty="0"/>
              <a:t>.</a:t>
            </a:r>
          </a:p>
        </p:txBody>
      </p:sp>
      <p:pic>
        <p:nvPicPr>
          <p:cNvPr id="2050" name="Picture 2" descr="Data - Free business icons">
            <a:extLst>
              <a:ext uri="{FF2B5EF4-FFF2-40B4-BE49-F238E27FC236}">
                <a16:creationId xmlns:a16="http://schemas.microsoft.com/office/drawing/2014/main" id="{E1658628-F077-9CFF-C8F8-3EF9D869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879" y="4887446"/>
            <a:ext cx="1394125" cy="13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Szövegdoboz 50">
            <a:extLst>
              <a:ext uri="{FF2B5EF4-FFF2-40B4-BE49-F238E27FC236}">
                <a16:creationId xmlns:a16="http://schemas.microsoft.com/office/drawing/2014/main" id="{3E47766F-7903-B00A-469D-C7E4884999DF}"/>
              </a:ext>
            </a:extLst>
          </p:cNvPr>
          <p:cNvSpPr txBox="1"/>
          <p:nvPr/>
        </p:nvSpPr>
        <p:spPr>
          <a:xfrm>
            <a:off x="6846020" y="4296729"/>
            <a:ext cx="5031263" cy="38651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>
            <a:defPPr>
              <a:defRPr lang="hu-HU"/>
            </a:defPPr>
            <a:lvl1pPr algn="ctr">
              <a:lnSpc>
                <a:spcPct val="130000"/>
              </a:lnSpc>
              <a:defRPr sz="1600" b="1">
                <a:solidFill>
                  <a:schemeClr val="tx2"/>
                </a:solidFill>
                <a:latin typeface="F30"/>
              </a:defRPr>
            </a:lvl1pPr>
          </a:lstStyle>
          <a:p>
            <a:r>
              <a:rPr lang="hu-HU" dirty="0" err="1"/>
              <a:t>Active</a:t>
            </a:r>
            <a:r>
              <a:rPr lang="hu-HU" dirty="0"/>
              <a:t> </a:t>
            </a:r>
            <a:r>
              <a:rPr lang="hu-HU" dirty="0" err="1"/>
              <a:t>Learning</a:t>
            </a:r>
            <a:r>
              <a:rPr lang="hu-HU" dirty="0"/>
              <a:t> – </a:t>
            </a:r>
            <a:r>
              <a:rPr lang="hu-HU" dirty="0" err="1"/>
              <a:t>Query</a:t>
            </a:r>
            <a:r>
              <a:rPr lang="hu-HU" dirty="0"/>
              <a:t> </a:t>
            </a:r>
            <a:r>
              <a:rPr lang="hu-HU" dirty="0" err="1"/>
              <a:t>Strategies</a:t>
            </a:r>
            <a:endParaRPr lang="hu-HU" dirty="0"/>
          </a:p>
        </p:txBody>
      </p:sp>
      <p:sp>
        <p:nvSpPr>
          <p:cNvPr id="55" name="Szövegdoboz 54">
            <a:extLst>
              <a:ext uri="{FF2B5EF4-FFF2-40B4-BE49-F238E27FC236}">
                <a16:creationId xmlns:a16="http://schemas.microsoft.com/office/drawing/2014/main" id="{AB5D54AA-33E1-6B96-6F38-966EC8823CC2}"/>
              </a:ext>
            </a:extLst>
          </p:cNvPr>
          <p:cNvSpPr txBox="1"/>
          <p:nvPr/>
        </p:nvSpPr>
        <p:spPr>
          <a:xfrm>
            <a:off x="6846020" y="4672966"/>
            <a:ext cx="4938123" cy="147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lnSpc>
                <a:spcPct val="130000"/>
              </a:lnSpc>
              <a:defRPr sz="1400">
                <a:solidFill>
                  <a:schemeClr val="tx2"/>
                </a:solidFill>
                <a:latin typeface="F30"/>
              </a:defRPr>
            </a:lvl1pPr>
          </a:lstStyle>
          <a:p>
            <a:r>
              <a:rPr lang="hu-HU" dirty="0"/>
              <a:t>In </a:t>
            </a:r>
            <a:r>
              <a:rPr lang="hu-HU" dirty="0" err="1"/>
              <a:t>active</a:t>
            </a:r>
            <a:r>
              <a:rPr lang="hu-HU" dirty="0"/>
              <a:t> </a:t>
            </a:r>
            <a:r>
              <a:rPr lang="hu-HU" dirty="0" err="1"/>
              <a:t>learning</a:t>
            </a:r>
            <a:r>
              <a:rPr lang="hu-HU" dirty="0"/>
              <a:t> </a:t>
            </a:r>
            <a:r>
              <a:rPr lang="hu-HU" dirty="0" err="1"/>
              <a:t>scenarios</a:t>
            </a:r>
            <a:r>
              <a:rPr lang="hu-HU" dirty="0"/>
              <a:t>, </a:t>
            </a:r>
            <a:r>
              <a:rPr lang="hu-HU" dirty="0" err="1"/>
              <a:t>where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model</a:t>
            </a:r>
            <a:r>
              <a:rPr lang="hu-HU" dirty="0"/>
              <a:t> </a:t>
            </a:r>
            <a:r>
              <a:rPr lang="hu-HU" dirty="0" err="1"/>
              <a:t>selects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most </a:t>
            </a:r>
            <a:r>
              <a:rPr lang="hu-HU" dirty="0" err="1"/>
              <a:t>informative</a:t>
            </a:r>
            <a:r>
              <a:rPr lang="hu-HU" dirty="0"/>
              <a:t> </a:t>
            </a:r>
            <a:r>
              <a:rPr lang="hu-HU" dirty="0" err="1"/>
              <a:t>samples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label</a:t>
            </a:r>
            <a:r>
              <a:rPr lang="hu-HU" dirty="0"/>
              <a:t>, </a:t>
            </a:r>
            <a:r>
              <a:rPr lang="hu-HU" dirty="0" err="1"/>
              <a:t>information</a:t>
            </a:r>
            <a:r>
              <a:rPr lang="hu-HU" dirty="0"/>
              <a:t> </a:t>
            </a:r>
            <a:r>
              <a:rPr lang="hu-HU" dirty="0" err="1"/>
              <a:t>entropy</a:t>
            </a:r>
            <a:r>
              <a:rPr lang="hu-HU" dirty="0"/>
              <a:t> is </a:t>
            </a:r>
            <a:r>
              <a:rPr lang="hu-HU" dirty="0" err="1"/>
              <a:t>used</a:t>
            </a:r>
            <a:r>
              <a:rPr lang="hu-HU" dirty="0"/>
              <a:t> </a:t>
            </a:r>
            <a:r>
              <a:rPr lang="hu-HU" dirty="0" err="1"/>
              <a:t>as</a:t>
            </a:r>
            <a:r>
              <a:rPr lang="hu-HU" dirty="0"/>
              <a:t> a </a:t>
            </a:r>
            <a:r>
              <a:rPr lang="hu-HU" dirty="0" err="1"/>
              <a:t>measure</a:t>
            </a:r>
            <a:r>
              <a:rPr lang="hu-HU" dirty="0"/>
              <a:t> of </a:t>
            </a:r>
            <a:r>
              <a:rPr lang="hu-HU" dirty="0" err="1"/>
              <a:t>uncertainty</a:t>
            </a:r>
            <a:r>
              <a:rPr lang="hu-HU" dirty="0"/>
              <a:t>. </a:t>
            </a:r>
            <a:r>
              <a:rPr lang="hu-HU" dirty="0" err="1"/>
              <a:t>Neural</a:t>
            </a:r>
            <a:r>
              <a:rPr lang="hu-HU" dirty="0"/>
              <a:t> </a:t>
            </a:r>
            <a:r>
              <a:rPr lang="hu-HU" dirty="0" err="1"/>
              <a:t>networks</a:t>
            </a:r>
            <a:r>
              <a:rPr lang="hu-HU" dirty="0"/>
              <a:t> </a:t>
            </a:r>
            <a:r>
              <a:rPr lang="hu-HU" dirty="0" err="1"/>
              <a:t>estimate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entropy</a:t>
            </a:r>
            <a:r>
              <a:rPr lang="hu-HU" dirty="0"/>
              <a:t> of </a:t>
            </a:r>
            <a:r>
              <a:rPr lang="hu-HU" dirty="0" err="1"/>
              <a:t>predictions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determine</a:t>
            </a:r>
            <a:r>
              <a:rPr lang="hu-HU" dirty="0"/>
              <a:t> </a:t>
            </a:r>
            <a:r>
              <a:rPr lang="hu-HU" dirty="0" err="1"/>
              <a:t>which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 </a:t>
            </a:r>
            <a:r>
              <a:rPr lang="hu-HU" dirty="0" err="1"/>
              <a:t>points</a:t>
            </a:r>
            <a:r>
              <a:rPr lang="hu-HU" dirty="0"/>
              <a:t> </a:t>
            </a:r>
            <a:r>
              <a:rPr lang="hu-HU" dirty="0" err="1"/>
              <a:t>would</a:t>
            </a:r>
            <a:r>
              <a:rPr lang="hu-HU" dirty="0"/>
              <a:t> benefit </a:t>
            </a:r>
            <a:r>
              <a:rPr lang="hu-HU" dirty="0" err="1"/>
              <a:t>the</a:t>
            </a:r>
            <a:r>
              <a:rPr lang="hu-HU" dirty="0"/>
              <a:t> most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being</a:t>
            </a:r>
            <a:r>
              <a:rPr lang="hu-HU" dirty="0"/>
              <a:t> </a:t>
            </a:r>
            <a:r>
              <a:rPr lang="hu-HU" dirty="0" err="1"/>
              <a:t>labeled</a:t>
            </a:r>
            <a:endParaRPr lang="hu-HU" dirty="0"/>
          </a:p>
        </p:txBody>
      </p:sp>
      <p:grpSp>
        <p:nvGrpSpPr>
          <p:cNvPr id="56" name="Csoportba foglalás 55">
            <a:extLst>
              <a:ext uri="{FF2B5EF4-FFF2-40B4-BE49-F238E27FC236}">
                <a16:creationId xmlns:a16="http://schemas.microsoft.com/office/drawing/2014/main" id="{C4623F80-43EE-E6F8-BFDB-090770EEA6C9}"/>
              </a:ext>
            </a:extLst>
          </p:cNvPr>
          <p:cNvGrpSpPr/>
          <p:nvPr/>
        </p:nvGrpSpPr>
        <p:grpSpPr>
          <a:xfrm>
            <a:off x="1943285" y="6344815"/>
            <a:ext cx="8305427" cy="360000"/>
            <a:chOff x="2052782" y="6354146"/>
            <a:chExt cx="8305427" cy="360000"/>
          </a:xfrm>
        </p:grpSpPr>
        <p:sp>
          <p:nvSpPr>
            <p:cNvPr id="57" name="Nyíl: ötszög 1">
              <a:extLst>
                <a:ext uri="{FF2B5EF4-FFF2-40B4-BE49-F238E27FC236}">
                  <a16:creationId xmlns:a16="http://schemas.microsoft.com/office/drawing/2014/main" id="{2B9B4A6A-354F-1FA1-E203-AAC3C4757331}"/>
                </a:ext>
              </a:extLst>
            </p:cNvPr>
            <p:cNvSpPr/>
            <p:nvPr/>
          </p:nvSpPr>
          <p:spPr>
            <a:xfrm>
              <a:off x="2052782" y="6354146"/>
              <a:ext cx="1440000" cy="360000"/>
            </a:xfrm>
            <a:prstGeom prst="homePlate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b="1">
                  <a:latin typeface="F30"/>
                </a:rPr>
                <a:t>Introduction</a:t>
              </a:r>
              <a:endParaRPr lang="hu-HU" sz="1200" b="1" dirty="0">
                <a:latin typeface="F30"/>
              </a:endParaRPr>
            </a:p>
          </p:txBody>
        </p:sp>
        <p:sp>
          <p:nvSpPr>
            <p:cNvPr id="58" name="Nyíl: sávnyíl 2">
              <a:extLst>
                <a:ext uri="{FF2B5EF4-FFF2-40B4-BE49-F238E27FC236}">
                  <a16:creationId xmlns:a16="http://schemas.microsoft.com/office/drawing/2014/main" id="{AFAD7356-7566-B435-9A3B-9166264C77D8}"/>
                </a:ext>
              </a:extLst>
            </p:cNvPr>
            <p:cNvSpPr/>
            <p:nvPr/>
          </p:nvSpPr>
          <p:spPr>
            <a:xfrm>
              <a:off x="478966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chemeClr val="tx1"/>
                  </a:solidFill>
                  <a:latin typeface="F30"/>
                </a:rPr>
                <a:t>New </a:t>
              </a:r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framework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63" name="Nyíl: sávnyíl 24">
              <a:extLst>
                <a:ext uri="{FF2B5EF4-FFF2-40B4-BE49-F238E27FC236}">
                  <a16:creationId xmlns:a16="http://schemas.microsoft.com/office/drawing/2014/main" id="{B8DD36CF-7FED-A7D5-C084-2E8973916E42}"/>
                </a:ext>
              </a:extLst>
            </p:cNvPr>
            <p:cNvSpPr/>
            <p:nvPr/>
          </p:nvSpPr>
          <p:spPr>
            <a:xfrm>
              <a:off x="3425867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Previous progress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65" name="Nyíl: sávnyíl 25">
              <a:extLst>
                <a:ext uri="{FF2B5EF4-FFF2-40B4-BE49-F238E27FC236}">
                  <a16:creationId xmlns:a16="http://schemas.microsoft.com/office/drawing/2014/main" id="{67C3764B-2753-061D-2675-80AE67DD468E}"/>
                </a:ext>
              </a:extLst>
            </p:cNvPr>
            <p:cNvSpPr/>
            <p:nvPr/>
          </p:nvSpPr>
          <p:spPr>
            <a:xfrm>
              <a:off x="6172038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MaxEnt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-PCA</a:t>
              </a:r>
            </a:p>
          </p:txBody>
        </p:sp>
        <p:sp>
          <p:nvSpPr>
            <p:cNvPr id="67" name="Nyíl: sávnyíl 28">
              <a:extLst>
                <a:ext uri="{FF2B5EF4-FFF2-40B4-BE49-F238E27FC236}">
                  <a16:creationId xmlns:a16="http://schemas.microsoft.com/office/drawing/2014/main" id="{07F5A6A8-1321-1B8D-7367-798AFDF1E262}"/>
                </a:ext>
              </a:extLst>
            </p:cNvPr>
            <p:cNvSpPr/>
            <p:nvPr/>
          </p:nvSpPr>
          <p:spPr>
            <a:xfrm>
              <a:off x="7535840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Experiments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74" name="Nyíl: sávnyíl 30">
              <a:extLst>
                <a:ext uri="{FF2B5EF4-FFF2-40B4-BE49-F238E27FC236}">
                  <a16:creationId xmlns:a16="http://schemas.microsoft.com/office/drawing/2014/main" id="{1BABF851-4C1C-93FA-CF0B-5C929D6C7227}"/>
                </a:ext>
              </a:extLst>
            </p:cNvPr>
            <p:cNvSpPr/>
            <p:nvPr/>
          </p:nvSpPr>
          <p:spPr>
            <a:xfrm>
              <a:off x="891820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Future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 </a:t>
              </a:r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steps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514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0AD1BA01-CFD1-7AE7-FFFF-E2A87D390C45}"/>
              </a:ext>
            </a:extLst>
          </p:cNvPr>
          <p:cNvSpPr/>
          <p:nvPr/>
        </p:nvSpPr>
        <p:spPr>
          <a:xfrm>
            <a:off x="252827" y="-3923"/>
            <a:ext cx="11673669" cy="953071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  <a:latin typeface="F30"/>
              </a:rPr>
              <a:t>Maximum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Entropy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 Projection</a:t>
            </a:r>
          </a:p>
        </p:txBody>
      </p:sp>
      <p:sp>
        <p:nvSpPr>
          <p:cNvPr id="68" name="Téglalap: lekerekített 1">
            <a:extLst>
              <a:ext uri="{FF2B5EF4-FFF2-40B4-BE49-F238E27FC236}">
                <a16:creationId xmlns:a16="http://schemas.microsoft.com/office/drawing/2014/main" id="{6476D0A6-8784-0C0A-407B-FCE193B4CF2B}"/>
              </a:ext>
            </a:extLst>
          </p:cNvPr>
          <p:cNvSpPr/>
          <p:nvPr/>
        </p:nvSpPr>
        <p:spPr>
          <a:xfrm>
            <a:off x="430409" y="1128276"/>
            <a:ext cx="11379526" cy="14400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30"/>
              </a:rPr>
              <a:t>Maximum Sliced Entropy (MSE) is instrumental in capturing the most informative features of high-dimensional data. MSE, by projecting the data onto lower-dimensional subspaces, aims to maximize the entropy across various data slices </a:t>
            </a:r>
          </a:p>
        </p:txBody>
      </p:sp>
      <p:sp>
        <p:nvSpPr>
          <p:cNvPr id="15" name="Szövegdoboz 4">
            <a:extLst>
              <a:ext uri="{FF2B5EF4-FFF2-40B4-BE49-F238E27FC236}">
                <a16:creationId xmlns:a16="http://schemas.microsoft.com/office/drawing/2014/main" id="{EC2017B9-D118-424F-C4D6-35F52233D084}"/>
              </a:ext>
            </a:extLst>
          </p:cNvPr>
          <p:cNvSpPr txBox="1"/>
          <p:nvPr/>
        </p:nvSpPr>
        <p:spPr>
          <a:xfrm>
            <a:off x="9685919" y="2797519"/>
            <a:ext cx="1579112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374151"/>
                </a:solidFill>
                <a:latin typeface="Söhne"/>
              </a:rPr>
              <a:t>Tsur</a:t>
            </a:r>
            <a:r>
              <a:rPr lang="en-US" sz="1400" dirty="0">
                <a:solidFill>
                  <a:srgbClr val="374151"/>
                </a:solidFill>
                <a:latin typeface="Söhne"/>
              </a:rPr>
              <a:t> et al. (2023)</a:t>
            </a:r>
          </a:p>
        </p:txBody>
      </p:sp>
      <p:sp>
        <p:nvSpPr>
          <p:cNvPr id="69" name="Ellipszis 68">
            <a:extLst>
              <a:ext uri="{FF2B5EF4-FFF2-40B4-BE49-F238E27FC236}">
                <a16:creationId xmlns:a16="http://schemas.microsoft.com/office/drawing/2014/main" id="{80837F31-F0A7-3E85-E25D-63232ED0A37C}"/>
              </a:ext>
            </a:extLst>
          </p:cNvPr>
          <p:cNvSpPr/>
          <p:nvPr/>
        </p:nvSpPr>
        <p:spPr>
          <a:xfrm>
            <a:off x="11011620" y="2296981"/>
            <a:ext cx="900000" cy="900000"/>
          </a:xfrm>
          <a:prstGeom prst="ellipse">
            <a:avLst/>
          </a:prstGeom>
          <a:solidFill>
            <a:srgbClr val="D5D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0" name="Ábra 69" descr="Hangosbeszélő egyszínű kitöltéssel">
            <a:extLst>
              <a:ext uri="{FF2B5EF4-FFF2-40B4-BE49-F238E27FC236}">
                <a16:creationId xmlns:a16="http://schemas.microsoft.com/office/drawing/2014/main" id="{9360D4F3-D75C-6CB1-A7F0-A030B40ED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05918" y="2315178"/>
            <a:ext cx="754860" cy="754860"/>
          </a:xfrm>
          <a:prstGeom prst="rect">
            <a:avLst/>
          </a:prstGeom>
        </p:spPr>
      </p:pic>
      <p:sp>
        <p:nvSpPr>
          <p:cNvPr id="71" name="Háromszög 70">
            <a:extLst>
              <a:ext uri="{FF2B5EF4-FFF2-40B4-BE49-F238E27FC236}">
                <a16:creationId xmlns:a16="http://schemas.microsoft.com/office/drawing/2014/main" id="{8C277790-3839-B6EC-4A6A-F0901EB981F5}"/>
              </a:ext>
            </a:extLst>
          </p:cNvPr>
          <p:cNvSpPr/>
          <p:nvPr/>
        </p:nvSpPr>
        <p:spPr>
          <a:xfrm rot="10800000">
            <a:off x="3383285" y="2692609"/>
            <a:ext cx="5771657" cy="255614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Dia számának helye 63">
            <a:extLst>
              <a:ext uri="{FF2B5EF4-FFF2-40B4-BE49-F238E27FC236}">
                <a16:creationId xmlns:a16="http://schemas.microsoft.com/office/drawing/2014/main" id="{5C236635-718C-4FFA-07DB-E4FFBB8D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312" y="6344815"/>
            <a:ext cx="34486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z="1400" smtClean="0">
                <a:solidFill>
                  <a:schemeClr val="accent6">
                    <a:lumMod val="50000"/>
                  </a:schemeClr>
                </a:solidFill>
                <a:latin typeface="F30"/>
              </a:rPr>
              <a:pPr algn="l"/>
              <a:t>5</a:t>
            </a:fld>
            <a:endParaRPr lang="hu-HU" sz="1400">
              <a:solidFill>
                <a:schemeClr val="accent6">
                  <a:lumMod val="50000"/>
                </a:schemeClr>
              </a:solidFill>
              <a:latin typeface="F3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563FA-7F61-51BD-BE2D-2FB65F33B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696" y="4073749"/>
            <a:ext cx="3791997" cy="835525"/>
          </a:xfrm>
          <a:prstGeom prst="rect">
            <a:avLst/>
          </a:prstGeom>
        </p:spPr>
      </p:pic>
      <p:sp>
        <p:nvSpPr>
          <p:cNvPr id="6" name="Téglalap 65">
            <a:extLst>
              <a:ext uri="{FF2B5EF4-FFF2-40B4-BE49-F238E27FC236}">
                <a16:creationId xmlns:a16="http://schemas.microsoft.com/office/drawing/2014/main" id="{465CE87A-2A3D-E12C-226A-7D5146B3B6B1}"/>
              </a:ext>
            </a:extLst>
          </p:cNvPr>
          <p:cNvSpPr/>
          <p:nvPr/>
        </p:nvSpPr>
        <p:spPr>
          <a:xfrm>
            <a:off x="3495023" y="3814282"/>
            <a:ext cx="5250297" cy="1352682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hu-HU" sz="1600" dirty="0">
              <a:latin typeface="F3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4B5931-4088-92FB-1068-84666EA8B746}"/>
                  </a:ext>
                </a:extLst>
              </p:cNvPr>
              <p:cNvSpPr txBox="1"/>
              <p:nvPr/>
            </p:nvSpPr>
            <p:spPr>
              <a:xfrm>
                <a:off x="490472" y="3015316"/>
                <a:ext cx="7091795" cy="593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F30"/>
                  </a:rPr>
                  <a:t>Given a random variable X with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hu-HU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F30"/>
                  </a:rPr>
                  <a:t> the k-dimensional Maximum Sliced Entropy (MSE) of X, denoted as </a:t>
                </a:r>
                <a14:m>
                  <m:oMath xmlns:m="http://schemas.openxmlformats.org/officeDocument/2006/math">
                    <m:r>
                      <a:rPr lang="hu-HU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sSub>
                      <m:sSubPr>
                        <m:ctrlPr>
                          <a:rPr lang="hu-HU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hu-HU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hu-HU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hu-HU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hu-HU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F30"/>
                  </a:rPr>
                  <a:t>, is defined by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4B5931-4088-92FB-1068-84666EA8B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72" y="3015316"/>
                <a:ext cx="7091795" cy="593945"/>
              </a:xfrm>
              <a:prstGeom prst="rect">
                <a:avLst/>
              </a:prstGeom>
              <a:blipFill>
                <a:blip r:embed="rId6"/>
                <a:stretch>
                  <a:fillRect l="-35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A50070-30EA-290B-15D3-B367C865F716}"/>
                  </a:ext>
                </a:extLst>
              </p:cNvPr>
              <p:cNvSpPr txBox="1"/>
              <p:nvPr/>
            </p:nvSpPr>
            <p:spPr>
              <a:xfrm>
                <a:off x="5626123" y="5511282"/>
                <a:ext cx="631304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hu-HU" sz="1600" dirty="0">
                    <a:latin typeface="F30"/>
                  </a:rPr>
                  <a:t>w</a:t>
                </a:r>
                <a:r>
                  <a:rPr lang="hu-HU" sz="1600" dirty="0" err="1">
                    <a:latin typeface="F30"/>
                  </a:rPr>
                  <a:t>here</a:t>
                </a:r>
                <a:r>
                  <a:rPr lang="hu-HU" sz="1600" dirty="0">
                    <a:latin typeface="F30"/>
                  </a:rPr>
                  <a:t> </a:t>
                </a:r>
                <a:r>
                  <a:rPr lang="hu-HU" sz="1600" dirty="0" err="1">
                    <a:latin typeface="F30"/>
                  </a:rPr>
                  <a:t>where</a:t>
                </a:r>
                <a:r>
                  <a:rPr lang="hu-HU" sz="1600" dirty="0">
                    <a:latin typeface="F30"/>
                  </a:rPr>
                  <a:t> </a:t>
                </a:r>
                <a14:m>
                  <m:oMath xmlns:m="http://schemas.openxmlformats.org/officeDocument/2006/math">
                    <m:r>
                      <a:rPr lang="hu-HU" sz="1600" b="0" i="1" smtClean="0">
                        <a:latin typeface="Cambria Math" panose="02040503050406030204" pitchFamily="18" charset="0"/>
                      </a:rPr>
                      <m:t>𝑆𝑡</m:t>
                    </m:r>
                    <m:r>
                      <a:rPr lang="hu-HU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hu-HU" sz="1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hu-HU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hu-HU" sz="1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hu-HU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hu-HU" sz="1600" dirty="0">
                    <a:latin typeface="F30"/>
                  </a:rPr>
                  <a:t> </a:t>
                </a:r>
                <a:r>
                  <a:rPr lang="hu-HU" sz="1600" dirty="0" err="1">
                    <a:latin typeface="F30"/>
                  </a:rPr>
                  <a:t>represents</a:t>
                </a:r>
                <a:r>
                  <a:rPr lang="hu-HU" sz="1600" dirty="0">
                    <a:latin typeface="F30"/>
                  </a:rPr>
                  <a:t> </a:t>
                </a:r>
                <a:r>
                  <a:rPr lang="hu-HU" sz="1600" dirty="0" err="1">
                    <a:latin typeface="F30"/>
                  </a:rPr>
                  <a:t>the</a:t>
                </a:r>
                <a:r>
                  <a:rPr lang="hu-HU" sz="1600" dirty="0">
                    <a:latin typeface="F30"/>
                  </a:rPr>
                  <a:t> </a:t>
                </a:r>
                <a:r>
                  <a:rPr lang="hu-HU" sz="1600" dirty="0" err="1">
                    <a:latin typeface="F30"/>
                  </a:rPr>
                  <a:t>Stiefel</a:t>
                </a:r>
                <a:r>
                  <a:rPr lang="hu-HU" sz="1600" dirty="0">
                    <a:latin typeface="F30"/>
                  </a:rPr>
                  <a:t> </a:t>
                </a:r>
                <a:r>
                  <a:rPr lang="hu-HU" sz="1600" dirty="0" err="1">
                    <a:latin typeface="F30"/>
                  </a:rPr>
                  <a:t>manifold</a:t>
                </a:r>
                <a:r>
                  <a:rPr lang="hu-HU" sz="1600" dirty="0">
                    <a:latin typeface="F30"/>
                  </a:rPr>
                  <a:t> of </a:t>
                </a:r>
                <a:r>
                  <a:rPr lang="hu-HU" sz="1600" dirty="0" err="1">
                    <a:latin typeface="F30"/>
                  </a:rPr>
                  <a:t>all</a:t>
                </a:r>
                <a:r>
                  <a:rPr lang="hu-HU" sz="1600" dirty="0">
                    <a:latin typeface="F30"/>
                  </a:rPr>
                  <a:t> d × </a:t>
                </a:r>
                <a:r>
                  <a:rPr lang="hu-HU" sz="1600" dirty="0" err="1">
                    <a:latin typeface="F30"/>
                  </a:rPr>
                  <a:t>k</a:t>
                </a:r>
                <a:r>
                  <a:rPr lang="hu-HU" sz="1600" dirty="0">
                    <a:latin typeface="F30"/>
                  </a:rPr>
                  <a:t> </a:t>
                </a:r>
                <a:r>
                  <a:rPr lang="hu-HU" sz="1600" dirty="0" err="1">
                    <a:latin typeface="F30"/>
                  </a:rPr>
                  <a:t>matrices</a:t>
                </a:r>
                <a:r>
                  <a:rPr lang="hu-HU" sz="1600" dirty="0">
                    <a:latin typeface="F30"/>
                  </a:rPr>
                  <a:t> </a:t>
                </a:r>
                <a:r>
                  <a:rPr lang="hu-HU" sz="1600" dirty="0" err="1">
                    <a:latin typeface="F30"/>
                  </a:rPr>
                  <a:t>with</a:t>
                </a:r>
                <a:r>
                  <a:rPr lang="hu-HU" sz="1600" dirty="0">
                    <a:latin typeface="F30"/>
                  </a:rPr>
                  <a:t> </a:t>
                </a:r>
                <a:r>
                  <a:rPr lang="hu-HU" sz="1600" dirty="0" err="1">
                    <a:latin typeface="F30"/>
                  </a:rPr>
                  <a:t>orthonormal</a:t>
                </a:r>
                <a:r>
                  <a:rPr lang="hu-HU" sz="1600" dirty="0">
                    <a:latin typeface="F30"/>
                  </a:rPr>
                  <a:t> </a:t>
                </a:r>
                <a:r>
                  <a:rPr lang="hu-HU" sz="1600" dirty="0" err="1">
                    <a:latin typeface="F30"/>
                  </a:rPr>
                  <a:t>columns</a:t>
                </a:r>
                <a:r>
                  <a:rPr lang="hu-HU" sz="1600" dirty="0">
                    <a:latin typeface="F30"/>
                  </a:rPr>
                  <a:t>, and </a:t>
                </a:r>
                <a14:m>
                  <m:oMath xmlns:m="http://schemas.openxmlformats.org/officeDocument/2006/math">
                    <m:r>
                      <a:rPr lang="hu-HU" sz="16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hu-HU" sz="1600" dirty="0">
                    <a:latin typeface="F30"/>
                  </a:rPr>
                  <a:t> </a:t>
                </a:r>
                <a:r>
                  <a:rPr lang="hu-HU" sz="1600" dirty="0" err="1">
                    <a:latin typeface="F30"/>
                  </a:rPr>
                  <a:t>denotes</a:t>
                </a:r>
                <a:r>
                  <a:rPr lang="hu-HU" sz="1600" dirty="0">
                    <a:latin typeface="F30"/>
                  </a:rPr>
                  <a:t> </a:t>
                </a:r>
                <a:r>
                  <a:rPr lang="hu-HU" sz="1600" dirty="0" err="1">
                    <a:latin typeface="F30"/>
                  </a:rPr>
                  <a:t>the</a:t>
                </a:r>
                <a:r>
                  <a:rPr lang="hu-HU" sz="1600" dirty="0">
                    <a:latin typeface="F30"/>
                  </a:rPr>
                  <a:t> </a:t>
                </a:r>
                <a:r>
                  <a:rPr lang="hu-HU" sz="1600" dirty="0" err="1">
                    <a:latin typeface="F30"/>
                  </a:rPr>
                  <a:t>differential</a:t>
                </a:r>
                <a:r>
                  <a:rPr lang="hu-HU" sz="1600" dirty="0">
                    <a:latin typeface="F30"/>
                  </a:rPr>
                  <a:t> </a:t>
                </a:r>
                <a:r>
                  <a:rPr lang="hu-HU" sz="1600" dirty="0" err="1">
                    <a:latin typeface="F30"/>
                  </a:rPr>
                  <a:t>entropy</a:t>
                </a:r>
                <a:endParaRPr lang="hu-HU" sz="1600" dirty="0">
                  <a:latin typeface="F3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A50070-30EA-290B-15D3-B367C865F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6123" y="5511282"/>
                <a:ext cx="6313049" cy="584775"/>
              </a:xfrm>
              <a:prstGeom prst="rect">
                <a:avLst/>
              </a:prstGeom>
              <a:blipFill>
                <a:blip r:embed="rId7"/>
                <a:stretch>
                  <a:fillRect l="-602" t="-2083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Egyenes összekötő 6">
            <a:extLst>
              <a:ext uri="{FF2B5EF4-FFF2-40B4-BE49-F238E27FC236}">
                <a16:creationId xmlns:a16="http://schemas.microsoft.com/office/drawing/2014/main" id="{2634BBAC-C719-0B17-8599-A98F65C4D6EA}"/>
              </a:ext>
            </a:extLst>
          </p:cNvPr>
          <p:cNvCxnSpPr>
            <a:cxnSpLocks/>
          </p:cNvCxnSpPr>
          <p:nvPr/>
        </p:nvCxnSpPr>
        <p:spPr>
          <a:xfrm>
            <a:off x="1043601" y="3682180"/>
            <a:ext cx="45825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6">
            <a:extLst>
              <a:ext uri="{FF2B5EF4-FFF2-40B4-BE49-F238E27FC236}">
                <a16:creationId xmlns:a16="http://schemas.microsoft.com/office/drawing/2014/main" id="{C94E316C-557E-7572-7458-75CB9893BE95}"/>
              </a:ext>
            </a:extLst>
          </p:cNvPr>
          <p:cNvCxnSpPr>
            <a:cxnSpLocks/>
          </p:cNvCxnSpPr>
          <p:nvPr/>
        </p:nvCxnSpPr>
        <p:spPr>
          <a:xfrm>
            <a:off x="5832694" y="5386875"/>
            <a:ext cx="45825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Csoportba foglalás 55">
            <a:extLst>
              <a:ext uri="{FF2B5EF4-FFF2-40B4-BE49-F238E27FC236}">
                <a16:creationId xmlns:a16="http://schemas.microsoft.com/office/drawing/2014/main" id="{B8147236-FE0D-C6F2-3189-851655445D31}"/>
              </a:ext>
            </a:extLst>
          </p:cNvPr>
          <p:cNvGrpSpPr/>
          <p:nvPr/>
        </p:nvGrpSpPr>
        <p:grpSpPr>
          <a:xfrm>
            <a:off x="1943285" y="6344815"/>
            <a:ext cx="8305427" cy="360000"/>
            <a:chOff x="2052782" y="6354146"/>
            <a:chExt cx="8305427" cy="360000"/>
          </a:xfrm>
        </p:grpSpPr>
        <p:sp>
          <p:nvSpPr>
            <p:cNvPr id="3" name="Nyíl: ötszög 1">
              <a:extLst>
                <a:ext uri="{FF2B5EF4-FFF2-40B4-BE49-F238E27FC236}">
                  <a16:creationId xmlns:a16="http://schemas.microsoft.com/office/drawing/2014/main" id="{CC115CB0-0193-A865-7A51-63C4FAF48D6B}"/>
                </a:ext>
              </a:extLst>
            </p:cNvPr>
            <p:cNvSpPr/>
            <p:nvPr/>
          </p:nvSpPr>
          <p:spPr>
            <a:xfrm>
              <a:off x="2052782" y="6354146"/>
              <a:ext cx="1440000" cy="360000"/>
            </a:xfrm>
            <a:prstGeom prst="homePlate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b="1">
                  <a:latin typeface="F30"/>
                </a:rPr>
                <a:t>Introduction</a:t>
              </a:r>
              <a:endParaRPr lang="hu-HU" sz="1200" b="1" dirty="0">
                <a:latin typeface="F30"/>
              </a:endParaRPr>
            </a:p>
          </p:txBody>
        </p:sp>
        <p:sp>
          <p:nvSpPr>
            <p:cNvPr id="5" name="Nyíl: sávnyíl 2">
              <a:extLst>
                <a:ext uri="{FF2B5EF4-FFF2-40B4-BE49-F238E27FC236}">
                  <a16:creationId xmlns:a16="http://schemas.microsoft.com/office/drawing/2014/main" id="{D3105B8E-936B-A122-F1F1-CE7BBA3A3701}"/>
                </a:ext>
              </a:extLst>
            </p:cNvPr>
            <p:cNvSpPr/>
            <p:nvPr/>
          </p:nvSpPr>
          <p:spPr>
            <a:xfrm>
              <a:off x="478966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chemeClr val="tx1"/>
                  </a:solidFill>
                  <a:latin typeface="F30"/>
                </a:rPr>
                <a:t>New </a:t>
              </a:r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framework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7" name="Nyíl: sávnyíl 24">
              <a:extLst>
                <a:ext uri="{FF2B5EF4-FFF2-40B4-BE49-F238E27FC236}">
                  <a16:creationId xmlns:a16="http://schemas.microsoft.com/office/drawing/2014/main" id="{3CA8E87D-B3E9-7158-8E51-6AE2AA05097E}"/>
                </a:ext>
              </a:extLst>
            </p:cNvPr>
            <p:cNvSpPr/>
            <p:nvPr/>
          </p:nvSpPr>
          <p:spPr>
            <a:xfrm>
              <a:off x="3425867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Previous progress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8" name="Nyíl: sávnyíl 25">
              <a:extLst>
                <a:ext uri="{FF2B5EF4-FFF2-40B4-BE49-F238E27FC236}">
                  <a16:creationId xmlns:a16="http://schemas.microsoft.com/office/drawing/2014/main" id="{50E65FF6-9E47-2F20-1527-96B94EB88E5F}"/>
                </a:ext>
              </a:extLst>
            </p:cNvPr>
            <p:cNvSpPr/>
            <p:nvPr/>
          </p:nvSpPr>
          <p:spPr>
            <a:xfrm>
              <a:off x="6172038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MaxEnt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-PCA</a:t>
              </a:r>
            </a:p>
          </p:txBody>
        </p:sp>
        <p:sp>
          <p:nvSpPr>
            <p:cNvPr id="12" name="Nyíl: sávnyíl 28">
              <a:extLst>
                <a:ext uri="{FF2B5EF4-FFF2-40B4-BE49-F238E27FC236}">
                  <a16:creationId xmlns:a16="http://schemas.microsoft.com/office/drawing/2014/main" id="{1B5C7507-A6D8-530B-5F01-7B593327C0A2}"/>
                </a:ext>
              </a:extLst>
            </p:cNvPr>
            <p:cNvSpPr/>
            <p:nvPr/>
          </p:nvSpPr>
          <p:spPr>
            <a:xfrm>
              <a:off x="7535840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Experiments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13" name="Nyíl: sávnyíl 30">
              <a:extLst>
                <a:ext uri="{FF2B5EF4-FFF2-40B4-BE49-F238E27FC236}">
                  <a16:creationId xmlns:a16="http://schemas.microsoft.com/office/drawing/2014/main" id="{5AB431B8-6B9E-6E29-F2DD-7A4DFC3A28D0}"/>
                </a:ext>
              </a:extLst>
            </p:cNvPr>
            <p:cNvSpPr/>
            <p:nvPr/>
          </p:nvSpPr>
          <p:spPr>
            <a:xfrm>
              <a:off x="891820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Future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 </a:t>
              </a:r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steps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5932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églalap 27">
            <a:extLst>
              <a:ext uri="{FF2B5EF4-FFF2-40B4-BE49-F238E27FC236}">
                <a16:creationId xmlns:a16="http://schemas.microsoft.com/office/drawing/2014/main" id="{D0FB1D93-7142-47C4-BF6D-958B23B224DE}"/>
              </a:ext>
            </a:extLst>
          </p:cNvPr>
          <p:cNvSpPr/>
          <p:nvPr/>
        </p:nvSpPr>
        <p:spPr>
          <a:xfrm>
            <a:off x="252825" y="1111974"/>
            <a:ext cx="11673669" cy="5018239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3" name="Téglalap 32">
            <a:extLst>
              <a:ext uri="{FF2B5EF4-FFF2-40B4-BE49-F238E27FC236}">
                <a16:creationId xmlns:a16="http://schemas.microsoft.com/office/drawing/2014/main" id="{94368068-34BC-491D-882C-2FBB36D791A2}"/>
              </a:ext>
            </a:extLst>
          </p:cNvPr>
          <p:cNvSpPr/>
          <p:nvPr/>
        </p:nvSpPr>
        <p:spPr>
          <a:xfrm>
            <a:off x="252825" y="1111974"/>
            <a:ext cx="3600084" cy="421923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2000" b="1" dirty="0" err="1">
                <a:solidFill>
                  <a:schemeClr val="tx1"/>
                </a:solidFill>
                <a:latin typeface="F30"/>
              </a:rPr>
              <a:t>Methodology</a:t>
            </a:r>
            <a:endParaRPr lang="hu-HU" sz="2000" b="1" dirty="0">
              <a:solidFill>
                <a:schemeClr val="tx1"/>
              </a:solidFill>
              <a:latin typeface="F30"/>
            </a:endParaRPr>
          </a:p>
        </p:txBody>
      </p:sp>
      <p:sp>
        <p:nvSpPr>
          <p:cNvPr id="44" name="Téglalap 43">
            <a:extLst>
              <a:ext uri="{FF2B5EF4-FFF2-40B4-BE49-F238E27FC236}">
                <a16:creationId xmlns:a16="http://schemas.microsoft.com/office/drawing/2014/main" id="{033708F9-0F50-4DF8-9EC8-B9321AD5ED18}"/>
              </a:ext>
            </a:extLst>
          </p:cNvPr>
          <p:cNvSpPr/>
          <p:nvPr/>
        </p:nvSpPr>
        <p:spPr>
          <a:xfrm>
            <a:off x="252825" y="0"/>
            <a:ext cx="11673669" cy="953071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2800" b="1" dirty="0" err="1">
                <a:solidFill>
                  <a:schemeClr val="tx1"/>
                </a:solidFill>
                <a:latin typeface="F30"/>
              </a:rPr>
              <a:t>Principal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Component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Analysis</a:t>
            </a:r>
            <a:endParaRPr lang="hu-HU" sz="2800" b="1" dirty="0">
              <a:solidFill>
                <a:schemeClr val="tx1"/>
              </a:solidFill>
              <a:latin typeface="F3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églalap 14">
                <a:extLst>
                  <a:ext uri="{FF2B5EF4-FFF2-40B4-BE49-F238E27FC236}">
                    <a16:creationId xmlns:a16="http://schemas.microsoft.com/office/drawing/2014/main" id="{66509803-38E0-4A97-AEFA-0AE9E399D575}"/>
                  </a:ext>
                </a:extLst>
              </p:cNvPr>
              <p:cNvSpPr/>
              <p:nvPr/>
            </p:nvSpPr>
            <p:spPr>
              <a:xfrm>
                <a:off x="7432885" y="2147690"/>
                <a:ext cx="4216893" cy="32502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t"/>
              <a:lstStyle/>
              <a:p>
                <a:pPr marL="457200" indent="-457200">
                  <a:buAutoNum type="arabicParenBoth"/>
                </a:pPr>
                <a:endParaRPr lang="hu-HU" sz="2000" dirty="0">
                  <a:latin typeface="F30"/>
                </a:endParaRPr>
              </a:p>
              <a:p>
                <a:pPr algn="ctr"/>
                <a:r>
                  <a:rPr lang="hu-HU" sz="1400" dirty="0" err="1">
                    <a:latin typeface="Arial" panose="020B0604020202020204" pitchFamily="34" charset="0"/>
                  </a:rPr>
                  <a:t>Let</a:t>
                </a:r>
                <a:r>
                  <a:rPr lang="hu-HU" sz="1400" dirty="0">
                    <a:latin typeface="Arial" panose="020B0604020202020204" pitchFamily="34" charset="0"/>
                  </a:rPr>
                  <a:t> X ∼ </a:t>
                </a:r>
                <a:r>
                  <a:rPr lang="hu-HU" sz="1400" dirty="0" err="1">
                    <a:latin typeface="Arial" panose="020B0604020202020204" pitchFamily="34" charset="0"/>
                  </a:rPr>
                  <a:t>N</a:t>
                </a:r>
                <a:r>
                  <a:rPr lang="hu-HU" sz="1400" dirty="0">
                    <a:latin typeface="Arial" panose="020B0604020202020204" pitchFamily="34" charset="0"/>
                  </a:rPr>
                  <a:t>(m,</a:t>
                </a:r>
                <a:r>
                  <a:rPr lang="el-GR" sz="1400" dirty="0">
                    <a:latin typeface="Arial" panose="020B0604020202020204" pitchFamily="34" charset="0"/>
                  </a:rPr>
                  <a:t>Σ) </a:t>
                </a:r>
                <a:r>
                  <a:rPr lang="hu-HU" sz="1400" dirty="0" err="1">
                    <a:latin typeface="Arial" panose="020B0604020202020204" pitchFamily="34" charset="0"/>
                  </a:rPr>
                  <a:t>with</a:t>
                </a:r>
                <a:r>
                  <a:rPr lang="hu-HU" sz="1400" dirty="0">
                    <a:latin typeface="Arial" panose="020B0604020202020204" pitchFamily="34" charset="0"/>
                  </a:rPr>
                  <a:t> m = 0 and </a:t>
                </a:r>
                <a:r>
                  <a:rPr lang="el-GR" sz="1400" dirty="0">
                    <a:latin typeface="Arial" panose="020B0604020202020204" pitchFamily="34" charset="0"/>
                  </a:rPr>
                  <a:t>Σ ∈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hu-HU" sz="1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hu-HU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𝑥𝑑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chemeClr val="bg1"/>
                    </a:solidFill>
                    <a:latin typeface="F3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being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full-rank</a:t>
                </a:r>
                <a:r>
                  <a:rPr lang="hu-HU" sz="1400" dirty="0">
                    <a:latin typeface="Arial" panose="020B0604020202020204" pitchFamily="34" charset="0"/>
                  </a:rPr>
                  <a:t>. The </a:t>
                </a:r>
                <a:r>
                  <a:rPr lang="hu-HU" sz="1400" b="1" dirty="0" err="1">
                    <a:latin typeface="Arial" panose="020B0604020202020204" pitchFamily="34" charset="0"/>
                  </a:rPr>
                  <a:t>equivalence</a:t>
                </a:r>
                <a:r>
                  <a:rPr lang="hu-HU" sz="1400" b="1" dirty="0">
                    <a:latin typeface="Arial" panose="020B0604020202020204" pitchFamily="34" charset="0"/>
                  </a:rPr>
                  <a:t> </a:t>
                </a:r>
                <a:r>
                  <a:rPr lang="hu-HU" sz="1400" b="1" dirty="0" err="1">
                    <a:latin typeface="Arial" panose="020B0604020202020204" pitchFamily="34" charset="0"/>
                  </a:rPr>
                  <a:t>between</a:t>
                </a:r>
                <a:r>
                  <a:rPr lang="hu-HU" sz="1400" b="1" dirty="0">
                    <a:latin typeface="Arial" panose="020B0604020202020204" pitchFamily="34" charset="0"/>
                  </a:rPr>
                  <a:t> </a:t>
                </a:r>
                <a:r>
                  <a:rPr lang="hu-HU" sz="1400" b="1" dirty="0" err="1">
                    <a:latin typeface="Arial" panose="020B0604020202020204" pitchFamily="34" charset="0"/>
                  </a:rPr>
                  <a:t>the</a:t>
                </a:r>
                <a:r>
                  <a:rPr lang="hu-HU" sz="1400" b="1" dirty="0">
                    <a:latin typeface="Arial" panose="020B0604020202020204" pitchFamily="34" charset="0"/>
                  </a:rPr>
                  <a:t> MSE and PCA </a:t>
                </a:r>
                <a:r>
                  <a:rPr lang="hu-HU" sz="1400" dirty="0">
                    <a:latin typeface="Arial" panose="020B0604020202020204" pitchFamily="34" charset="0"/>
                  </a:rPr>
                  <a:t>is </a:t>
                </a:r>
                <a:r>
                  <a:rPr lang="hu-HU" sz="1400" dirty="0" err="1">
                    <a:latin typeface="Arial" panose="020B0604020202020204" pitchFamily="34" charset="0"/>
                  </a:rPr>
                  <a:t>established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under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the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assumption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that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the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k-dimensional</a:t>
                </a:r>
                <a:r>
                  <a:rPr lang="hu-HU" sz="1400" dirty="0">
                    <a:latin typeface="Arial" panose="020B0604020202020204" pitchFamily="34" charset="0"/>
                  </a:rPr>
                  <a:t> PCA </a:t>
                </a:r>
                <a:r>
                  <a:rPr lang="hu-HU" sz="1400" dirty="0" err="1">
                    <a:latin typeface="Arial" panose="020B0604020202020204" pitchFamily="34" charset="0"/>
                  </a:rPr>
                  <a:t>for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el-GR" sz="1400" dirty="0">
                    <a:latin typeface="Arial" panose="020B0604020202020204" pitchFamily="34" charset="0"/>
                  </a:rPr>
                  <a:t>Σ </a:t>
                </a:r>
                <a:r>
                  <a:rPr lang="hu-HU" sz="1400" dirty="0">
                    <a:latin typeface="Arial" panose="020B0604020202020204" pitchFamily="34" charset="0"/>
                  </a:rPr>
                  <a:t>is </a:t>
                </a:r>
                <a:r>
                  <a:rPr lang="hu-HU" sz="1400" dirty="0" err="1">
                    <a:latin typeface="Arial" panose="020B0604020202020204" pitchFamily="34" charset="0"/>
                  </a:rPr>
                  <a:t>given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by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the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optimization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problem</a:t>
                </a:r>
                <a:r>
                  <a:rPr lang="hu-HU" sz="1400" dirty="0">
                    <a:latin typeface="Arial" panose="020B0604020202020204" pitchFamily="34" charset="0"/>
                  </a:rPr>
                  <a:t>: </a:t>
                </a:r>
              </a:p>
              <a:p>
                <a:pPr algn="ctr"/>
                <a:endParaRPr lang="hu-HU" sz="1400" dirty="0">
                  <a:latin typeface="Arial" panose="020B0604020202020204" pitchFamily="34" charset="0"/>
                </a:endParaRPr>
              </a:p>
              <a:p>
                <a:pPr algn="ctr"/>
                <a:endParaRPr lang="hu-HU" sz="1400" dirty="0">
                  <a:latin typeface="Arial" panose="020B0604020202020204" pitchFamily="34" charset="0"/>
                </a:endParaRPr>
              </a:p>
              <a:p>
                <a:pPr algn="ctr"/>
                <a:endParaRPr lang="hu-HU" sz="1400" dirty="0">
                  <a:latin typeface="Arial" panose="020B0604020202020204" pitchFamily="34" charset="0"/>
                </a:endParaRPr>
              </a:p>
              <a:p>
                <a:pPr algn="ctr"/>
                <a:endParaRPr lang="hu-HU" sz="1400" dirty="0">
                  <a:latin typeface="Arial" panose="020B0604020202020204" pitchFamily="34" charset="0"/>
                </a:endParaRPr>
              </a:p>
              <a:p>
                <a:pPr algn="ctr"/>
                <a:endParaRPr lang="hu-HU" sz="1400" dirty="0">
                  <a:latin typeface="Arial" panose="020B0604020202020204" pitchFamily="34" charset="0"/>
                </a:endParaRPr>
              </a:p>
              <a:p>
                <a:pPr algn="ctr"/>
                <a:r>
                  <a:rPr lang="hu-HU" sz="1400" dirty="0" err="1">
                    <a:latin typeface="Arial" panose="020B0604020202020204" pitchFamily="34" charset="0"/>
                  </a:rPr>
                  <a:t>where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hu-HU" sz="1400" b="0" i="1" smtClean="0">
                            <a:latin typeface="Cambria Math" panose="02040503050406030204" pitchFamily="18" charset="0"/>
                          </a:rPr>
                          <m:t>𝑃𝐶𝐴</m:t>
                        </m:r>
                      </m:sub>
                    </m:sSub>
                  </m:oMath>
                </a14:m>
                <a:r>
                  <a:rPr lang="hu-HU" sz="1400" dirty="0">
                    <a:latin typeface="Arial" panose="020B0604020202020204" pitchFamily="34" charset="0"/>
                  </a:rPr>
                  <a:t> is </a:t>
                </a:r>
                <a:r>
                  <a:rPr lang="hu-HU" sz="1400" dirty="0" err="1">
                    <a:latin typeface="Arial" panose="020B0604020202020204" pitchFamily="34" charset="0"/>
                  </a:rPr>
                  <a:t>the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matrix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that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contains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the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first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k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eigenvectors</a:t>
                </a:r>
                <a:r>
                  <a:rPr lang="hu-HU" sz="1400" dirty="0">
                    <a:latin typeface="Arial" panose="020B0604020202020204" pitchFamily="34" charset="0"/>
                  </a:rPr>
                  <a:t> of </a:t>
                </a:r>
                <a:r>
                  <a:rPr lang="el-GR" sz="1400" dirty="0">
                    <a:latin typeface="Arial" panose="020B0604020202020204" pitchFamily="34" charset="0"/>
                  </a:rPr>
                  <a:t>Σ, </a:t>
                </a:r>
                <a:r>
                  <a:rPr lang="hu-HU" sz="1400" dirty="0" err="1">
                    <a:latin typeface="Arial" panose="020B0604020202020204" pitchFamily="34" charset="0"/>
                  </a:rPr>
                  <a:t>which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correspond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to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its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largest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k</a:t>
                </a:r>
                <a:r>
                  <a:rPr lang="hu-HU" sz="1400" dirty="0">
                    <a:latin typeface="Arial" panose="020B0604020202020204" pitchFamily="34" charset="0"/>
                  </a:rPr>
                  <a:t> </a:t>
                </a:r>
                <a:r>
                  <a:rPr lang="hu-HU" sz="1400" dirty="0" err="1">
                    <a:latin typeface="Arial" panose="020B0604020202020204" pitchFamily="34" charset="0"/>
                  </a:rPr>
                  <a:t>eigenvalues</a:t>
                </a:r>
                <a:r>
                  <a:rPr lang="hu-HU" sz="1400" dirty="0">
                    <a:latin typeface="Arial" panose="020B0604020202020204" pitchFamily="34" charset="0"/>
                  </a:rPr>
                  <a:t>.</a:t>
                </a:r>
                <a:br>
                  <a:rPr lang="hu-HU" sz="1400" dirty="0">
                    <a:latin typeface="Arial" panose="020B0604020202020204" pitchFamily="34" charset="0"/>
                  </a:rPr>
                </a:br>
                <a:endParaRPr lang="hu-HU" sz="1400" dirty="0">
                  <a:latin typeface="Arial" panose="020B0604020202020204" pitchFamily="34" charset="0"/>
                </a:endParaRPr>
              </a:p>
              <a:p>
                <a:pPr algn="ctr"/>
                <a:endParaRPr lang="hu-HU" sz="1400" dirty="0">
                  <a:latin typeface="Arial" panose="020B0604020202020204" pitchFamily="34" charset="0"/>
                </a:endParaRPr>
              </a:p>
              <a:p>
                <a:endParaRPr lang="hu-HU" sz="2000" dirty="0">
                  <a:latin typeface="F30"/>
                </a:endParaRPr>
              </a:p>
            </p:txBody>
          </p:sp>
        </mc:Choice>
        <mc:Fallback xmlns="">
          <p:sp>
            <p:nvSpPr>
              <p:cNvPr id="15" name="Téglalap 14">
                <a:extLst>
                  <a:ext uri="{FF2B5EF4-FFF2-40B4-BE49-F238E27FC236}">
                    <a16:creationId xmlns:a16="http://schemas.microsoft.com/office/drawing/2014/main" id="{66509803-38E0-4A97-AEFA-0AE9E399D5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885" y="2147690"/>
                <a:ext cx="4216893" cy="3250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Nyíl: lefelé mutató 9">
            <a:extLst>
              <a:ext uri="{FF2B5EF4-FFF2-40B4-BE49-F238E27FC236}">
                <a16:creationId xmlns:a16="http://schemas.microsoft.com/office/drawing/2014/main" id="{2F27FD31-F24B-4CAC-9555-6266707C8E4A}"/>
              </a:ext>
            </a:extLst>
          </p:cNvPr>
          <p:cNvSpPr/>
          <p:nvPr/>
        </p:nvSpPr>
        <p:spPr>
          <a:xfrm rot="16200000">
            <a:off x="6362536" y="3040962"/>
            <a:ext cx="915466" cy="1160261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569AA25F-DEF2-F4A6-6AF9-55948DA1309C}"/>
              </a:ext>
            </a:extLst>
          </p:cNvPr>
          <p:cNvSpPr/>
          <p:nvPr/>
        </p:nvSpPr>
        <p:spPr>
          <a:xfrm>
            <a:off x="252825" y="1651712"/>
            <a:ext cx="5901585" cy="18465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200"/>
              </a:spcAft>
            </a:pPr>
            <a:r>
              <a:rPr lang="hu-HU" sz="1600" b="0" i="0" dirty="0" err="1">
                <a:effectLst/>
                <a:latin typeface="Arial" panose="020B0604020202020204" pitchFamily="34" charset="0"/>
              </a:rPr>
              <a:t>Principal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Component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Analysis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(PCA) is a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statistical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technique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that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employs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an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orthogonal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transformation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to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convert a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set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of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correlated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variables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into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a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series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of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linearly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uncorrelated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variables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known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as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principal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components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.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This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method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is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effective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when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the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data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is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normally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distributed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,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as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PCA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identifies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the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axes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(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principal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components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)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that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maximize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the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variance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in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the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effectLst/>
                <a:latin typeface="Arial" panose="020B0604020202020204" pitchFamily="34" charset="0"/>
              </a:rPr>
              <a:t>data</a:t>
            </a:r>
            <a:r>
              <a:rPr lang="hu-HU" sz="1600" b="0" i="0" dirty="0">
                <a:effectLst/>
                <a:latin typeface="Arial" panose="020B0604020202020204" pitchFamily="34" charset="0"/>
              </a:rPr>
              <a:t>,</a:t>
            </a:r>
            <a:endParaRPr lang="hu-HU" sz="1600" dirty="0">
              <a:latin typeface="F30"/>
            </a:endParaRPr>
          </a:p>
        </p:txBody>
      </p:sp>
      <p:sp>
        <p:nvSpPr>
          <p:cNvPr id="19" name="Dia számának helye 63">
            <a:extLst>
              <a:ext uri="{FF2B5EF4-FFF2-40B4-BE49-F238E27FC236}">
                <a16:creationId xmlns:a16="http://schemas.microsoft.com/office/drawing/2014/main" id="{6D8FC0DE-5C2C-F624-9B2A-F4397B83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311" y="6344815"/>
            <a:ext cx="420707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z="1400" smtClean="0">
                <a:solidFill>
                  <a:schemeClr val="accent6">
                    <a:lumMod val="50000"/>
                  </a:schemeClr>
                </a:solidFill>
                <a:latin typeface="F30"/>
              </a:rPr>
              <a:pPr algn="l"/>
              <a:t>6</a:t>
            </a:fld>
            <a:endParaRPr lang="hu-HU" sz="1400">
              <a:solidFill>
                <a:schemeClr val="accent6">
                  <a:lumMod val="50000"/>
                </a:schemeClr>
              </a:solidFill>
              <a:latin typeface="F30"/>
            </a:endParaRPr>
          </a:p>
        </p:txBody>
      </p:sp>
      <p:sp>
        <p:nvSpPr>
          <p:cNvPr id="2" name="Téglalap 21">
            <a:extLst>
              <a:ext uri="{FF2B5EF4-FFF2-40B4-BE49-F238E27FC236}">
                <a16:creationId xmlns:a16="http://schemas.microsoft.com/office/drawing/2014/main" id="{7D02748B-44DE-285A-1D6C-AA1E98A4E7CC}"/>
              </a:ext>
            </a:extLst>
          </p:cNvPr>
          <p:cNvSpPr/>
          <p:nvPr/>
        </p:nvSpPr>
        <p:spPr>
          <a:xfrm>
            <a:off x="252824" y="3616120"/>
            <a:ext cx="5901585" cy="23642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200"/>
              </a:spcAft>
            </a:pPr>
            <a:endParaRPr lang="hu-HU" sz="1600" dirty="0">
              <a:latin typeface="F3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0707015-56F4-19FF-6A83-F8C6A8B31370}"/>
              </a:ext>
            </a:extLst>
          </p:cNvPr>
          <p:cNvSpPr txBox="1"/>
          <p:nvPr/>
        </p:nvSpPr>
        <p:spPr>
          <a:xfrm>
            <a:off x="12109622" y="10997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EB9BA6-028A-BE11-158A-AF505624B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10" y="3981284"/>
            <a:ext cx="5474492" cy="431323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61C5FC-48F6-DC05-0E41-5DF9E2A92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02" y="3721253"/>
            <a:ext cx="2259858" cy="71514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D80CD-8E2F-316E-4E03-0BBC4D429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05" y="4669157"/>
            <a:ext cx="3750821" cy="96157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grpSp>
        <p:nvGrpSpPr>
          <p:cNvPr id="3" name="Csoportba foglalás 55">
            <a:extLst>
              <a:ext uri="{FF2B5EF4-FFF2-40B4-BE49-F238E27FC236}">
                <a16:creationId xmlns:a16="http://schemas.microsoft.com/office/drawing/2014/main" id="{FF691EA5-6DB7-36BA-D3F4-69712EE40B9A}"/>
              </a:ext>
            </a:extLst>
          </p:cNvPr>
          <p:cNvGrpSpPr/>
          <p:nvPr/>
        </p:nvGrpSpPr>
        <p:grpSpPr>
          <a:xfrm>
            <a:off x="1943285" y="6344815"/>
            <a:ext cx="8305427" cy="360000"/>
            <a:chOff x="2052782" y="6354146"/>
            <a:chExt cx="8305427" cy="360000"/>
          </a:xfrm>
        </p:grpSpPr>
        <p:sp>
          <p:nvSpPr>
            <p:cNvPr id="5" name="Nyíl: ötszög 1">
              <a:extLst>
                <a:ext uri="{FF2B5EF4-FFF2-40B4-BE49-F238E27FC236}">
                  <a16:creationId xmlns:a16="http://schemas.microsoft.com/office/drawing/2014/main" id="{DE734E9A-34FD-E3B2-E01E-DDFA691F8A97}"/>
                </a:ext>
              </a:extLst>
            </p:cNvPr>
            <p:cNvSpPr/>
            <p:nvPr/>
          </p:nvSpPr>
          <p:spPr>
            <a:xfrm>
              <a:off x="2052782" y="6354146"/>
              <a:ext cx="1440000" cy="360000"/>
            </a:xfrm>
            <a:prstGeom prst="homePlate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b="1">
                  <a:latin typeface="F30"/>
                </a:rPr>
                <a:t>Introduction</a:t>
              </a:r>
              <a:endParaRPr lang="hu-HU" sz="1200" b="1" dirty="0">
                <a:latin typeface="F30"/>
              </a:endParaRPr>
            </a:p>
          </p:txBody>
        </p:sp>
        <p:sp>
          <p:nvSpPr>
            <p:cNvPr id="7" name="Nyíl: sávnyíl 2">
              <a:extLst>
                <a:ext uri="{FF2B5EF4-FFF2-40B4-BE49-F238E27FC236}">
                  <a16:creationId xmlns:a16="http://schemas.microsoft.com/office/drawing/2014/main" id="{80D08903-63DD-3F9B-6A47-D2F8B872EC5E}"/>
                </a:ext>
              </a:extLst>
            </p:cNvPr>
            <p:cNvSpPr/>
            <p:nvPr/>
          </p:nvSpPr>
          <p:spPr>
            <a:xfrm>
              <a:off x="478966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chemeClr val="tx1"/>
                  </a:solidFill>
                  <a:latin typeface="F30"/>
                </a:rPr>
                <a:t>New </a:t>
              </a:r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framework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9" name="Nyíl: sávnyíl 24">
              <a:extLst>
                <a:ext uri="{FF2B5EF4-FFF2-40B4-BE49-F238E27FC236}">
                  <a16:creationId xmlns:a16="http://schemas.microsoft.com/office/drawing/2014/main" id="{D339E6F1-49A0-356C-52A4-C4034FE28F19}"/>
                </a:ext>
              </a:extLst>
            </p:cNvPr>
            <p:cNvSpPr/>
            <p:nvPr/>
          </p:nvSpPr>
          <p:spPr>
            <a:xfrm>
              <a:off x="3425867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Previous progress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11" name="Nyíl: sávnyíl 25">
              <a:extLst>
                <a:ext uri="{FF2B5EF4-FFF2-40B4-BE49-F238E27FC236}">
                  <a16:creationId xmlns:a16="http://schemas.microsoft.com/office/drawing/2014/main" id="{0899C0FA-4EF4-7AB6-E5AA-5B2D55719371}"/>
                </a:ext>
              </a:extLst>
            </p:cNvPr>
            <p:cNvSpPr/>
            <p:nvPr/>
          </p:nvSpPr>
          <p:spPr>
            <a:xfrm>
              <a:off x="6172038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MaxEnt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-PCA</a:t>
              </a:r>
            </a:p>
          </p:txBody>
        </p:sp>
        <p:sp>
          <p:nvSpPr>
            <p:cNvPr id="23" name="Nyíl: sávnyíl 28">
              <a:extLst>
                <a:ext uri="{FF2B5EF4-FFF2-40B4-BE49-F238E27FC236}">
                  <a16:creationId xmlns:a16="http://schemas.microsoft.com/office/drawing/2014/main" id="{64122652-88F9-6039-9D72-AB067EB76A40}"/>
                </a:ext>
              </a:extLst>
            </p:cNvPr>
            <p:cNvSpPr/>
            <p:nvPr/>
          </p:nvSpPr>
          <p:spPr>
            <a:xfrm>
              <a:off x="7535840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Experiments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24" name="Nyíl: sávnyíl 30">
              <a:extLst>
                <a:ext uri="{FF2B5EF4-FFF2-40B4-BE49-F238E27FC236}">
                  <a16:creationId xmlns:a16="http://schemas.microsoft.com/office/drawing/2014/main" id="{C7B295F1-5AF2-D001-4F91-1E4B77E460C8}"/>
                </a:ext>
              </a:extLst>
            </p:cNvPr>
            <p:cNvSpPr/>
            <p:nvPr/>
          </p:nvSpPr>
          <p:spPr>
            <a:xfrm>
              <a:off x="891820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Future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 </a:t>
              </a:r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steps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1142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0AD1BA01-CFD1-7AE7-FFFF-E2A87D390C45}"/>
              </a:ext>
            </a:extLst>
          </p:cNvPr>
          <p:cNvSpPr/>
          <p:nvPr/>
        </p:nvSpPr>
        <p:spPr>
          <a:xfrm>
            <a:off x="252827" y="-3923"/>
            <a:ext cx="11673669" cy="953071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  <a:latin typeface="F30"/>
              </a:rPr>
              <a:t>A New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Approach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 I.</a:t>
            </a:r>
          </a:p>
        </p:txBody>
      </p:sp>
      <p:sp>
        <p:nvSpPr>
          <p:cNvPr id="16" name="Dia számának helye 63">
            <a:extLst>
              <a:ext uri="{FF2B5EF4-FFF2-40B4-BE49-F238E27FC236}">
                <a16:creationId xmlns:a16="http://schemas.microsoft.com/office/drawing/2014/main" id="{5F68648B-796E-2BDA-0659-9C3BC356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311" y="6344815"/>
            <a:ext cx="410875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z="1400" smtClean="0">
                <a:solidFill>
                  <a:schemeClr val="accent6">
                    <a:lumMod val="50000"/>
                  </a:schemeClr>
                </a:solidFill>
                <a:latin typeface="F30"/>
              </a:rPr>
              <a:pPr algn="l"/>
              <a:t>7</a:t>
            </a:fld>
            <a:endParaRPr lang="hu-HU" sz="1400">
              <a:solidFill>
                <a:schemeClr val="accent6">
                  <a:lumMod val="50000"/>
                </a:schemeClr>
              </a:solidFill>
              <a:latin typeface="F30"/>
            </a:endParaRPr>
          </a:p>
        </p:txBody>
      </p:sp>
      <p:cxnSp>
        <p:nvCxnSpPr>
          <p:cNvPr id="47" name="Egyenes összekötő 46">
            <a:extLst>
              <a:ext uri="{FF2B5EF4-FFF2-40B4-BE49-F238E27FC236}">
                <a16:creationId xmlns:a16="http://schemas.microsoft.com/office/drawing/2014/main" id="{2B284768-C251-1ED1-3443-B331A8C71783}"/>
              </a:ext>
            </a:extLst>
          </p:cNvPr>
          <p:cNvCxnSpPr>
            <a:cxnSpLocks/>
          </p:cNvCxnSpPr>
          <p:nvPr/>
        </p:nvCxnSpPr>
        <p:spPr>
          <a:xfrm>
            <a:off x="7502541" y="3617318"/>
            <a:ext cx="0" cy="241980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3C5194AD-28D6-CBA1-C8FE-401C0CE2C11E}"/>
              </a:ext>
            </a:extLst>
          </p:cNvPr>
          <p:cNvCxnSpPr>
            <a:cxnSpLocks/>
          </p:cNvCxnSpPr>
          <p:nvPr/>
        </p:nvCxnSpPr>
        <p:spPr>
          <a:xfrm flipH="1">
            <a:off x="3647440" y="3617318"/>
            <a:ext cx="7946872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79866C6-A88B-6FF8-EB7C-E7B715C47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061" y="3700118"/>
            <a:ext cx="3915193" cy="2400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06875-F12E-586A-65D6-62FE2AE38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647" y="3633652"/>
            <a:ext cx="3915194" cy="245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B508A2-C8F3-D8D3-B354-EE6B947FE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3" y="1256845"/>
            <a:ext cx="11091618" cy="211616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8A7DB10-B888-059F-65DC-B3293E477E81}"/>
              </a:ext>
            </a:extLst>
          </p:cNvPr>
          <p:cNvSpPr txBox="1"/>
          <p:nvPr/>
        </p:nvSpPr>
        <p:spPr>
          <a:xfrm>
            <a:off x="467184" y="3703833"/>
            <a:ext cx="29161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D0D0D"/>
                </a:solidFill>
                <a:effectLst/>
                <a:latin typeface="ui-sans-serif"/>
              </a:rPr>
              <a:t>Heuristically find the Maximum Entropy projection by iterating over 0-360 degrees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D0D0D"/>
                </a:solidFill>
                <a:effectLst/>
                <a:latin typeface="ui-sans-serif"/>
              </a:rPr>
              <a:t>Find the globally optimal PCA first component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0D0D"/>
                </a:solidFill>
                <a:latin typeface="ui-sans-serif"/>
              </a:rPr>
              <a:t>Cluster the data and find the first component of each cluster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D0D0D"/>
                </a:solidFill>
                <a:effectLst/>
                <a:latin typeface="ui-sans-serif"/>
              </a:rPr>
              <a:t>Use some basic (entropy based) weighing method to find the resultant vector</a:t>
            </a:r>
          </a:p>
        </p:txBody>
      </p:sp>
      <p:sp>
        <p:nvSpPr>
          <p:cNvPr id="28" name="Téglalap 52">
            <a:extLst>
              <a:ext uri="{FF2B5EF4-FFF2-40B4-BE49-F238E27FC236}">
                <a16:creationId xmlns:a16="http://schemas.microsoft.com/office/drawing/2014/main" id="{F246560F-0942-9DE3-BD0A-460F0DE59F6B}"/>
              </a:ext>
            </a:extLst>
          </p:cNvPr>
          <p:cNvSpPr/>
          <p:nvPr/>
        </p:nvSpPr>
        <p:spPr>
          <a:xfrm>
            <a:off x="343987" y="3521840"/>
            <a:ext cx="3101623" cy="2553963"/>
          </a:xfrm>
          <a:prstGeom prst="rect">
            <a:avLst/>
          </a:prstGeom>
          <a:noFill/>
          <a:ln w="28575">
            <a:solidFill>
              <a:srgbClr val="3366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00">
              <a:solidFill>
                <a:schemeClr val="tx1"/>
              </a:solidFill>
              <a:latin typeface="F30"/>
            </a:endParaRPr>
          </a:p>
        </p:txBody>
      </p:sp>
      <p:grpSp>
        <p:nvGrpSpPr>
          <p:cNvPr id="2" name="Csoportba foglalás 55">
            <a:extLst>
              <a:ext uri="{FF2B5EF4-FFF2-40B4-BE49-F238E27FC236}">
                <a16:creationId xmlns:a16="http://schemas.microsoft.com/office/drawing/2014/main" id="{0B4B1185-7E3F-2C54-3CF0-1EB105AEAACB}"/>
              </a:ext>
            </a:extLst>
          </p:cNvPr>
          <p:cNvGrpSpPr/>
          <p:nvPr/>
        </p:nvGrpSpPr>
        <p:grpSpPr>
          <a:xfrm>
            <a:off x="1943285" y="6344815"/>
            <a:ext cx="8305427" cy="360000"/>
            <a:chOff x="2052782" y="6354146"/>
            <a:chExt cx="8305427" cy="360000"/>
          </a:xfrm>
        </p:grpSpPr>
        <p:sp>
          <p:nvSpPr>
            <p:cNvPr id="3" name="Nyíl: ötszög 1">
              <a:extLst>
                <a:ext uri="{FF2B5EF4-FFF2-40B4-BE49-F238E27FC236}">
                  <a16:creationId xmlns:a16="http://schemas.microsoft.com/office/drawing/2014/main" id="{50C0DB3D-DADC-2642-92D7-1A21490F876A}"/>
                </a:ext>
              </a:extLst>
            </p:cNvPr>
            <p:cNvSpPr/>
            <p:nvPr/>
          </p:nvSpPr>
          <p:spPr>
            <a:xfrm>
              <a:off x="2052782" y="6354146"/>
              <a:ext cx="1440000" cy="360000"/>
            </a:xfrm>
            <a:prstGeom prst="homePlate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Introduction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4" name="Nyíl: sávnyíl 2">
              <a:extLst>
                <a:ext uri="{FF2B5EF4-FFF2-40B4-BE49-F238E27FC236}">
                  <a16:creationId xmlns:a16="http://schemas.microsoft.com/office/drawing/2014/main" id="{B82054D0-4FA4-F1DD-0EB2-B1BF961E4867}"/>
                </a:ext>
              </a:extLst>
            </p:cNvPr>
            <p:cNvSpPr/>
            <p:nvPr/>
          </p:nvSpPr>
          <p:spPr>
            <a:xfrm>
              <a:off x="478966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chemeClr val="tx1"/>
                  </a:solidFill>
                  <a:latin typeface="F30"/>
                </a:rPr>
                <a:t>New </a:t>
              </a:r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framework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6" name="Nyíl: sávnyíl 24">
              <a:extLst>
                <a:ext uri="{FF2B5EF4-FFF2-40B4-BE49-F238E27FC236}">
                  <a16:creationId xmlns:a16="http://schemas.microsoft.com/office/drawing/2014/main" id="{820CB158-1EF6-9EF4-1BB2-FDE5AB69911C}"/>
                </a:ext>
              </a:extLst>
            </p:cNvPr>
            <p:cNvSpPr/>
            <p:nvPr/>
          </p:nvSpPr>
          <p:spPr>
            <a:xfrm>
              <a:off x="3425867" y="6354146"/>
              <a:ext cx="1440000" cy="360000"/>
            </a:xfrm>
            <a:prstGeom prst="chevron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b="1">
                  <a:latin typeface="F30"/>
                </a:rPr>
                <a:t>Previous progress</a:t>
              </a:r>
              <a:endParaRPr lang="hu-HU" sz="1200" b="1" dirty="0">
                <a:latin typeface="F30"/>
              </a:endParaRPr>
            </a:p>
          </p:txBody>
        </p:sp>
        <p:sp>
          <p:nvSpPr>
            <p:cNvPr id="8" name="Nyíl: sávnyíl 25">
              <a:extLst>
                <a:ext uri="{FF2B5EF4-FFF2-40B4-BE49-F238E27FC236}">
                  <a16:creationId xmlns:a16="http://schemas.microsoft.com/office/drawing/2014/main" id="{14232FAF-544C-6203-9E16-BFD31A779E7C}"/>
                </a:ext>
              </a:extLst>
            </p:cNvPr>
            <p:cNvSpPr/>
            <p:nvPr/>
          </p:nvSpPr>
          <p:spPr>
            <a:xfrm>
              <a:off x="6172038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MaxEnt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-PCA</a:t>
              </a:r>
            </a:p>
          </p:txBody>
        </p:sp>
        <p:sp>
          <p:nvSpPr>
            <p:cNvPr id="10" name="Nyíl: sávnyíl 28">
              <a:extLst>
                <a:ext uri="{FF2B5EF4-FFF2-40B4-BE49-F238E27FC236}">
                  <a16:creationId xmlns:a16="http://schemas.microsoft.com/office/drawing/2014/main" id="{EC9F2B5C-704B-C3CB-578C-E8075607807C}"/>
                </a:ext>
              </a:extLst>
            </p:cNvPr>
            <p:cNvSpPr/>
            <p:nvPr/>
          </p:nvSpPr>
          <p:spPr>
            <a:xfrm>
              <a:off x="7535840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Experiments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11" name="Nyíl: sávnyíl 30">
              <a:extLst>
                <a:ext uri="{FF2B5EF4-FFF2-40B4-BE49-F238E27FC236}">
                  <a16:creationId xmlns:a16="http://schemas.microsoft.com/office/drawing/2014/main" id="{7796328D-2C87-8DB1-E617-6626B8A4BF51}"/>
                </a:ext>
              </a:extLst>
            </p:cNvPr>
            <p:cNvSpPr/>
            <p:nvPr/>
          </p:nvSpPr>
          <p:spPr>
            <a:xfrm>
              <a:off x="891820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Future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 </a:t>
              </a:r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steps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917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0AD1BA01-CFD1-7AE7-FFFF-E2A87D390C45}"/>
              </a:ext>
            </a:extLst>
          </p:cNvPr>
          <p:cNvSpPr/>
          <p:nvPr/>
        </p:nvSpPr>
        <p:spPr>
          <a:xfrm>
            <a:off x="252827" y="-3923"/>
            <a:ext cx="11673669" cy="953071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  <a:latin typeface="F30"/>
              </a:rPr>
              <a:t>A New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Approach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 II.</a:t>
            </a:r>
          </a:p>
        </p:txBody>
      </p:sp>
      <p:sp>
        <p:nvSpPr>
          <p:cNvPr id="16" name="Dia számának helye 63">
            <a:extLst>
              <a:ext uri="{FF2B5EF4-FFF2-40B4-BE49-F238E27FC236}">
                <a16:creationId xmlns:a16="http://schemas.microsoft.com/office/drawing/2014/main" id="{5F68648B-796E-2BDA-0659-9C3BC356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311" y="6344815"/>
            <a:ext cx="499365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z="1400" smtClean="0">
                <a:solidFill>
                  <a:schemeClr val="accent6">
                    <a:lumMod val="50000"/>
                  </a:schemeClr>
                </a:solidFill>
                <a:latin typeface="F30"/>
              </a:rPr>
              <a:pPr algn="l"/>
              <a:t>8</a:t>
            </a:fld>
            <a:endParaRPr lang="hu-HU" sz="1400" dirty="0">
              <a:solidFill>
                <a:schemeClr val="accent6">
                  <a:lumMod val="50000"/>
                </a:schemeClr>
              </a:solidFill>
              <a:latin typeface="F3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187C30-9E85-02EC-84C3-F9C316B8E7E6}"/>
              </a:ext>
            </a:extLst>
          </p:cNvPr>
          <p:cNvGrpSpPr/>
          <p:nvPr/>
        </p:nvGrpSpPr>
        <p:grpSpPr>
          <a:xfrm>
            <a:off x="302086" y="1164265"/>
            <a:ext cx="6162397" cy="4529470"/>
            <a:chOff x="355845" y="1228304"/>
            <a:chExt cx="6703716" cy="44532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97E04D-06F9-9CEE-BEA5-3C7F56124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970"/>
            <a:stretch/>
          </p:blipFill>
          <p:spPr>
            <a:xfrm>
              <a:off x="368035" y="1294627"/>
              <a:ext cx="6563707" cy="4386943"/>
            </a:xfrm>
            <a:prstGeom prst="rect">
              <a:avLst/>
            </a:prstGeom>
          </p:spPr>
        </p:pic>
        <p:sp>
          <p:nvSpPr>
            <p:cNvPr id="4" name="Tartalom helye 2">
              <a:extLst>
                <a:ext uri="{FF2B5EF4-FFF2-40B4-BE49-F238E27FC236}">
                  <a16:creationId xmlns:a16="http://schemas.microsoft.com/office/drawing/2014/main" id="{6CB76C07-EDB9-8709-6873-D14A676E84C7}"/>
                </a:ext>
              </a:extLst>
            </p:cNvPr>
            <p:cNvSpPr txBox="1">
              <a:spLocks/>
            </p:cNvSpPr>
            <p:nvPr/>
          </p:nvSpPr>
          <p:spPr>
            <a:xfrm>
              <a:off x="634392" y="1859885"/>
              <a:ext cx="4971751" cy="1209886"/>
            </a:xfrm>
            <a:prstGeom prst="rect">
              <a:avLst/>
            </a:prstGeom>
            <a:solidFill>
              <a:srgbClr val="C1FBFF">
                <a:alpha val="32157"/>
              </a:srgb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normAutofit/>
            </a:bodyPr>
            <a:lstStyle>
              <a:defPPr>
                <a:defRPr lang="hu-HU"/>
              </a:defPPr>
              <a:lvl1pPr indent="0" algn="just">
                <a:lnSpc>
                  <a:spcPct val="101000"/>
                </a:lnSpc>
                <a:spcBef>
                  <a:spcPts val="700"/>
                </a:spcBef>
                <a:spcAft>
                  <a:spcPts val="700"/>
                </a:spcAft>
                <a:buFont typeface="Arial" panose="020B0604020202020204" pitchFamily="34" charset="0"/>
                <a:buNone/>
                <a:defRPr sz="1600" b="1" spc="50" baseline="0">
                  <a:solidFill>
                    <a:schemeClr val="dk1"/>
                  </a:solidFill>
                  <a:latin typeface="Univers Condensed" panose="020B050602020205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274320" indent="-274320">
                <a:lnSpc>
                  <a:spcPct val="101000"/>
                </a:lnSpc>
                <a:spcBef>
                  <a:spcPts val="400"/>
                </a:spcBef>
                <a:spcAft>
                  <a:spcPts val="400"/>
                </a:spcAft>
                <a:buClrTx/>
                <a:buFont typeface="Wingdings" panose="05000000000000000000" pitchFamily="2" charset="2"/>
                <a:buChar char="§"/>
                <a:defRPr sz="2300" spc="50" baseline="0">
                  <a:solidFill>
                    <a:schemeClr val="dk1"/>
                  </a:solidFill>
                </a:defRPr>
              </a:lvl2pPr>
              <a:lvl3pPr marL="274320" indent="0">
                <a:lnSpc>
                  <a:spcPct val="101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b="1" spc="50" baseline="0">
                  <a:solidFill>
                    <a:schemeClr val="dk1"/>
                  </a:solidFill>
                </a:defRPr>
              </a:lvl3pPr>
              <a:lvl4pPr marL="594360" indent="-274320">
                <a:lnSpc>
                  <a:spcPct val="101000"/>
                </a:lnSpc>
                <a:spcBef>
                  <a:spcPts val="400"/>
                </a:spcBef>
                <a:spcAft>
                  <a:spcPts val="400"/>
                </a:spcAft>
                <a:buClrTx/>
                <a:buFont typeface="Wingdings" panose="05000000000000000000" pitchFamily="2" charset="2"/>
                <a:buChar char="§"/>
                <a:defRPr spc="50" baseline="0">
                  <a:solidFill>
                    <a:schemeClr val="dk1"/>
                  </a:solidFill>
                </a:defRPr>
              </a:lvl4pPr>
              <a:lvl5pPr marL="594360" indent="0">
                <a:lnSpc>
                  <a:spcPct val="101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b="1" spc="50" baseline="0">
                  <a:solidFill>
                    <a:schemeClr val="dk1"/>
                  </a:solidFill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81000"/>
                </a:lnSpc>
              </a:pPr>
              <a:endParaRPr lang="hu-HU" sz="1400" dirty="0">
                <a:sym typeface="Wingdings" panose="05000000000000000000" pitchFamily="2" charset="2"/>
              </a:endParaRPr>
            </a:p>
          </p:txBody>
        </p:sp>
        <p:sp>
          <p:nvSpPr>
            <p:cNvPr id="6" name="Tartalom helye 2">
              <a:extLst>
                <a:ext uri="{FF2B5EF4-FFF2-40B4-BE49-F238E27FC236}">
                  <a16:creationId xmlns:a16="http://schemas.microsoft.com/office/drawing/2014/main" id="{0BAD1576-70AE-8BD9-7440-74D253D48BCC}"/>
                </a:ext>
              </a:extLst>
            </p:cNvPr>
            <p:cNvSpPr txBox="1">
              <a:spLocks/>
            </p:cNvSpPr>
            <p:nvPr/>
          </p:nvSpPr>
          <p:spPr>
            <a:xfrm>
              <a:off x="634392" y="3069772"/>
              <a:ext cx="4971750" cy="631580"/>
            </a:xfrm>
            <a:prstGeom prst="rect">
              <a:avLst/>
            </a:prstGeom>
            <a:solidFill>
              <a:srgbClr val="95C3C5">
                <a:alpha val="32157"/>
              </a:srgb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normAutofit/>
            </a:bodyPr>
            <a:lstStyle>
              <a:defPPr>
                <a:defRPr lang="hu-HU"/>
              </a:defPPr>
              <a:lvl1pPr indent="0" algn="just">
                <a:lnSpc>
                  <a:spcPct val="101000"/>
                </a:lnSpc>
                <a:spcBef>
                  <a:spcPts val="700"/>
                </a:spcBef>
                <a:spcAft>
                  <a:spcPts val="700"/>
                </a:spcAft>
                <a:buFont typeface="Arial" panose="020B0604020202020204" pitchFamily="34" charset="0"/>
                <a:buNone/>
                <a:defRPr sz="1600" b="1" spc="50" baseline="0">
                  <a:solidFill>
                    <a:schemeClr val="dk1"/>
                  </a:solidFill>
                  <a:latin typeface="Univers Condensed" panose="020B050602020205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274320" indent="-274320">
                <a:lnSpc>
                  <a:spcPct val="101000"/>
                </a:lnSpc>
                <a:spcBef>
                  <a:spcPts val="400"/>
                </a:spcBef>
                <a:spcAft>
                  <a:spcPts val="400"/>
                </a:spcAft>
                <a:buClrTx/>
                <a:buFont typeface="Wingdings" panose="05000000000000000000" pitchFamily="2" charset="2"/>
                <a:buChar char="§"/>
                <a:defRPr sz="2300" spc="50" baseline="0">
                  <a:solidFill>
                    <a:schemeClr val="dk1"/>
                  </a:solidFill>
                </a:defRPr>
              </a:lvl2pPr>
              <a:lvl3pPr marL="274320" indent="0">
                <a:lnSpc>
                  <a:spcPct val="101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b="1" spc="50" baseline="0">
                  <a:solidFill>
                    <a:schemeClr val="dk1"/>
                  </a:solidFill>
                </a:defRPr>
              </a:lvl3pPr>
              <a:lvl4pPr marL="594360" indent="-274320">
                <a:lnSpc>
                  <a:spcPct val="101000"/>
                </a:lnSpc>
                <a:spcBef>
                  <a:spcPts val="400"/>
                </a:spcBef>
                <a:spcAft>
                  <a:spcPts val="400"/>
                </a:spcAft>
                <a:buClrTx/>
                <a:buFont typeface="Wingdings" panose="05000000000000000000" pitchFamily="2" charset="2"/>
                <a:buChar char="§"/>
                <a:defRPr spc="50" baseline="0">
                  <a:solidFill>
                    <a:schemeClr val="dk1"/>
                  </a:solidFill>
                </a:defRPr>
              </a:lvl4pPr>
              <a:lvl5pPr marL="594360" indent="0">
                <a:lnSpc>
                  <a:spcPct val="101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b="1" spc="50" baseline="0">
                  <a:solidFill>
                    <a:schemeClr val="dk1"/>
                  </a:solidFill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81000"/>
                </a:lnSpc>
              </a:pPr>
              <a:endParaRPr lang="hu-HU" sz="1400" dirty="0">
                <a:sym typeface="Wingdings" panose="05000000000000000000" pitchFamily="2" charset="2"/>
              </a:endParaRPr>
            </a:p>
          </p:txBody>
        </p:sp>
        <p:sp>
          <p:nvSpPr>
            <p:cNvPr id="10" name="Tartalom helye 2">
              <a:extLst>
                <a:ext uri="{FF2B5EF4-FFF2-40B4-BE49-F238E27FC236}">
                  <a16:creationId xmlns:a16="http://schemas.microsoft.com/office/drawing/2014/main" id="{88BC3E86-E8E9-8482-6F54-8008529D85D7}"/>
                </a:ext>
              </a:extLst>
            </p:cNvPr>
            <p:cNvSpPr txBox="1">
              <a:spLocks/>
            </p:cNvSpPr>
            <p:nvPr/>
          </p:nvSpPr>
          <p:spPr>
            <a:xfrm>
              <a:off x="634392" y="3701352"/>
              <a:ext cx="4971750" cy="967599"/>
            </a:xfrm>
            <a:prstGeom prst="rect">
              <a:avLst/>
            </a:prstGeom>
            <a:solidFill>
              <a:srgbClr val="789D9F">
                <a:alpha val="32157"/>
              </a:srgb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normAutofit/>
            </a:bodyPr>
            <a:lstStyle>
              <a:defPPr>
                <a:defRPr lang="hu-HU"/>
              </a:defPPr>
              <a:lvl1pPr indent="0" algn="just">
                <a:lnSpc>
                  <a:spcPct val="101000"/>
                </a:lnSpc>
                <a:spcBef>
                  <a:spcPts val="700"/>
                </a:spcBef>
                <a:spcAft>
                  <a:spcPts val="700"/>
                </a:spcAft>
                <a:buFont typeface="Arial" panose="020B0604020202020204" pitchFamily="34" charset="0"/>
                <a:buNone/>
                <a:defRPr sz="1600" b="1" spc="50" baseline="0">
                  <a:solidFill>
                    <a:schemeClr val="dk1"/>
                  </a:solidFill>
                  <a:latin typeface="Univers Condensed" panose="020B050602020205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274320" indent="-274320">
                <a:lnSpc>
                  <a:spcPct val="101000"/>
                </a:lnSpc>
                <a:spcBef>
                  <a:spcPts val="400"/>
                </a:spcBef>
                <a:spcAft>
                  <a:spcPts val="400"/>
                </a:spcAft>
                <a:buClrTx/>
                <a:buFont typeface="Wingdings" panose="05000000000000000000" pitchFamily="2" charset="2"/>
                <a:buChar char="§"/>
                <a:defRPr sz="2300" spc="50" baseline="0">
                  <a:solidFill>
                    <a:schemeClr val="dk1"/>
                  </a:solidFill>
                </a:defRPr>
              </a:lvl2pPr>
              <a:lvl3pPr marL="274320" indent="0">
                <a:lnSpc>
                  <a:spcPct val="101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b="1" spc="50" baseline="0">
                  <a:solidFill>
                    <a:schemeClr val="dk1"/>
                  </a:solidFill>
                </a:defRPr>
              </a:lvl3pPr>
              <a:lvl4pPr marL="594360" indent="-274320">
                <a:lnSpc>
                  <a:spcPct val="101000"/>
                </a:lnSpc>
                <a:spcBef>
                  <a:spcPts val="400"/>
                </a:spcBef>
                <a:spcAft>
                  <a:spcPts val="400"/>
                </a:spcAft>
                <a:buClrTx/>
                <a:buFont typeface="Wingdings" panose="05000000000000000000" pitchFamily="2" charset="2"/>
                <a:buChar char="§"/>
                <a:defRPr spc="50" baseline="0">
                  <a:solidFill>
                    <a:schemeClr val="dk1"/>
                  </a:solidFill>
                </a:defRPr>
              </a:lvl4pPr>
              <a:lvl5pPr marL="594360" indent="0">
                <a:lnSpc>
                  <a:spcPct val="101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b="1" spc="50" baseline="0">
                  <a:solidFill>
                    <a:schemeClr val="dk1"/>
                  </a:solidFill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81000"/>
                </a:lnSpc>
              </a:pPr>
              <a:endParaRPr lang="hu-HU" sz="1400" dirty="0">
                <a:sym typeface="Wingdings" panose="05000000000000000000" pitchFamily="2" charset="2"/>
              </a:endParaRPr>
            </a:p>
          </p:txBody>
        </p:sp>
        <p:sp>
          <p:nvSpPr>
            <p:cNvPr id="11" name="Tartalom helye 2">
              <a:extLst>
                <a:ext uri="{FF2B5EF4-FFF2-40B4-BE49-F238E27FC236}">
                  <a16:creationId xmlns:a16="http://schemas.microsoft.com/office/drawing/2014/main" id="{4616339C-B6F3-18D1-9227-509477B0847B}"/>
                </a:ext>
              </a:extLst>
            </p:cNvPr>
            <p:cNvSpPr txBox="1">
              <a:spLocks/>
            </p:cNvSpPr>
            <p:nvPr/>
          </p:nvSpPr>
          <p:spPr>
            <a:xfrm>
              <a:off x="634392" y="4668951"/>
              <a:ext cx="5922881" cy="663246"/>
            </a:xfrm>
            <a:prstGeom prst="rect">
              <a:avLst/>
            </a:prstGeom>
            <a:solidFill>
              <a:srgbClr val="5A7577">
                <a:alpha val="32157"/>
              </a:srgb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normAutofit/>
            </a:bodyPr>
            <a:lstStyle>
              <a:defPPr>
                <a:defRPr lang="hu-HU"/>
              </a:defPPr>
              <a:lvl1pPr indent="0" algn="just">
                <a:lnSpc>
                  <a:spcPct val="101000"/>
                </a:lnSpc>
                <a:spcBef>
                  <a:spcPts val="700"/>
                </a:spcBef>
                <a:spcAft>
                  <a:spcPts val="700"/>
                </a:spcAft>
                <a:buFont typeface="Arial" panose="020B0604020202020204" pitchFamily="34" charset="0"/>
                <a:buNone/>
                <a:defRPr sz="1600" b="1" spc="50" baseline="0">
                  <a:solidFill>
                    <a:schemeClr val="dk1"/>
                  </a:solidFill>
                  <a:latin typeface="Univers Condensed" panose="020B050602020205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274320" indent="-274320">
                <a:lnSpc>
                  <a:spcPct val="101000"/>
                </a:lnSpc>
                <a:spcBef>
                  <a:spcPts val="400"/>
                </a:spcBef>
                <a:spcAft>
                  <a:spcPts val="400"/>
                </a:spcAft>
                <a:buClrTx/>
                <a:buFont typeface="Wingdings" panose="05000000000000000000" pitchFamily="2" charset="2"/>
                <a:buChar char="§"/>
                <a:defRPr sz="2300" spc="50" baseline="0">
                  <a:solidFill>
                    <a:schemeClr val="dk1"/>
                  </a:solidFill>
                </a:defRPr>
              </a:lvl2pPr>
              <a:lvl3pPr marL="274320" indent="0">
                <a:lnSpc>
                  <a:spcPct val="101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b="1" spc="50" baseline="0">
                  <a:solidFill>
                    <a:schemeClr val="dk1"/>
                  </a:solidFill>
                </a:defRPr>
              </a:lvl3pPr>
              <a:lvl4pPr marL="594360" indent="-274320">
                <a:lnSpc>
                  <a:spcPct val="101000"/>
                </a:lnSpc>
                <a:spcBef>
                  <a:spcPts val="400"/>
                </a:spcBef>
                <a:spcAft>
                  <a:spcPts val="400"/>
                </a:spcAft>
                <a:buClrTx/>
                <a:buFont typeface="Wingdings" panose="05000000000000000000" pitchFamily="2" charset="2"/>
                <a:buChar char="§"/>
                <a:defRPr spc="50" baseline="0">
                  <a:solidFill>
                    <a:schemeClr val="dk1"/>
                  </a:solidFill>
                </a:defRPr>
              </a:lvl4pPr>
              <a:lvl5pPr marL="594360" indent="0">
                <a:lnSpc>
                  <a:spcPct val="101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b="1" spc="50" baseline="0">
                  <a:solidFill>
                    <a:schemeClr val="dk1"/>
                  </a:solidFill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81000"/>
                </a:lnSpc>
              </a:pPr>
              <a:endParaRPr lang="hu-HU" sz="1400" dirty="0">
                <a:sym typeface="Wingdings" panose="05000000000000000000" pitchFamily="2" charset="2"/>
              </a:endParaRPr>
            </a:p>
          </p:txBody>
        </p:sp>
        <p:sp>
          <p:nvSpPr>
            <p:cNvPr id="13" name="Téglalap 65">
              <a:extLst>
                <a:ext uri="{FF2B5EF4-FFF2-40B4-BE49-F238E27FC236}">
                  <a16:creationId xmlns:a16="http://schemas.microsoft.com/office/drawing/2014/main" id="{4E6E0A09-5760-7050-3ED9-88FAA0253821}"/>
                </a:ext>
              </a:extLst>
            </p:cNvPr>
            <p:cNvSpPr/>
            <p:nvPr/>
          </p:nvSpPr>
          <p:spPr>
            <a:xfrm>
              <a:off x="355845" y="1228304"/>
              <a:ext cx="6703716" cy="4453266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hu-HU" sz="1600" dirty="0">
                <a:latin typeface="F3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27D9BED-1DC5-0F71-9A39-2AE0CA558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25" y="1089540"/>
            <a:ext cx="3527947" cy="234608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B97F5D-39F6-0828-83AA-75DD04696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076" y="3541243"/>
            <a:ext cx="3690644" cy="2697954"/>
          </a:xfrm>
          <a:prstGeom prst="rect">
            <a:avLst/>
          </a:prstGeom>
        </p:spPr>
      </p:pic>
      <p:grpSp>
        <p:nvGrpSpPr>
          <p:cNvPr id="17" name="Csoportba foglalás 55">
            <a:extLst>
              <a:ext uri="{FF2B5EF4-FFF2-40B4-BE49-F238E27FC236}">
                <a16:creationId xmlns:a16="http://schemas.microsoft.com/office/drawing/2014/main" id="{F89496FA-F37A-4720-13DC-CE1FA29318F4}"/>
              </a:ext>
            </a:extLst>
          </p:cNvPr>
          <p:cNvGrpSpPr/>
          <p:nvPr/>
        </p:nvGrpSpPr>
        <p:grpSpPr>
          <a:xfrm>
            <a:off x="1943285" y="6344815"/>
            <a:ext cx="8305427" cy="360000"/>
            <a:chOff x="2052782" y="6354146"/>
            <a:chExt cx="8305427" cy="360000"/>
          </a:xfrm>
        </p:grpSpPr>
        <p:sp>
          <p:nvSpPr>
            <p:cNvPr id="18" name="Nyíl: ötszög 1">
              <a:extLst>
                <a:ext uri="{FF2B5EF4-FFF2-40B4-BE49-F238E27FC236}">
                  <a16:creationId xmlns:a16="http://schemas.microsoft.com/office/drawing/2014/main" id="{4FD96652-71A2-BEB4-34A3-3177B88CB525}"/>
                </a:ext>
              </a:extLst>
            </p:cNvPr>
            <p:cNvSpPr/>
            <p:nvPr/>
          </p:nvSpPr>
          <p:spPr>
            <a:xfrm>
              <a:off x="2052782" y="6354146"/>
              <a:ext cx="1440000" cy="360000"/>
            </a:xfrm>
            <a:prstGeom prst="homePlate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Introduction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20" name="Nyíl: sávnyíl 2">
              <a:extLst>
                <a:ext uri="{FF2B5EF4-FFF2-40B4-BE49-F238E27FC236}">
                  <a16:creationId xmlns:a16="http://schemas.microsoft.com/office/drawing/2014/main" id="{95F71D97-0D38-8E63-1033-D8A5A8C21251}"/>
                </a:ext>
              </a:extLst>
            </p:cNvPr>
            <p:cNvSpPr/>
            <p:nvPr/>
          </p:nvSpPr>
          <p:spPr>
            <a:xfrm>
              <a:off x="478966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chemeClr val="tx1"/>
                  </a:solidFill>
                  <a:latin typeface="F30"/>
                </a:rPr>
                <a:t>New </a:t>
              </a:r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framework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23" name="Nyíl: sávnyíl 24">
              <a:extLst>
                <a:ext uri="{FF2B5EF4-FFF2-40B4-BE49-F238E27FC236}">
                  <a16:creationId xmlns:a16="http://schemas.microsoft.com/office/drawing/2014/main" id="{031EDCEA-BC38-30C7-1EDF-821F23AA4AF5}"/>
                </a:ext>
              </a:extLst>
            </p:cNvPr>
            <p:cNvSpPr/>
            <p:nvPr/>
          </p:nvSpPr>
          <p:spPr>
            <a:xfrm>
              <a:off x="3425867" y="6354146"/>
              <a:ext cx="1440000" cy="360000"/>
            </a:xfrm>
            <a:prstGeom prst="chevron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b="1">
                  <a:latin typeface="F30"/>
                </a:rPr>
                <a:t>Previous progress</a:t>
              </a:r>
              <a:endParaRPr lang="hu-HU" sz="1200" b="1" dirty="0">
                <a:latin typeface="F30"/>
              </a:endParaRPr>
            </a:p>
          </p:txBody>
        </p:sp>
        <p:sp>
          <p:nvSpPr>
            <p:cNvPr id="24" name="Nyíl: sávnyíl 25">
              <a:extLst>
                <a:ext uri="{FF2B5EF4-FFF2-40B4-BE49-F238E27FC236}">
                  <a16:creationId xmlns:a16="http://schemas.microsoft.com/office/drawing/2014/main" id="{89F2406F-A334-F127-32C1-0C562EB29F0E}"/>
                </a:ext>
              </a:extLst>
            </p:cNvPr>
            <p:cNvSpPr/>
            <p:nvPr/>
          </p:nvSpPr>
          <p:spPr>
            <a:xfrm>
              <a:off x="6172038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MaxEnt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-PCA</a:t>
              </a:r>
            </a:p>
          </p:txBody>
        </p:sp>
        <p:sp>
          <p:nvSpPr>
            <p:cNvPr id="25" name="Nyíl: sávnyíl 28">
              <a:extLst>
                <a:ext uri="{FF2B5EF4-FFF2-40B4-BE49-F238E27FC236}">
                  <a16:creationId xmlns:a16="http://schemas.microsoft.com/office/drawing/2014/main" id="{BD3490AB-B2D0-DC7A-0943-342C28E7F130}"/>
                </a:ext>
              </a:extLst>
            </p:cNvPr>
            <p:cNvSpPr/>
            <p:nvPr/>
          </p:nvSpPr>
          <p:spPr>
            <a:xfrm>
              <a:off x="7535840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Experiments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26" name="Nyíl: sávnyíl 30">
              <a:extLst>
                <a:ext uri="{FF2B5EF4-FFF2-40B4-BE49-F238E27FC236}">
                  <a16:creationId xmlns:a16="http://schemas.microsoft.com/office/drawing/2014/main" id="{1E4C080C-26D2-F5B6-306A-649766B8B407}"/>
                </a:ext>
              </a:extLst>
            </p:cNvPr>
            <p:cNvSpPr/>
            <p:nvPr/>
          </p:nvSpPr>
          <p:spPr>
            <a:xfrm>
              <a:off x="891820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Future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 </a:t>
              </a:r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steps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7352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Csoportba foglalás 38">
            <a:extLst>
              <a:ext uri="{FF2B5EF4-FFF2-40B4-BE49-F238E27FC236}">
                <a16:creationId xmlns:a16="http://schemas.microsoft.com/office/drawing/2014/main" id="{D2C35CE6-63D7-4023-9CEE-4D4FF6BF9862}"/>
              </a:ext>
            </a:extLst>
          </p:cNvPr>
          <p:cNvGrpSpPr/>
          <p:nvPr/>
        </p:nvGrpSpPr>
        <p:grpSpPr>
          <a:xfrm>
            <a:off x="1524000" y="1989000"/>
            <a:ext cx="9144000" cy="1440000"/>
            <a:chOff x="374341" y="1052964"/>
            <a:chExt cx="8349001" cy="1136323"/>
          </a:xfrm>
        </p:grpSpPr>
        <p:sp>
          <p:nvSpPr>
            <p:cNvPr id="40" name="Téglalap 39">
              <a:extLst>
                <a:ext uri="{FF2B5EF4-FFF2-40B4-BE49-F238E27FC236}">
                  <a16:creationId xmlns:a16="http://schemas.microsoft.com/office/drawing/2014/main" id="{BBD12BCE-A274-4427-821D-70267B521401}"/>
                </a:ext>
              </a:extLst>
            </p:cNvPr>
            <p:cNvSpPr/>
            <p:nvPr/>
          </p:nvSpPr>
          <p:spPr>
            <a:xfrm>
              <a:off x="374341" y="1052964"/>
              <a:ext cx="8349001" cy="1136323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000">
                <a:latin typeface="F30"/>
              </a:endParaRPr>
            </a:p>
          </p:txBody>
        </p:sp>
        <p:grpSp>
          <p:nvGrpSpPr>
            <p:cNvPr id="41" name="Csoportba foglalás 40">
              <a:extLst>
                <a:ext uri="{FF2B5EF4-FFF2-40B4-BE49-F238E27FC236}">
                  <a16:creationId xmlns:a16="http://schemas.microsoft.com/office/drawing/2014/main" id="{4F424F23-5D9F-4323-A780-AD13A28090A0}"/>
                </a:ext>
              </a:extLst>
            </p:cNvPr>
            <p:cNvGrpSpPr/>
            <p:nvPr/>
          </p:nvGrpSpPr>
          <p:grpSpPr>
            <a:xfrm>
              <a:off x="484584" y="1163287"/>
              <a:ext cx="8100122" cy="899999"/>
              <a:chOff x="484584" y="1204521"/>
              <a:chExt cx="8100122" cy="900000"/>
            </a:xfrm>
          </p:grpSpPr>
          <p:sp>
            <p:nvSpPr>
              <p:cNvPr id="42" name="Téglalap 41">
                <a:extLst>
                  <a:ext uri="{FF2B5EF4-FFF2-40B4-BE49-F238E27FC236}">
                    <a16:creationId xmlns:a16="http://schemas.microsoft.com/office/drawing/2014/main" id="{5A28C7CD-C5A5-4132-B7B3-35A84746F997}"/>
                  </a:ext>
                </a:extLst>
              </p:cNvPr>
              <p:cNvSpPr/>
              <p:nvPr/>
            </p:nvSpPr>
            <p:spPr>
              <a:xfrm>
                <a:off x="1384584" y="1204521"/>
                <a:ext cx="7200122" cy="90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How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can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we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algorithmically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determine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 a maximum </a:t>
                </a:r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entropy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subspace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 of </a:t>
                </a:r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high-dimensional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cs typeface="Arial" panose="020B0604020202020204" pitchFamily="34" charset="0"/>
                  </a:rPr>
                  <a:t>data</a:t>
                </a:r>
                <a:r>
                  <a:rPr lang="hu-HU" sz="2000" dirty="0">
                    <a:latin typeface="F30"/>
                    <a:cs typeface="Arial" panose="020B0604020202020204" pitchFamily="34" charset="0"/>
                  </a:rPr>
                  <a:t>?</a:t>
                </a:r>
                <a:endParaRPr lang="hu-HU" sz="2000" b="1" dirty="0">
                  <a:latin typeface="F3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églalap 42">
                <a:extLst>
                  <a:ext uri="{FF2B5EF4-FFF2-40B4-BE49-F238E27FC236}">
                    <a16:creationId xmlns:a16="http://schemas.microsoft.com/office/drawing/2014/main" id="{E34D200B-31CE-4588-8189-2C85AE5E448C}"/>
                  </a:ext>
                </a:extLst>
              </p:cNvPr>
              <p:cNvSpPr/>
              <p:nvPr/>
            </p:nvSpPr>
            <p:spPr>
              <a:xfrm>
                <a:off x="484584" y="1204521"/>
                <a:ext cx="900000" cy="900000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hu-HU" sz="2800" b="1" dirty="0">
                    <a:solidFill>
                      <a:schemeClr val="tx1"/>
                    </a:solidFill>
                    <a:latin typeface="F30"/>
                  </a:rPr>
                  <a:t>K1</a:t>
                </a:r>
              </a:p>
            </p:txBody>
          </p:sp>
        </p:grpSp>
      </p:grpSp>
      <p:sp>
        <p:nvSpPr>
          <p:cNvPr id="44" name="Téglalap 43">
            <a:extLst>
              <a:ext uri="{FF2B5EF4-FFF2-40B4-BE49-F238E27FC236}">
                <a16:creationId xmlns:a16="http://schemas.microsoft.com/office/drawing/2014/main" id="{033708F9-0F50-4DF8-9EC8-B9321AD5ED18}"/>
              </a:ext>
            </a:extLst>
          </p:cNvPr>
          <p:cNvSpPr/>
          <p:nvPr/>
        </p:nvSpPr>
        <p:spPr>
          <a:xfrm>
            <a:off x="252827" y="-3923"/>
            <a:ext cx="11686345" cy="953071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2800" b="1" dirty="0" err="1">
                <a:solidFill>
                  <a:schemeClr val="tx1"/>
                </a:solidFill>
                <a:latin typeface="F30"/>
              </a:rPr>
              <a:t>Questions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for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the</a:t>
            </a:r>
            <a:r>
              <a:rPr lang="hu-HU" sz="2800" b="1" dirty="0">
                <a:solidFill>
                  <a:schemeClr val="tx1"/>
                </a:solidFill>
                <a:latin typeface="F3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F30"/>
              </a:rPr>
              <a:t>semester</a:t>
            </a:r>
            <a:endParaRPr lang="hu-HU" sz="2800" b="1" dirty="0">
              <a:solidFill>
                <a:schemeClr val="tx1"/>
              </a:solidFill>
              <a:latin typeface="F30"/>
            </a:endParaRP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87D87B25-56DE-E0DD-17D8-FC9EA96F12E1}"/>
              </a:ext>
            </a:extLst>
          </p:cNvPr>
          <p:cNvGrpSpPr/>
          <p:nvPr/>
        </p:nvGrpSpPr>
        <p:grpSpPr>
          <a:xfrm>
            <a:off x="1524000" y="3568806"/>
            <a:ext cx="9144000" cy="1440000"/>
            <a:chOff x="374341" y="1052964"/>
            <a:chExt cx="8349001" cy="1136323"/>
          </a:xfrm>
        </p:grpSpPr>
        <p:sp>
          <p:nvSpPr>
            <p:cNvPr id="16" name="Téglalap 15">
              <a:extLst>
                <a:ext uri="{FF2B5EF4-FFF2-40B4-BE49-F238E27FC236}">
                  <a16:creationId xmlns:a16="http://schemas.microsoft.com/office/drawing/2014/main" id="{7EDFC795-5677-21F7-A555-776FA7B2AC63}"/>
                </a:ext>
              </a:extLst>
            </p:cNvPr>
            <p:cNvSpPr/>
            <p:nvPr/>
          </p:nvSpPr>
          <p:spPr>
            <a:xfrm>
              <a:off x="374341" y="1052964"/>
              <a:ext cx="8349001" cy="1136323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000">
                <a:latin typeface="F30"/>
              </a:endParaRPr>
            </a:p>
          </p:txBody>
        </p:sp>
        <p:grpSp>
          <p:nvGrpSpPr>
            <p:cNvPr id="17" name="Csoportba foglalás 16">
              <a:extLst>
                <a:ext uri="{FF2B5EF4-FFF2-40B4-BE49-F238E27FC236}">
                  <a16:creationId xmlns:a16="http://schemas.microsoft.com/office/drawing/2014/main" id="{36A3290E-E01E-8FF4-4CC1-BF48EFF16722}"/>
                </a:ext>
              </a:extLst>
            </p:cNvPr>
            <p:cNvGrpSpPr/>
            <p:nvPr/>
          </p:nvGrpSpPr>
          <p:grpSpPr>
            <a:xfrm>
              <a:off x="484584" y="1163287"/>
              <a:ext cx="8100122" cy="899999"/>
              <a:chOff x="484584" y="1204521"/>
              <a:chExt cx="8100122" cy="900000"/>
            </a:xfrm>
          </p:grpSpPr>
          <p:sp>
            <p:nvSpPr>
              <p:cNvPr id="18" name="Téglalap 17">
                <a:extLst>
                  <a:ext uri="{FF2B5EF4-FFF2-40B4-BE49-F238E27FC236}">
                    <a16:creationId xmlns:a16="http://schemas.microsoft.com/office/drawing/2014/main" id="{2FF53767-A0B5-77EC-D8EE-AEAC31D38CA6}"/>
                  </a:ext>
                </a:extLst>
              </p:cNvPr>
              <p:cNvSpPr/>
              <p:nvPr/>
            </p:nvSpPr>
            <p:spPr>
              <a:xfrm>
                <a:off x="1384584" y="1204521"/>
                <a:ext cx="7200122" cy="90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2000" dirty="0" err="1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How</a:t>
                </a:r>
                <a:r>
                  <a:rPr lang="hu-HU" sz="2000" dirty="0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can</a:t>
                </a:r>
                <a:r>
                  <a:rPr lang="hu-HU" sz="2000" dirty="0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we</a:t>
                </a:r>
                <a:r>
                  <a:rPr lang="hu-HU" sz="2000" dirty="0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utilize</a:t>
                </a:r>
                <a:r>
                  <a:rPr lang="hu-HU" sz="2000" dirty="0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effectLst/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it</a:t>
                </a:r>
                <a:r>
                  <a:rPr lang="hu-HU" sz="2000" dirty="0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in </a:t>
                </a:r>
                <a:r>
                  <a:rPr lang="hu-HU" sz="2000" dirty="0" err="1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different</a:t>
                </a:r>
                <a:r>
                  <a:rPr lang="hu-HU" sz="2000" dirty="0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scenarios</a:t>
                </a:r>
                <a:r>
                  <a:rPr lang="hu-HU" sz="2000" dirty="0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compared</a:t>
                </a:r>
                <a:r>
                  <a:rPr lang="hu-HU" sz="2000" dirty="0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to</a:t>
                </a:r>
                <a:r>
                  <a:rPr lang="hu-HU" sz="2000" dirty="0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standard </a:t>
                </a:r>
                <a:r>
                  <a:rPr lang="hu-HU" sz="2000" dirty="0" err="1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variance-based</a:t>
                </a:r>
                <a:r>
                  <a:rPr lang="hu-HU" sz="2000" dirty="0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2000" dirty="0" err="1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methods</a:t>
                </a:r>
                <a:r>
                  <a:rPr lang="hu-HU" sz="2000" dirty="0">
                    <a:latin typeface="F3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hu-HU" sz="2000" b="1" dirty="0">
                  <a:effectLst/>
                  <a:latin typeface="F3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églalap 19">
                <a:extLst>
                  <a:ext uri="{FF2B5EF4-FFF2-40B4-BE49-F238E27FC236}">
                    <a16:creationId xmlns:a16="http://schemas.microsoft.com/office/drawing/2014/main" id="{0F8B16DC-DF9F-C625-05D3-A91ABB77BECA}"/>
                  </a:ext>
                </a:extLst>
              </p:cNvPr>
              <p:cNvSpPr/>
              <p:nvPr/>
            </p:nvSpPr>
            <p:spPr>
              <a:xfrm>
                <a:off x="484584" y="1204521"/>
                <a:ext cx="900000" cy="900000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hu-HU" sz="2800" b="1" dirty="0">
                    <a:solidFill>
                      <a:schemeClr val="tx1"/>
                    </a:solidFill>
                    <a:latin typeface="F30"/>
                  </a:rPr>
                  <a:t>K2</a:t>
                </a:r>
              </a:p>
            </p:txBody>
          </p:sp>
        </p:grpSp>
      </p:grpSp>
      <p:sp>
        <p:nvSpPr>
          <p:cNvPr id="34" name="Dia számának helye 63">
            <a:extLst>
              <a:ext uri="{FF2B5EF4-FFF2-40B4-BE49-F238E27FC236}">
                <a16:creationId xmlns:a16="http://schemas.microsoft.com/office/drawing/2014/main" id="{5A2A8F78-6F8A-8F8F-821F-F036F831F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312" y="6344815"/>
            <a:ext cx="34486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z="1400" smtClean="0">
                <a:solidFill>
                  <a:schemeClr val="accent6">
                    <a:lumMod val="50000"/>
                  </a:schemeClr>
                </a:solidFill>
                <a:latin typeface="F30"/>
              </a:rPr>
              <a:pPr algn="l"/>
              <a:t>9</a:t>
            </a:fld>
            <a:endParaRPr lang="hu-HU" sz="1400">
              <a:solidFill>
                <a:schemeClr val="accent6">
                  <a:lumMod val="50000"/>
                </a:schemeClr>
              </a:solidFill>
              <a:latin typeface="F30"/>
            </a:endParaRPr>
          </a:p>
        </p:txBody>
      </p:sp>
      <p:grpSp>
        <p:nvGrpSpPr>
          <p:cNvPr id="12" name="Csoportba foglalás 55">
            <a:extLst>
              <a:ext uri="{FF2B5EF4-FFF2-40B4-BE49-F238E27FC236}">
                <a16:creationId xmlns:a16="http://schemas.microsoft.com/office/drawing/2014/main" id="{11D5910B-A809-7448-6EC3-DC37751331DE}"/>
              </a:ext>
            </a:extLst>
          </p:cNvPr>
          <p:cNvGrpSpPr/>
          <p:nvPr/>
        </p:nvGrpSpPr>
        <p:grpSpPr>
          <a:xfrm>
            <a:off x="1943285" y="6344815"/>
            <a:ext cx="8305427" cy="360000"/>
            <a:chOff x="2052782" y="6354146"/>
            <a:chExt cx="8305427" cy="360000"/>
          </a:xfrm>
        </p:grpSpPr>
        <p:sp>
          <p:nvSpPr>
            <p:cNvPr id="13" name="Nyíl: ötszög 1">
              <a:extLst>
                <a:ext uri="{FF2B5EF4-FFF2-40B4-BE49-F238E27FC236}">
                  <a16:creationId xmlns:a16="http://schemas.microsoft.com/office/drawing/2014/main" id="{7BB52461-D486-56F3-7CD6-E3B2EBA43F15}"/>
                </a:ext>
              </a:extLst>
            </p:cNvPr>
            <p:cNvSpPr/>
            <p:nvPr/>
          </p:nvSpPr>
          <p:spPr>
            <a:xfrm>
              <a:off x="2052782" y="6354146"/>
              <a:ext cx="1440000" cy="360000"/>
            </a:xfrm>
            <a:prstGeom prst="homePlate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Introduction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14" name="Nyíl: sávnyíl 2">
              <a:extLst>
                <a:ext uri="{FF2B5EF4-FFF2-40B4-BE49-F238E27FC236}">
                  <a16:creationId xmlns:a16="http://schemas.microsoft.com/office/drawing/2014/main" id="{245119C4-6E5D-9353-00F5-B73399A8EA0F}"/>
                </a:ext>
              </a:extLst>
            </p:cNvPr>
            <p:cNvSpPr/>
            <p:nvPr/>
          </p:nvSpPr>
          <p:spPr>
            <a:xfrm>
              <a:off x="4789669" y="6354146"/>
              <a:ext cx="1440000" cy="360000"/>
            </a:xfrm>
            <a:prstGeom prst="chevron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b="1">
                  <a:latin typeface="F30"/>
                </a:rPr>
                <a:t>New framework</a:t>
              </a:r>
              <a:endParaRPr lang="hu-HU" sz="1200" b="1" dirty="0">
                <a:latin typeface="F30"/>
              </a:endParaRPr>
            </a:p>
          </p:txBody>
        </p:sp>
        <p:sp>
          <p:nvSpPr>
            <p:cNvPr id="19" name="Nyíl: sávnyíl 24">
              <a:extLst>
                <a:ext uri="{FF2B5EF4-FFF2-40B4-BE49-F238E27FC236}">
                  <a16:creationId xmlns:a16="http://schemas.microsoft.com/office/drawing/2014/main" id="{30F1DBDB-5A45-30E3-FF72-F89B9E5EE0ED}"/>
                </a:ext>
              </a:extLst>
            </p:cNvPr>
            <p:cNvSpPr/>
            <p:nvPr/>
          </p:nvSpPr>
          <p:spPr>
            <a:xfrm>
              <a:off x="3425867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solidFill>
                    <a:schemeClr val="tx1"/>
                  </a:solidFill>
                  <a:latin typeface="F30"/>
                </a:rPr>
                <a:t>Previous progress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21" name="Nyíl: sávnyíl 25">
              <a:extLst>
                <a:ext uri="{FF2B5EF4-FFF2-40B4-BE49-F238E27FC236}">
                  <a16:creationId xmlns:a16="http://schemas.microsoft.com/office/drawing/2014/main" id="{946D8389-FB98-DAD0-3F45-B0462EA8901C}"/>
                </a:ext>
              </a:extLst>
            </p:cNvPr>
            <p:cNvSpPr/>
            <p:nvPr/>
          </p:nvSpPr>
          <p:spPr>
            <a:xfrm>
              <a:off x="6172038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MaxEnt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-PCA</a:t>
              </a:r>
            </a:p>
          </p:txBody>
        </p:sp>
        <p:sp>
          <p:nvSpPr>
            <p:cNvPr id="22" name="Nyíl: sávnyíl 28">
              <a:extLst>
                <a:ext uri="{FF2B5EF4-FFF2-40B4-BE49-F238E27FC236}">
                  <a16:creationId xmlns:a16="http://schemas.microsoft.com/office/drawing/2014/main" id="{5811ABE8-BF9F-9C97-569D-1E2E54253002}"/>
                </a:ext>
              </a:extLst>
            </p:cNvPr>
            <p:cNvSpPr/>
            <p:nvPr/>
          </p:nvSpPr>
          <p:spPr>
            <a:xfrm>
              <a:off x="7535840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Experiments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  <p:sp>
          <p:nvSpPr>
            <p:cNvPr id="23" name="Nyíl: sávnyíl 30">
              <a:extLst>
                <a:ext uri="{FF2B5EF4-FFF2-40B4-BE49-F238E27FC236}">
                  <a16:creationId xmlns:a16="http://schemas.microsoft.com/office/drawing/2014/main" id="{36CCF602-6ADC-930C-40FC-BD962F548C1A}"/>
                </a:ext>
              </a:extLst>
            </p:cNvPr>
            <p:cNvSpPr/>
            <p:nvPr/>
          </p:nvSpPr>
          <p:spPr>
            <a:xfrm>
              <a:off x="8918209" y="6354146"/>
              <a:ext cx="1440000" cy="360000"/>
            </a:xfrm>
            <a:prstGeom prst="chevron">
              <a:avLst/>
            </a:prstGeom>
            <a:solidFill>
              <a:srgbClr val="D5D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Future</a:t>
              </a:r>
              <a:r>
                <a:rPr lang="hu-HU" sz="1200" dirty="0">
                  <a:solidFill>
                    <a:schemeClr val="tx1"/>
                  </a:solidFill>
                  <a:latin typeface="F30"/>
                </a:rPr>
                <a:t> </a:t>
              </a:r>
              <a:r>
                <a:rPr lang="hu-HU" sz="1200" dirty="0" err="1">
                  <a:solidFill>
                    <a:schemeClr val="tx1"/>
                  </a:solidFill>
                  <a:latin typeface="F30"/>
                </a:rPr>
                <a:t>steps</a:t>
              </a:r>
              <a:endParaRPr lang="hu-HU" sz="1200" dirty="0">
                <a:solidFill>
                  <a:schemeClr val="tx1"/>
                </a:solidFill>
                <a:latin typeface="F3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733517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75334E885111544B81F5361E93208CC" ma:contentTypeVersion="2" ma:contentTypeDescription="Új dokumentum létrehozása." ma:contentTypeScope="" ma:versionID="045b8d59d4af7bc645a6bf28f686db4a">
  <xsd:schema xmlns:xsd="http://www.w3.org/2001/XMLSchema" xmlns:xs="http://www.w3.org/2001/XMLSchema" xmlns:p="http://schemas.microsoft.com/office/2006/metadata/properties" xmlns:ns2="93facd9d-7768-461b-8c4e-26e0fda74041" targetNamespace="http://schemas.microsoft.com/office/2006/metadata/properties" ma:root="true" ma:fieldsID="20d4b8e05dcf1e24118540f721b2419a" ns2:_="">
    <xsd:import namespace="93facd9d-7768-461b-8c4e-26e0fda740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facd9d-7768-461b-8c4e-26e0fda740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893875C-1F88-4118-A862-4FE79D126ADF}">
  <ds:schemaRefs>
    <ds:schemaRef ds:uri="93facd9d-7768-461b-8c4e-26e0fda740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DC77BDE-A9AD-4421-B018-677B74006D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B9A67A-2806-4432-80CB-33DD748D25FD}">
  <ds:schemaRefs>
    <ds:schemaRef ds:uri="93facd9d-7768-461b-8c4e-26e0fda7404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11686</TotalTime>
  <Words>966</Words>
  <Application>Microsoft Macintosh PowerPoint</Application>
  <PresentationFormat>Widescreen</PresentationFormat>
  <Paragraphs>176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Cambria Math</vt:lpstr>
      <vt:lpstr>F30</vt:lpstr>
      <vt:lpstr>Franklin Gothic Demi Cond</vt:lpstr>
      <vt:lpstr>Franklin Gothic Medium</vt:lpstr>
      <vt:lpstr>Rockwell</vt:lpstr>
      <vt:lpstr>Söhne</vt:lpstr>
      <vt:lpstr>ui-sans-serif</vt:lpstr>
      <vt:lpstr>Wingdings</vt:lpstr>
      <vt:lpstr>JuxtaposeVTI</vt:lpstr>
      <vt:lpstr>high entropy projections  in machine learning</vt:lpstr>
      <vt:lpstr>PowerPoint Presentation</vt:lpstr>
      <vt:lpstr>Summary of topic, progress so far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MAXEnt-pca</vt:lpstr>
      <vt:lpstr>PowerPoint Presentation</vt:lpstr>
      <vt:lpstr>PowerPoint Presentation</vt:lpstr>
      <vt:lpstr>PowerPoint Presentation</vt:lpstr>
      <vt:lpstr>PowerPoint Presentation</vt:lpstr>
      <vt:lpstr>Experiments</vt:lpstr>
      <vt:lpstr>PowerPoint Presentation</vt:lpstr>
      <vt:lpstr>PowerPoint Presentation</vt:lpstr>
      <vt:lpstr>PowerPoint Presentation</vt:lpstr>
      <vt:lpstr>Thank you for the attention!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Eseményelemzés az olaj- és gázipari vállalatok részvénypiacán</dc:title>
  <dc:creator>Kiss Eszter Borbála</dc:creator>
  <cp:lastModifiedBy>Emma Lukács</cp:lastModifiedBy>
  <cp:revision>134</cp:revision>
  <dcterms:created xsi:type="dcterms:W3CDTF">2021-05-10T12:34:18Z</dcterms:created>
  <dcterms:modified xsi:type="dcterms:W3CDTF">2025-01-09T09:08:19Z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0x010100875334E885111544B81F5361E93208CC</vt:lpwstr>
  </property>
</Properties>
</file>