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3" r:id="rId8"/>
    <p:sldId id="262" r:id="rId9"/>
    <p:sldId id="269" r:id="rId10"/>
    <p:sldId id="266" r:id="rId11"/>
    <p:sldId id="267" r:id="rId12"/>
    <p:sldId id="270" r:id="rId13"/>
    <p:sldId id="271" r:id="rId14"/>
    <p:sldId id="264" r:id="rId15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swald Bold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5" name="Group 5"/>
          <p:cNvGrpSpPr/>
          <p:nvPr/>
        </p:nvGrpSpPr>
        <p:grpSpPr>
          <a:xfrm>
            <a:off x="4236347" y="1984278"/>
            <a:ext cx="9815307" cy="4208864"/>
            <a:chOff x="0" y="0"/>
            <a:chExt cx="13087076" cy="561181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087076" cy="5611818"/>
              <a:chOff x="0" y="0"/>
              <a:chExt cx="1895495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9549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895495" h="812800">
                    <a:moveTo>
                      <a:pt x="0" y="0"/>
                    </a:moveTo>
                    <a:lnTo>
                      <a:pt x="1895495" y="0"/>
                    </a:lnTo>
                    <a:lnTo>
                      <a:pt x="189549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1895495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843989"/>
              <a:ext cx="13087076" cy="3893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83"/>
                </a:lnSpc>
              </a:pPr>
              <a:r>
                <a:rPr lang="en-US" sz="5640" spc="552" dirty="0">
                  <a:solidFill>
                    <a:srgbClr val="231F20"/>
                  </a:solidFill>
                  <a:latin typeface="Oswald Bold"/>
                </a:rPr>
                <a:t>Impact of Noise on </a:t>
              </a:r>
              <a:endParaRPr lang="hu-HU" sz="5640" spc="552" dirty="0">
                <a:solidFill>
                  <a:srgbClr val="231F20"/>
                </a:solidFill>
                <a:latin typeface="Oswald Bold"/>
              </a:endParaRPr>
            </a:p>
            <a:p>
              <a:pPr algn="ctr">
                <a:lnSpc>
                  <a:spcPts val="7783"/>
                </a:lnSpc>
              </a:pPr>
              <a:r>
                <a:rPr lang="hu-HU" sz="5640" spc="552" dirty="0">
                  <a:solidFill>
                    <a:srgbClr val="231F20"/>
                  </a:solidFill>
                  <a:latin typeface="Oswald Bold"/>
                </a:rPr>
                <a:t>RAG </a:t>
              </a:r>
              <a:r>
                <a:rPr lang="hu-HU" sz="5640" spc="552" dirty="0" err="1">
                  <a:solidFill>
                    <a:srgbClr val="231F20"/>
                  </a:solidFill>
                  <a:latin typeface="Oswald Bold"/>
                </a:rPr>
                <a:t>Models</a:t>
              </a:r>
              <a:r>
                <a:rPr lang="hu-HU" sz="5640" spc="552" dirty="0">
                  <a:solidFill>
                    <a:srgbClr val="231F20"/>
                  </a:solidFill>
                  <a:latin typeface="Oswald Bold"/>
                </a:rPr>
                <a:t> </a:t>
              </a:r>
              <a:r>
                <a:rPr lang="en-US" sz="5640" spc="552" dirty="0">
                  <a:solidFill>
                    <a:srgbClr val="231F20"/>
                  </a:solidFill>
                  <a:latin typeface="Oswald Bold"/>
                </a:rPr>
                <a:t>for</a:t>
              </a:r>
            </a:p>
            <a:p>
              <a:pPr algn="ctr">
                <a:lnSpc>
                  <a:spcPts val="7783"/>
                </a:lnSpc>
              </a:pPr>
              <a:r>
                <a:rPr lang="en-US" sz="5640" spc="552" dirty="0">
                  <a:solidFill>
                    <a:srgbClr val="231F20"/>
                  </a:solidFill>
                  <a:latin typeface="Oswald Bold"/>
                </a:rPr>
                <a:t>Question Answering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49801" y="6537961"/>
            <a:ext cx="6388398" cy="277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Adrienn Molnár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Supervisor: Adrián </a:t>
            </a:r>
            <a:r>
              <a:rPr lang="en-US" sz="3900" dirty="0" err="1">
                <a:solidFill>
                  <a:srgbClr val="231F20"/>
                </a:solidFill>
                <a:latin typeface="Open Sans"/>
              </a:rPr>
              <a:t>Csiszárik</a:t>
            </a:r>
            <a:endParaRPr lang="en-US" sz="3900" dirty="0">
              <a:solidFill>
                <a:srgbClr val="231F20"/>
              </a:solidFill>
              <a:latin typeface="Open Sans"/>
            </a:endParaRP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Eötvös </a:t>
            </a:r>
            <a:r>
              <a:rPr lang="en-US" sz="3900" dirty="0" err="1">
                <a:solidFill>
                  <a:srgbClr val="231F20"/>
                </a:solidFill>
                <a:latin typeface="Open Sans"/>
              </a:rPr>
              <a:t>Loránd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 University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31F20"/>
                </a:solidFill>
                <a:latin typeface="Open Sans"/>
              </a:rPr>
              <a:t>2024.0</a:t>
            </a:r>
            <a:r>
              <a:rPr lang="hu-HU" sz="3900" dirty="0">
                <a:solidFill>
                  <a:srgbClr val="231F20"/>
                </a:solidFill>
                <a:latin typeface="Open Sans"/>
              </a:rPr>
              <a:t>5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hu-HU" sz="3900" dirty="0">
                <a:solidFill>
                  <a:srgbClr val="231F20"/>
                </a:solidFill>
                <a:latin typeface="Open Sans"/>
              </a:rPr>
              <a:t>30</a:t>
            </a:r>
            <a:r>
              <a:rPr lang="en-US" sz="3900" dirty="0">
                <a:solidFill>
                  <a:srgbClr val="231F2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13" name="Kép 12" descr="A képen szöveg, térkép, képernyőkép, diagram látható">
            <a:extLst>
              <a:ext uri="{FF2B5EF4-FFF2-40B4-BE49-F238E27FC236}">
                <a16:creationId xmlns:a16="http://schemas.microsoft.com/office/drawing/2014/main" id="{1369A887-79FE-05E1-0068-3E2EF12BD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38" y="723900"/>
            <a:ext cx="13343119" cy="913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1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9" name="Kép 8">
            <a:extLst>
              <a:ext uri="{FF2B5EF4-FFF2-40B4-BE49-F238E27FC236}">
                <a16:creationId xmlns:a16="http://schemas.microsoft.com/office/drawing/2014/main" id="{9FAB2543-034C-0402-2037-9F17A1A2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328" y="722105"/>
            <a:ext cx="13391231" cy="913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7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3690980" y="1260861"/>
            <a:ext cx="10906040" cy="112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Results</a:t>
            </a:r>
            <a:endParaRPr lang="en-US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2842" y="3000375"/>
            <a:ext cx="15712748" cy="688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en-US" sz="3200" spc="292" dirty="0">
                <a:solidFill>
                  <a:srgbClr val="231F20"/>
                </a:solidFill>
              </a:rPr>
              <a:t>For the </a:t>
            </a:r>
            <a:r>
              <a:rPr lang="en-US" sz="3200" u="sng" spc="292" dirty="0">
                <a:solidFill>
                  <a:srgbClr val="231F20"/>
                </a:solidFill>
              </a:rPr>
              <a:t>first principal component</a:t>
            </a:r>
            <a:r>
              <a:rPr lang="en-US" sz="3200" spc="292" dirty="0">
                <a:solidFill>
                  <a:srgbClr val="231F20"/>
                </a:solidFill>
              </a:rPr>
              <a:t>, the mean deviation gradually increased with noise up to the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11th error rate. 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200" spc="292" dirty="0">
                <a:solidFill>
                  <a:srgbClr val="231F20"/>
                </a:solidFill>
              </a:rPr>
              <a:t>A</a:t>
            </a:r>
            <a:r>
              <a:rPr lang="en-US" sz="3200" spc="292" dirty="0">
                <a:solidFill>
                  <a:srgbClr val="231F20"/>
                </a:solidFill>
              </a:rPr>
              <a:t>t the 12th error rate, there was a significant shift: the mean deviation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turned negative and continued to increase in the negative direction as the error rate increased.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200" u="sng" spc="292" dirty="0">
                <a:solidFill>
                  <a:srgbClr val="231F20"/>
                </a:solidFill>
              </a:rPr>
              <a:t>S</a:t>
            </a:r>
            <a:r>
              <a:rPr lang="en-US" sz="3200" u="sng" spc="292" dirty="0" err="1">
                <a:solidFill>
                  <a:srgbClr val="231F20"/>
                </a:solidFill>
              </a:rPr>
              <a:t>econd</a:t>
            </a:r>
            <a:r>
              <a:rPr lang="en-US" sz="3200" u="sng" spc="292" dirty="0">
                <a:solidFill>
                  <a:srgbClr val="231F20"/>
                </a:solidFill>
              </a:rPr>
              <a:t> principal component</a:t>
            </a:r>
            <a:r>
              <a:rPr lang="hu-HU" sz="3200" spc="292" dirty="0">
                <a:solidFill>
                  <a:srgbClr val="231F20"/>
                </a:solidFill>
              </a:rPr>
              <a:t>:a</a:t>
            </a:r>
            <a:r>
              <a:rPr lang="en-US" sz="3200" spc="292" dirty="0">
                <a:solidFill>
                  <a:srgbClr val="231F20"/>
                </a:solidFill>
              </a:rPr>
              <a:t>s the error rate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increased, the mean deviation initially moved further into the negative direction until the 13</a:t>
            </a:r>
            <a:r>
              <a:rPr lang="en-US" sz="3200" spc="292" baseline="30000" dirty="0">
                <a:solidFill>
                  <a:srgbClr val="231F20"/>
                </a:solidFill>
              </a:rPr>
              <a:t>th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error rate. 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en-US" sz="3200" spc="292" dirty="0">
                <a:solidFill>
                  <a:srgbClr val="231F20"/>
                </a:solidFill>
              </a:rPr>
              <a:t>After this point, there were sudden jumps from a negative to positive deviation,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while the magnitude of the deviation continued to increase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endParaRPr lang="hu-HU" sz="3200" spc="292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C963C721-0E80-22D5-9E14-5073CF3F3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975" y="723900"/>
            <a:ext cx="8686800" cy="90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1686644" y="1935477"/>
            <a:ext cx="8097687" cy="488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15"/>
              </a:lnSpc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 YOU FOR YOUR</a:t>
            </a:r>
          </a:p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ATTENTION!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1028700" y="3213996"/>
            <a:ext cx="16136667" cy="178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53"/>
              </a:lnSpc>
            </a:pPr>
            <a:endParaRPr lang="en-US" sz="2981" spc="435" dirty="0">
              <a:solidFill>
                <a:srgbClr val="231F20"/>
              </a:solidFill>
              <a:latin typeface="Open Sans"/>
            </a:endParaRPr>
          </a:p>
          <a:p>
            <a:pPr algn="just">
              <a:lnSpc>
                <a:spcPts val="7453"/>
              </a:lnSpc>
            </a:pPr>
            <a:endParaRPr lang="en-US" sz="2981" spc="435" dirty="0">
              <a:solidFill>
                <a:srgbClr val="231F2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hu-HU" sz="8030" spc="786" dirty="0">
                <a:solidFill>
                  <a:srgbClr val="000000"/>
                </a:solidFill>
                <a:latin typeface="Oswald Bold"/>
              </a:rPr>
              <a:t>RAG </a:t>
            </a:r>
            <a:r>
              <a:rPr lang="hu-HU" sz="8030" spc="786" dirty="0" err="1">
                <a:solidFill>
                  <a:srgbClr val="000000"/>
                </a:solidFill>
                <a:latin typeface="Oswald Bold"/>
              </a:rPr>
              <a:t>Model</a:t>
            </a:r>
            <a:endParaRPr lang="en-US" sz="8030" spc="786" dirty="0">
              <a:solidFill>
                <a:srgbClr val="000000"/>
              </a:solidFill>
              <a:latin typeface="Oswald 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35A3A3-B38B-3730-5EB3-D770E271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654563"/>
            <a:ext cx="11941170" cy="724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1028700" y="3213996"/>
            <a:ext cx="16136667" cy="621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dirty="0"/>
              <a:t>T</a:t>
            </a:r>
            <a:r>
              <a:rPr lang="en-US" sz="3200" dirty="0" err="1"/>
              <a:t>est</a:t>
            </a:r>
            <a:r>
              <a:rPr lang="en-US" sz="3200" dirty="0"/>
              <a:t> the performance of the RAG model with noisy data</a:t>
            </a:r>
            <a:r>
              <a:rPr lang="hu-HU" sz="3200" dirty="0"/>
              <a:t>.</a:t>
            </a: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Noise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dirty="0" err="1"/>
              <a:t>simulat</a:t>
            </a:r>
            <a:r>
              <a:rPr lang="hu-HU" sz="3200" dirty="0"/>
              <a:t>ing</a:t>
            </a:r>
            <a:r>
              <a:rPr lang="en-US" sz="3200" dirty="0"/>
              <a:t> OCR (optical character recognition) errors</a:t>
            </a:r>
            <a:endParaRPr lang="hu-HU" sz="3200" dirty="0"/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Example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dirty="0"/>
              <a:t>old documents</a:t>
            </a:r>
            <a:r>
              <a:rPr lang="hu-HU" sz="3200" dirty="0"/>
              <a:t>,</a:t>
            </a:r>
            <a:r>
              <a:rPr lang="en-US" sz="3200" dirty="0"/>
              <a:t> historical records</a:t>
            </a:r>
            <a:r>
              <a:rPr lang="hu-HU" sz="3200" dirty="0"/>
              <a:t> -&gt; </a:t>
            </a:r>
            <a:r>
              <a:rPr lang="hu-HU" sz="3200" dirty="0" err="1"/>
              <a:t>not</a:t>
            </a:r>
            <a:r>
              <a:rPr lang="hu-HU" sz="3200" dirty="0"/>
              <a:t> </a:t>
            </a:r>
            <a:r>
              <a:rPr lang="hu-HU" sz="3200" dirty="0" err="1"/>
              <a:t>digitalized</a:t>
            </a:r>
            <a:r>
              <a:rPr lang="hu-HU" sz="3200" dirty="0"/>
              <a:t> </a:t>
            </a:r>
          </a:p>
          <a:p>
            <a:pPr marL="321831" lvl="1">
              <a:lnSpc>
                <a:spcPts val="5962"/>
              </a:lnSpc>
            </a:pPr>
            <a:r>
              <a:rPr lang="hu-HU" sz="3200" dirty="0"/>
              <a:t>		        </a:t>
            </a:r>
            <a:r>
              <a:rPr lang="hu-HU" sz="3200" spc="292" dirty="0">
                <a:solidFill>
                  <a:srgbClr val="231F20"/>
                </a:solidFill>
              </a:rPr>
              <a:t>text </a:t>
            </a:r>
            <a:r>
              <a:rPr lang="hu-HU" sz="3200" spc="292" dirty="0" err="1">
                <a:solidFill>
                  <a:srgbClr val="231F20"/>
                </a:solidFill>
              </a:rPr>
              <a:t>recognition</a:t>
            </a:r>
            <a:r>
              <a:rPr lang="hu-HU" sz="3200" spc="292" dirty="0">
                <a:solidFill>
                  <a:srgbClr val="231F20"/>
                </a:solidFill>
              </a:rPr>
              <a:t> software, </a:t>
            </a:r>
            <a:r>
              <a:rPr lang="hu-HU" sz="3200" spc="292" dirty="0" err="1">
                <a:solidFill>
                  <a:srgbClr val="231F20"/>
                </a:solidFill>
              </a:rPr>
              <a:t>but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it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often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introduces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mistakes</a:t>
            </a:r>
            <a:endParaRPr lang="hu-HU" sz="3200" dirty="0"/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600" b="1" spc="292" dirty="0" err="1">
                <a:solidFill>
                  <a:srgbClr val="231F20"/>
                </a:solidFill>
              </a:rPr>
              <a:t>Question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how OCR-induced noise affects the retrieval of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relevant</a:t>
            </a:r>
            <a:r>
              <a:rPr lang="hu-HU" sz="3200" spc="292" dirty="0">
                <a:solidFill>
                  <a:srgbClr val="231F20"/>
                </a:solidFill>
              </a:rPr>
              <a:t> 					 </a:t>
            </a:r>
            <a:r>
              <a:rPr lang="hu-HU" sz="3200" spc="292" dirty="0" err="1">
                <a:solidFill>
                  <a:srgbClr val="231F20"/>
                </a:solidFill>
              </a:rPr>
              <a:t>documents</a:t>
            </a:r>
            <a:r>
              <a:rPr lang="hu-HU" sz="3200" spc="292" dirty="0">
                <a:solidFill>
                  <a:srgbClr val="231F20"/>
                </a:solidFill>
              </a:rPr>
              <a:t>?</a:t>
            </a:r>
            <a:endParaRPr lang="hu-HU" sz="3200" dirty="0"/>
          </a:p>
          <a:p>
            <a:pPr marL="321831" lvl="1">
              <a:lnSpc>
                <a:spcPts val="5962"/>
              </a:lnSpc>
            </a:pPr>
            <a:endParaRPr lang="hu-HU" sz="3200" spc="292" dirty="0">
              <a:solidFill>
                <a:srgbClr val="231F20"/>
              </a:solidFill>
            </a:endParaRPr>
          </a:p>
          <a:p>
            <a:pPr algn="just">
              <a:lnSpc>
                <a:spcPts val="7453"/>
              </a:lnSpc>
            </a:pPr>
            <a:endParaRPr lang="en-US" sz="3200" spc="292" dirty="0">
              <a:solidFill>
                <a:srgbClr val="231F20"/>
              </a:solidFill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AEF70BB-9E84-EA87-558A-EBA02BAD7598}"/>
              </a:ext>
            </a:extLst>
          </p:cNvPr>
          <p:cNvSpPr txBox="1"/>
          <p:nvPr/>
        </p:nvSpPr>
        <p:spPr>
          <a:xfrm>
            <a:off x="3690980" y="1260861"/>
            <a:ext cx="10906040" cy="112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Goal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of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the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Project</a:t>
            </a:r>
            <a:endParaRPr lang="en-US" sz="6730" spc="659" dirty="0">
              <a:solidFill>
                <a:srgbClr val="000000"/>
              </a:solidFill>
              <a:latin typeface="Oswald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TextBox 13"/>
          <p:cNvSpPr txBox="1"/>
          <p:nvPr/>
        </p:nvSpPr>
        <p:spPr>
          <a:xfrm>
            <a:off x="3690980" y="1260861"/>
            <a:ext cx="10906040" cy="112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SQuAD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Database</a:t>
            </a:r>
            <a:endParaRPr lang="en-US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3356871"/>
            <a:ext cx="16136667" cy="197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en-US" sz="2981" spc="292" dirty="0">
                <a:solidFill>
                  <a:srgbClr val="231F20"/>
                </a:solidFill>
                <a:latin typeface="Open Sans"/>
              </a:rPr>
              <a:t>Stanford Question Answering Dataset</a:t>
            </a:r>
            <a:endParaRPr lang="hu-HU" sz="2981" spc="292" dirty="0">
              <a:solidFill>
                <a:srgbClr val="231F20"/>
              </a:solidFill>
              <a:latin typeface="Open Sans"/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2981" spc="292" dirty="0">
                <a:solidFill>
                  <a:srgbClr val="231F20"/>
                </a:solidFill>
                <a:latin typeface="Open Sans"/>
              </a:rPr>
              <a:t>Wikipedia </a:t>
            </a:r>
            <a:r>
              <a:rPr lang="hu-HU" sz="2981" spc="292" dirty="0" err="1">
                <a:solidFill>
                  <a:srgbClr val="231F20"/>
                </a:solidFill>
                <a:latin typeface="Open Sans"/>
              </a:rPr>
              <a:t>articles</a:t>
            </a:r>
            <a:endParaRPr lang="en-US" sz="2981" spc="292" dirty="0">
              <a:solidFill>
                <a:srgbClr val="231F20"/>
              </a:solidFill>
              <a:latin typeface="Open Sans"/>
            </a:endParaRPr>
          </a:p>
          <a:p>
            <a:pPr algn="just">
              <a:lnSpc>
                <a:spcPts val="7453"/>
              </a:lnSpc>
            </a:pPr>
            <a:endParaRPr lang="en-US" sz="2981" spc="292" dirty="0">
              <a:solidFill>
                <a:srgbClr val="231F20"/>
              </a:solidFill>
              <a:latin typeface="Open Sans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4B147505-7EF1-B515-8645-F522EC09F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3"/>
          <a:stretch/>
        </p:blipFill>
        <p:spPr>
          <a:xfrm>
            <a:off x="6858000" y="4533900"/>
            <a:ext cx="9806494" cy="484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48AA44E-F65E-FC15-A166-16F19DC1045D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Optical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Character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Recognition</a:t>
            </a:r>
            <a:endParaRPr lang="hu-HU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B160976-8B27-67F4-C3C0-48704E949EFF}"/>
              </a:ext>
            </a:extLst>
          </p:cNvPr>
          <p:cNvSpPr txBox="1"/>
          <p:nvPr/>
        </p:nvSpPr>
        <p:spPr>
          <a:xfrm>
            <a:off x="1028700" y="3213996"/>
            <a:ext cx="16136667" cy="68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Error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rate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control the frequency</a:t>
            </a:r>
            <a:r>
              <a:rPr lang="hu-HU" sz="3200" spc="292" dirty="0">
                <a:solidFill>
                  <a:srgbClr val="231F20"/>
                </a:solidFill>
              </a:rPr>
              <a:t> of </a:t>
            </a:r>
            <a:r>
              <a:rPr lang="hu-HU" sz="3200" spc="292" dirty="0" err="1">
                <a:solidFill>
                  <a:srgbClr val="231F20"/>
                </a:solidFill>
              </a:rPr>
              <a:t>errors</a:t>
            </a:r>
            <a:endParaRPr lang="en-US" sz="3200" spc="292" dirty="0">
              <a:solidFill>
                <a:srgbClr val="231F20"/>
              </a:solidFill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9296A84-FB0A-28C1-27B3-541DAB929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97" y="4477961"/>
            <a:ext cx="9779506" cy="360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634B9105-38CA-3A3F-F83A-2BADA1560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47" y="8749529"/>
            <a:ext cx="9779506" cy="95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6AD1E1B0-A09A-B7CB-4CC7-524DCA19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725" y="4464722"/>
            <a:ext cx="7139678" cy="360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48AA44E-F65E-FC15-A166-16F19DC1045D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Model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specifications</a:t>
            </a:r>
            <a:endParaRPr lang="hu-HU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B160976-8B27-67F4-C3C0-48704E949EFF}"/>
              </a:ext>
            </a:extLst>
          </p:cNvPr>
          <p:cNvSpPr txBox="1"/>
          <p:nvPr/>
        </p:nvSpPr>
        <p:spPr>
          <a:xfrm>
            <a:off x="961366" y="2923340"/>
            <a:ext cx="16136667" cy="376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Model</a:t>
            </a:r>
            <a:r>
              <a:rPr lang="hu-HU" sz="3200" spc="292" dirty="0">
                <a:solidFill>
                  <a:srgbClr val="231F20"/>
                </a:solidFill>
              </a:rPr>
              <a:t>: GPT-3.5 </a:t>
            </a:r>
            <a:r>
              <a:rPr lang="hu-HU" sz="3200" spc="292" dirty="0" err="1">
                <a:solidFill>
                  <a:srgbClr val="231F20"/>
                </a:solidFill>
              </a:rPr>
              <a:t>Turbo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Metric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for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retrieval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hu-HU" sz="3200" spc="292" dirty="0" err="1">
                <a:solidFill>
                  <a:srgbClr val="231F20"/>
                </a:solidFill>
              </a:rPr>
              <a:t>Recall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Answer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evaluation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hu-HU" sz="3200" spc="292" dirty="0" err="1">
                <a:solidFill>
                  <a:srgbClr val="231F20"/>
                </a:solidFill>
              </a:rPr>
              <a:t>exact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match</a:t>
            </a:r>
            <a:r>
              <a:rPr lang="hu-HU" sz="3200" spc="292" dirty="0">
                <a:solidFill>
                  <a:srgbClr val="231F20"/>
                </a:solidFill>
              </a:rPr>
              <a:t>, fuzzy </a:t>
            </a:r>
            <a:r>
              <a:rPr lang="hu-HU" sz="3200" spc="292" dirty="0" err="1">
                <a:solidFill>
                  <a:srgbClr val="231F20"/>
                </a:solidFill>
              </a:rPr>
              <a:t>match</a:t>
            </a:r>
            <a:r>
              <a:rPr lang="hu-HU" sz="3200" spc="292" dirty="0">
                <a:solidFill>
                  <a:srgbClr val="231F20"/>
                </a:solidFill>
              </a:rPr>
              <a:t> (</a:t>
            </a:r>
            <a:r>
              <a:rPr lang="hu-HU" sz="3200" spc="292" dirty="0" err="1">
                <a:solidFill>
                  <a:srgbClr val="231F20"/>
                </a:solidFill>
              </a:rPr>
              <a:t>comparing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entities</a:t>
            </a:r>
            <a:r>
              <a:rPr lang="hu-HU" sz="3200" spc="292" dirty="0">
                <a:solidFill>
                  <a:srgbClr val="231F20"/>
                </a:solidFill>
              </a:rPr>
              <a:t>, </a:t>
            </a:r>
            <a:r>
              <a:rPr lang="hu-HU" sz="3200" spc="292" dirty="0" err="1">
                <a:solidFill>
                  <a:srgbClr val="231F20"/>
                </a:solidFill>
              </a:rPr>
              <a:t>allowing</a:t>
            </a:r>
            <a:r>
              <a:rPr lang="hu-HU" sz="3200" spc="292" dirty="0">
                <a:solidFill>
                  <a:srgbClr val="231F20"/>
                </a:solidFill>
              </a:rPr>
              <a:t> 					minor </a:t>
            </a:r>
            <a:r>
              <a:rPr lang="hu-HU" sz="3200" spc="292" dirty="0" err="1">
                <a:solidFill>
                  <a:srgbClr val="231F20"/>
                </a:solidFill>
              </a:rPr>
              <a:t>differences</a:t>
            </a:r>
            <a:r>
              <a:rPr lang="hu-HU" sz="3200" spc="292" dirty="0">
                <a:solidFill>
                  <a:srgbClr val="231F20"/>
                </a:solidFill>
              </a:rPr>
              <a:t> in </a:t>
            </a:r>
            <a:r>
              <a:rPr lang="hu-HU" sz="3200" spc="292" dirty="0" err="1">
                <a:solidFill>
                  <a:srgbClr val="231F20"/>
                </a:solidFill>
              </a:rPr>
              <a:t>wording</a:t>
            </a:r>
            <a:r>
              <a:rPr lang="hu-HU" sz="3200" spc="292" dirty="0">
                <a:solidFill>
                  <a:srgbClr val="231F20"/>
                </a:solidFill>
              </a:rPr>
              <a:t>)</a:t>
            </a: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Initial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run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hu-HU" sz="3200" spc="292" dirty="0" err="1">
                <a:solidFill>
                  <a:srgbClr val="231F20"/>
                </a:solidFill>
              </a:rPr>
              <a:t>model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successfully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retrieved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correct</a:t>
            </a:r>
            <a:r>
              <a:rPr lang="hu-HU" sz="3200" spc="292" dirty="0">
                <a:solidFill>
                  <a:srgbClr val="231F20"/>
                </a:solidFill>
              </a:rPr>
              <a:t> context (202 out of 263)</a:t>
            </a:r>
            <a:endParaRPr lang="en-US" sz="3200" spc="292" dirty="0">
              <a:solidFill>
                <a:srgbClr val="231F20"/>
              </a:solidFill>
            </a:endParaRP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698E957F-5D81-667A-86E0-7B250D0DB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30369"/>
              </p:ext>
            </p:extLst>
          </p:nvPr>
        </p:nvGraphicFramePr>
        <p:xfrm>
          <a:off x="4038598" y="7143477"/>
          <a:ext cx="10210800" cy="26865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4165975652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421035177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959535715"/>
                    </a:ext>
                  </a:extLst>
                </a:gridCol>
              </a:tblGrid>
              <a:tr h="531415">
                <a:tc>
                  <a:txBody>
                    <a:bodyPr/>
                    <a:lstStyle/>
                    <a:p>
                      <a:r>
                        <a:rPr lang="hu-HU" dirty="0" err="1"/>
                        <a:t>Category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Percentage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30193"/>
                  </a:ext>
                </a:extLst>
              </a:tr>
              <a:tr h="538795">
                <a:tc>
                  <a:txBody>
                    <a:bodyPr/>
                    <a:lstStyle/>
                    <a:p>
                      <a:r>
                        <a:rPr lang="hu-HU" dirty="0" err="1"/>
                        <a:t>Correct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Answer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Correct</a:t>
                      </a:r>
                      <a:r>
                        <a:rPr lang="hu-HU" dirty="0"/>
                        <a:t>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70225"/>
                  </a:ext>
                </a:extLst>
              </a:tr>
              <a:tr h="538795">
                <a:tc>
                  <a:txBody>
                    <a:bodyPr/>
                    <a:lstStyle/>
                    <a:p>
                      <a:r>
                        <a:rPr lang="hu-HU" dirty="0" err="1"/>
                        <a:t>Correct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Answer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Incorrect</a:t>
                      </a:r>
                      <a:r>
                        <a:rPr lang="hu-HU" dirty="0"/>
                        <a:t>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53259"/>
                  </a:ext>
                </a:extLst>
              </a:tr>
              <a:tr h="538795">
                <a:tc>
                  <a:txBody>
                    <a:bodyPr/>
                    <a:lstStyle/>
                    <a:p>
                      <a:r>
                        <a:rPr lang="hu-HU" dirty="0" err="1"/>
                        <a:t>Correct</a:t>
                      </a:r>
                      <a:r>
                        <a:rPr lang="hu-HU" dirty="0"/>
                        <a:t> Context, </a:t>
                      </a:r>
                      <a:r>
                        <a:rPr lang="hu-HU" dirty="0" err="1"/>
                        <a:t>Incorrect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Answer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46267"/>
                  </a:ext>
                </a:extLst>
              </a:tr>
              <a:tr h="538795">
                <a:tc>
                  <a:txBody>
                    <a:bodyPr/>
                    <a:lstStyle/>
                    <a:p>
                      <a:r>
                        <a:rPr lang="hu-HU" dirty="0"/>
                        <a:t>Both </a:t>
                      </a:r>
                      <a:r>
                        <a:rPr lang="hu-HU" dirty="0" err="1"/>
                        <a:t>Incorrect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4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55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15" name="Kép 14">
            <a:extLst>
              <a:ext uri="{FF2B5EF4-FFF2-40B4-BE49-F238E27FC236}">
                <a16:creationId xmlns:a16="http://schemas.microsoft.com/office/drawing/2014/main" id="{79BFC51F-7E4F-4468-CC1D-4DA59D226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3500"/>
            <a:ext cx="14840751" cy="822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3690980" y="1260861"/>
            <a:ext cx="10906040" cy="112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en-US" sz="6730" spc="659" dirty="0">
                <a:solidFill>
                  <a:srgbClr val="000000"/>
                </a:solidFill>
                <a:latin typeface="Oswald Bold"/>
              </a:rPr>
              <a:t>CONCLUSION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S</a:t>
            </a:r>
            <a:endParaRPr lang="en-US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2842" y="3000375"/>
            <a:ext cx="15712748" cy="458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200" spc="292" dirty="0">
                <a:solidFill>
                  <a:srgbClr val="231F20"/>
                </a:solidFill>
              </a:rPr>
              <a:t>The </a:t>
            </a:r>
            <a:r>
              <a:rPr lang="hu-HU" sz="3200" spc="292" dirty="0" err="1">
                <a:solidFill>
                  <a:srgbClr val="231F20"/>
                </a:solidFill>
              </a:rPr>
              <a:t>model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does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not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find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the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correct</a:t>
            </a:r>
            <a:r>
              <a:rPr lang="hu-HU" sz="3200" spc="292" dirty="0">
                <a:solidFill>
                  <a:srgbClr val="231F20"/>
                </a:solidFill>
              </a:rPr>
              <a:t> context:</a:t>
            </a:r>
          </a:p>
          <a:p>
            <a:pPr marL="321831" lvl="1">
              <a:lnSpc>
                <a:spcPts val="4471"/>
              </a:lnSpc>
            </a:pPr>
            <a:r>
              <a:rPr lang="hu-HU" sz="3200" spc="292" dirty="0">
                <a:solidFill>
                  <a:srgbClr val="231F20"/>
                </a:solidFill>
              </a:rPr>
              <a:t>		„</a:t>
            </a:r>
            <a:r>
              <a:rPr lang="en-US" sz="3200" spc="292" dirty="0">
                <a:solidFill>
                  <a:srgbClr val="231F20"/>
                </a:solidFill>
              </a:rPr>
              <a:t>The context provided does not mention</a:t>
            </a:r>
            <a:r>
              <a:rPr lang="hu-HU" sz="3200" spc="292" dirty="0">
                <a:solidFill>
                  <a:srgbClr val="231F20"/>
                </a:solidFill>
              </a:rPr>
              <a:t>…” </a:t>
            </a:r>
          </a:p>
          <a:p>
            <a:pPr marL="321831" lvl="1">
              <a:lnSpc>
                <a:spcPts val="4471"/>
              </a:lnSpc>
            </a:pPr>
            <a:r>
              <a:rPr lang="hu-HU" sz="3200" spc="292" dirty="0">
                <a:solidFill>
                  <a:srgbClr val="231F20"/>
                </a:solidFill>
              </a:rPr>
              <a:t>  		„</a:t>
            </a:r>
            <a:r>
              <a:rPr lang="en-US" sz="3200" spc="292" dirty="0">
                <a:solidFill>
                  <a:srgbClr val="231F20"/>
                </a:solidFill>
              </a:rPr>
              <a:t>It is not specified in the context provided</a:t>
            </a:r>
            <a:r>
              <a:rPr lang="hu-HU" sz="3200" spc="292" dirty="0">
                <a:solidFill>
                  <a:srgbClr val="231F20"/>
                </a:solidFill>
              </a:rPr>
              <a:t>”</a:t>
            </a: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200" spc="292" dirty="0">
                <a:solidFill>
                  <a:srgbClr val="231F20"/>
                </a:solidFill>
              </a:rPr>
              <a:t>I</a:t>
            </a:r>
            <a:r>
              <a:rPr lang="en-US" sz="3200" spc="292" dirty="0">
                <a:solidFill>
                  <a:srgbClr val="231F20"/>
                </a:solidFill>
              </a:rPr>
              <a:t>n some cases, the model can provide a correct answer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without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the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correct</a:t>
            </a:r>
            <a:r>
              <a:rPr lang="hu-HU" sz="3200" spc="292" dirty="0">
                <a:solidFill>
                  <a:srgbClr val="231F20"/>
                </a:solidFill>
              </a:rPr>
              <a:t> context. </a:t>
            </a: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Number</a:t>
            </a:r>
            <a:r>
              <a:rPr lang="hu-HU" sz="3200" spc="292" dirty="0">
                <a:solidFill>
                  <a:srgbClr val="231F20"/>
                </a:solidFill>
              </a:rPr>
              <a:t> of </a:t>
            </a:r>
            <a:r>
              <a:rPr lang="hu-HU" sz="3200" spc="292" dirty="0" err="1">
                <a:solidFill>
                  <a:srgbClr val="231F20"/>
                </a:solidFill>
              </a:rPr>
              <a:t>wrong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answer</a:t>
            </a:r>
            <a:r>
              <a:rPr lang="hu-HU" sz="3200" spc="292" dirty="0">
                <a:solidFill>
                  <a:srgbClr val="231F20"/>
                </a:solidFill>
              </a:rPr>
              <a:t>, </a:t>
            </a:r>
            <a:r>
              <a:rPr lang="hu-HU" sz="3200" spc="292" dirty="0" err="1">
                <a:solidFill>
                  <a:srgbClr val="231F20"/>
                </a:solidFill>
              </a:rPr>
              <a:t>right</a:t>
            </a:r>
            <a:r>
              <a:rPr lang="hu-HU" sz="3200" spc="292" dirty="0">
                <a:solidFill>
                  <a:srgbClr val="231F20"/>
                </a:solidFill>
              </a:rPr>
              <a:t> context </a:t>
            </a:r>
            <a:r>
              <a:rPr lang="hu-HU" sz="3200" spc="292" dirty="0" err="1">
                <a:solidFill>
                  <a:srgbClr val="231F20"/>
                </a:solidFill>
              </a:rPr>
              <a:t>remains</a:t>
            </a:r>
            <a:r>
              <a:rPr lang="hu-HU" sz="3200" spc="292" dirty="0">
                <a:solidFill>
                  <a:srgbClr val="231F20"/>
                </a:solidFill>
              </a:rPr>
              <a:t> almost </a:t>
            </a:r>
            <a:r>
              <a:rPr lang="hu-HU" sz="3200" spc="292" dirty="0" err="1">
                <a:solidFill>
                  <a:srgbClr val="231F20"/>
                </a:solidFill>
              </a:rPr>
              <a:t>the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same</a:t>
            </a:r>
            <a:r>
              <a:rPr lang="hu-HU" sz="3200" spc="292" dirty="0">
                <a:solidFill>
                  <a:srgbClr val="231F20"/>
                </a:solidFill>
              </a:rPr>
              <a:t>:          almost </a:t>
            </a:r>
            <a:r>
              <a:rPr lang="hu-HU" sz="3200" spc="292" dirty="0" err="1">
                <a:solidFill>
                  <a:srgbClr val="231F20"/>
                </a:solidFill>
              </a:rPr>
              <a:t>the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same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question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are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answered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wrong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compared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to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the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initial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run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4471"/>
              </a:lnSpc>
              <a:buFont typeface="Arial"/>
              <a:buChar char="•"/>
            </a:pPr>
            <a:endParaRPr lang="hu-HU" sz="3200" spc="292" dirty="0">
              <a:solidFill>
                <a:srgbClr val="231F2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48AA44E-F65E-FC15-A166-16F19DC1045D}"/>
              </a:ext>
            </a:extLst>
          </p:cNvPr>
          <p:cNvSpPr txBox="1"/>
          <p:nvPr/>
        </p:nvSpPr>
        <p:spPr>
          <a:xfrm>
            <a:off x="2286000" y="1260861"/>
            <a:ext cx="134874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88"/>
              </a:lnSpc>
            </a:pP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Vector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Embedding</a:t>
            </a:r>
            <a:r>
              <a:rPr lang="hu-HU" sz="6730" spc="659" dirty="0">
                <a:solidFill>
                  <a:srgbClr val="000000"/>
                </a:solidFill>
                <a:latin typeface="Oswald Bold"/>
              </a:rPr>
              <a:t> </a:t>
            </a:r>
            <a:r>
              <a:rPr lang="hu-HU" sz="6730" spc="659" dirty="0" err="1">
                <a:solidFill>
                  <a:srgbClr val="000000"/>
                </a:solidFill>
                <a:latin typeface="Oswald Bold"/>
              </a:rPr>
              <a:t>Analysis</a:t>
            </a:r>
            <a:endParaRPr lang="hu-HU" sz="6730" spc="659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B160976-8B27-67F4-C3C0-48704E949EFF}"/>
              </a:ext>
            </a:extLst>
          </p:cNvPr>
          <p:cNvSpPr txBox="1"/>
          <p:nvPr/>
        </p:nvSpPr>
        <p:spPr>
          <a:xfrm>
            <a:off x="961366" y="2923340"/>
            <a:ext cx="16136667" cy="607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>
                <a:solidFill>
                  <a:srgbClr val="231F20"/>
                </a:solidFill>
              </a:rPr>
              <a:t>PCA: </a:t>
            </a:r>
            <a:r>
              <a:rPr lang="en-US" sz="3200" spc="292" dirty="0">
                <a:solidFill>
                  <a:srgbClr val="231F20"/>
                </a:solidFill>
              </a:rPr>
              <a:t>the first component captures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approximately 4.60% of the total variance, while the second component captures about 3.17%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spc="292" dirty="0" err="1">
                <a:solidFill>
                  <a:srgbClr val="231F20"/>
                </a:solidFill>
              </a:rPr>
              <a:t>Mean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hu-HU" sz="3200" spc="292" dirty="0" err="1">
                <a:solidFill>
                  <a:srgbClr val="231F20"/>
                </a:solidFill>
              </a:rPr>
              <a:t>deviation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600" b="1" spc="292" dirty="0" err="1">
                <a:solidFill>
                  <a:srgbClr val="231F20"/>
                </a:solidFill>
              </a:rPr>
              <a:t>Goal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reversing noise by altering the vector embeddings</a:t>
            </a: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endParaRPr lang="hu-HU" sz="3200" spc="292" dirty="0">
              <a:solidFill>
                <a:srgbClr val="231F20"/>
              </a:solidFill>
            </a:endParaRPr>
          </a:p>
          <a:p>
            <a:pPr marL="643663" lvl="1" indent="-321832">
              <a:lnSpc>
                <a:spcPts val="5962"/>
              </a:lnSpc>
              <a:buFont typeface="Arial"/>
              <a:buChar char="•"/>
            </a:pPr>
            <a:r>
              <a:rPr lang="hu-HU" sz="3200" b="1" spc="292" dirty="0" err="1">
                <a:solidFill>
                  <a:srgbClr val="231F20"/>
                </a:solidFill>
              </a:rPr>
              <a:t>Results</a:t>
            </a:r>
            <a:r>
              <a:rPr lang="hu-HU" sz="3200" spc="292" dirty="0">
                <a:solidFill>
                  <a:srgbClr val="231F20"/>
                </a:solidFill>
              </a:rPr>
              <a:t>: </a:t>
            </a:r>
            <a:r>
              <a:rPr lang="en-US" sz="3200" spc="292" dirty="0">
                <a:solidFill>
                  <a:srgbClr val="231F20"/>
                </a:solidFill>
              </a:rPr>
              <a:t>From error rates 1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to 11, the vectors exhibit a consistent directional shift. The magnitude of this shift increases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  <a:r>
              <a:rPr lang="en-US" sz="3200" spc="292" dirty="0">
                <a:solidFill>
                  <a:srgbClr val="231F20"/>
                </a:solidFill>
              </a:rPr>
              <a:t>proportionally with the error rate.</a:t>
            </a:r>
            <a:r>
              <a:rPr lang="hu-HU" sz="3200" spc="292" dirty="0">
                <a:solidFill>
                  <a:srgbClr val="231F2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87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442</Words>
  <Application>Microsoft Office PowerPoint</Application>
  <PresentationFormat>Egyéni</PresentationFormat>
  <Paragraphs>59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Oswald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cp:lastModifiedBy>Adrienn Molnár</cp:lastModifiedBy>
  <cp:revision>2</cp:revision>
  <dcterms:created xsi:type="dcterms:W3CDTF">2006-08-16T00:00:00Z</dcterms:created>
  <dcterms:modified xsi:type="dcterms:W3CDTF">2024-05-30T07:35:50Z</dcterms:modified>
  <dc:identifier>DAF5HM-SqSs</dc:identifier>
</cp:coreProperties>
</file>