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4"/>
  </p:sldMasterIdLst>
  <p:notesMasterIdLst>
    <p:notesMasterId r:id="rId22"/>
  </p:notesMasterIdLst>
  <p:sldIdLst>
    <p:sldId id="376" r:id="rId5"/>
    <p:sldId id="335" r:id="rId6"/>
    <p:sldId id="336" r:id="rId7"/>
    <p:sldId id="396" r:id="rId8"/>
    <p:sldId id="405" r:id="rId9"/>
    <p:sldId id="355" r:id="rId10"/>
    <p:sldId id="403" r:id="rId11"/>
    <p:sldId id="407" r:id="rId12"/>
    <p:sldId id="404" r:id="rId13"/>
    <p:sldId id="381" r:id="rId14"/>
    <p:sldId id="406" r:id="rId15"/>
    <p:sldId id="408" r:id="rId16"/>
    <p:sldId id="409" r:id="rId17"/>
    <p:sldId id="383" r:id="rId18"/>
    <p:sldId id="401" r:id="rId19"/>
    <p:sldId id="402" r:id="rId20"/>
    <p:sldId id="384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C48605-DAE6-A270-CCC5-B7126DF18108}" name="Kiss Eszter Borbála" initials="KB" userId="S::eszter.kiss4@stud.uni-corvinus.hu::1078fcad-030b-41b9-ae02-82bfae98771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7577"/>
    <a:srgbClr val="789D9F"/>
    <a:srgbClr val="95C3C5"/>
    <a:srgbClr val="00A7B4"/>
    <a:srgbClr val="00BAC7"/>
    <a:srgbClr val="9ACACC"/>
    <a:srgbClr val="A9DEE0"/>
    <a:srgbClr val="C1FBFF"/>
    <a:srgbClr val="ACACA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Közepesen sötét stílus 1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Világos stílus 3 – 4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Közepesen sötét stílus 4 – 4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E3FDE45-AF77-4B5C-9715-49D594BDF05E}" styleName="Világos stílus 1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6"/>
  </p:normalViewPr>
  <p:slideViewPr>
    <p:cSldViewPr snapToGrid="0" snapToObjects="1">
      <p:cViewPr>
        <p:scale>
          <a:sx n="129" d="100"/>
          <a:sy n="129" d="100"/>
        </p:scale>
        <p:origin x="480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80E3C-7D3D-F241-A60A-6F152EE0271A}" type="datetimeFigureOut">
              <a:rPr lang="hu-HU" smtClean="0"/>
              <a:t>2024. 05. 29.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2F344-792A-C144-9D69-A35368F609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0082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2F344-792A-C144-9D69-A35368F6091A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3821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2F344-792A-C144-9D69-A35368F6091A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036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5/29/24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5629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2135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5/29/24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1101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5139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5/29/24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1532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5/29/24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3069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5/29/24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4479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5/29/24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697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8662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5/29/24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310311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5/29/24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265872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5/29/24</a:t>
            </a:fld>
            <a:endParaRPr lang="en-US" spc="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8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15" r:id="rId6"/>
    <p:sldLayoutId id="2147483711" r:id="rId7"/>
    <p:sldLayoutId id="2147483712" r:id="rId8"/>
    <p:sldLayoutId id="2147483713" r:id="rId9"/>
    <p:sldLayoutId id="2147483714" r:id="rId10"/>
    <p:sldLayoutId id="214748371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Mystery of Entropy: Measuring Unpredictability in Machine Learning">
            <a:extLst>
              <a:ext uri="{FF2B5EF4-FFF2-40B4-BE49-F238E27FC236}">
                <a16:creationId xmlns:a16="http://schemas.microsoft.com/office/drawing/2014/main" id="{0324F097-7C34-EDCB-AC66-3C7754200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5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8">
            <a:extLst>
              <a:ext uri="{FF2B5EF4-FFF2-40B4-BE49-F238E27FC236}">
                <a16:creationId xmlns:a16="http://schemas.microsoft.com/office/drawing/2014/main" id="{1C2F3FA0-960A-435A-AC72-8ADCBF50F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1139"/>
            <a:ext cx="12192000" cy="164455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553BA47-FB30-04EB-8BB6-96CFFBF62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671" y="4670855"/>
            <a:ext cx="11333329" cy="130720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Entropy estimation and high entropy projections </a:t>
            </a:r>
          </a:p>
        </p:txBody>
      </p:sp>
      <p:sp>
        <p:nvSpPr>
          <p:cNvPr id="17" name="Szövegdoboz 1">
            <a:extLst>
              <a:ext uri="{FF2B5EF4-FFF2-40B4-BE49-F238E27FC236}">
                <a16:creationId xmlns:a16="http://schemas.microsoft.com/office/drawing/2014/main" id="{2163F658-B6D7-682D-555C-6F17D94A4DED}"/>
              </a:ext>
            </a:extLst>
          </p:cNvPr>
          <p:cNvSpPr txBox="1"/>
          <p:nvPr/>
        </p:nvSpPr>
        <p:spPr>
          <a:xfrm>
            <a:off x="0" y="-30193"/>
            <a:ext cx="5284694" cy="954107"/>
          </a:xfrm>
          <a:prstGeom prst="rect">
            <a:avLst/>
          </a:prstGeom>
          <a:solidFill>
            <a:srgbClr val="ACACAC">
              <a:alpha val="65098"/>
            </a:srgb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800" dirty="0">
                <a:latin typeface="F30"/>
                <a:cs typeface="Times New Roman"/>
              </a:rPr>
              <a:t>Emma Lukács</a:t>
            </a:r>
          </a:p>
          <a:p>
            <a:pPr algn="ctr"/>
            <a:r>
              <a:rPr lang="hu-HU" sz="2800" dirty="0" err="1">
                <a:latin typeface="F30"/>
                <a:cs typeface="Times New Roman"/>
              </a:rPr>
              <a:t>Supervisor</a:t>
            </a:r>
            <a:r>
              <a:rPr lang="hu-HU" sz="2800" dirty="0">
                <a:latin typeface="F30"/>
                <a:cs typeface="Times New Roman"/>
              </a:rPr>
              <a:t>: Adrián </a:t>
            </a:r>
            <a:r>
              <a:rPr lang="hu-HU" sz="2800" dirty="0" err="1">
                <a:latin typeface="F30"/>
                <a:cs typeface="Times New Roman"/>
              </a:rPr>
              <a:t>Csiszárik</a:t>
            </a:r>
            <a:endParaRPr lang="hu-HU" sz="2800" dirty="0">
              <a:latin typeface="F30"/>
              <a:cs typeface="Times New Roman"/>
            </a:endParaRPr>
          </a:p>
        </p:txBody>
      </p:sp>
      <p:sp>
        <p:nvSpPr>
          <p:cNvPr id="12" name="Szövegdoboz 1">
            <a:extLst>
              <a:ext uri="{FF2B5EF4-FFF2-40B4-BE49-F238E27FC236}">
                <a16:creationId xmlns:a16="http://schemas.microsoft.com/office/drawing/2014/main" id="{B13B8678-0D3C-0FF8-F27D-8069D19E55E2}"/>
              </a:ext>
            </a:extLst>
          </p:cNvPr>
          <p:cNvSpPr txBox="1"/>
          <p:nvPr/>
        </p:nvSpPr>
        <p:spPr>
          <a:xfrm>
            <a:off x="6223686" y="0"/>
            <a:ext cx="5968314" cy="584775"/>
          </a:xfrm>
          <a:prstGeom prst="rect">
            <a:avLst/>
          </a:prstGeom>
          <a:solidFill>
            <a:srgbClr val="CDCDCD">
              <a:alpha val="57255"/>
            </a:srgb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dirty="0">
                <a:latin typeface="F30"/>
                <a:cs typeface="Times New Roman"/>
              </a:rPr>
              <a:t>Eötvös Loránd University</a:t>
            </a:r>
          </a:p>
          <a:p>
            <a:r>
              <a:rPr lang="hu-HU" sz="1600" dirty="0">
                <a:latin typeface="F30"/>
                <a:cs typeface="Times New Roman"/>
              </a:rPr>
              <a:t>2024. 05. 30.</a:t>
            </a:r>
          </a:p>
        </p:txBody>
      </p:sp>
    </p:spTree>
    <p:extLst>
      <p:ext uri="{BB962C8B-B14F-4D97-AF65-F5344CB8AC3E}">
        <p14:creationId xmlns:p14="http://schemas.microsoft.com/office/powerpoint/2010/main" val="3216447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>
            <a:extLst>
              <a:ext uri="{FF2B5EF4-FFF2-40B4-BE49-F238E27FC236}">
                <a16:creationId xmlns:a16="http://schemas.microsoft.com/office/drawing/2014/main" id="{0AD1BA01-CFD1-7AE7-FFFF-E2A87D390C45}"/>
              </a:ext>
            </a:extLst>
          </p:cNvPr>
          <p:cNvSpPr/>
          <p:nvPr/>
        </p:nvSpPr>
        <p:spPr>
          <a:xfrm>
            <a:off x="252827" y="-3923"/>
            <a:ext cx="11673669" cy="953071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u-HU" sz="2800" b="1" dirty="0" err="1">
                <a:solidFill>
                  <a:schemeClr val="tx1"/>
                </a:solidFill>
                <a:latin typeface="F30"/>
              </a:rPr>
              <a:t>Analysis</a:t>
            </a:r>
            <a:r>
              <a:rPr lang="hu-HU" sz="2800" b="1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2800" b="1" dirty="0" err="1">
                <a:solidFill>
                  <a:schemeClr val="tx1"/>
                </a:solidFill>
                <a:latin typeface="F30"/>
              </a:rPr>
              <a:t>Results</a:t>
            </a:r>
            <a:endParaRPr lang="hu-HU" sz="2800" b="1" dirty="0">
              <a:solidFill>
                <a:schemeClr val="tx1"/>
              </a:solidFill>
              <a:latin typeface="F30"/>
            </a:endParaRPr>
          </a:p>
        </p:txBody>
      </p:sp>
      <p:sp>
        <p:nvSpPr>
          <p:cNvPr id="16" name="Dia számának helye 63">
            <a:extLst>
              <a:ext uri="{FF2B5EF4-FFF2-40B4-BE49-F238E27FC236}">
                <a16:creationId xmlns:a16="http://schemas.microsoft.com/office/drawing/2014/main" id="{5F68648B-796E-2BDA-0659-9C3BC356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4311" y="6344815"/>
            <a:ext cx="410875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z="1400" smtClean="0">
                <a:solidFill>
                  <a:schemeClr val="accent6">
                    <a:lumMod val="50000"/>
                  </a:schemeClr>
                </a:solidFill>
                <a:latin typeface="F30"/>
              </a:rPr>
              <a:pPr algn="l"/>
              <a:t>10</a:t>
            </a:fld>
            <a:endParaRPr lang="hu-HU" sz="1400">
              <a:solidFill>
                <a:schemeClr val="accent6">
                  <a:lumMod val="50000"/>
                </a:schemeClr>
              </a:solidFill>
              <a:latin typeface="F30"/>
            </a:endParaRPr>
          </a:p>
        </p:txBody>
      </p:sp>
      <p:pic>
        <p:nvPicPr>
          <p:cNvPr id="22" name="Kép 21" descr="A képen szöveg, sor, Diagram, diagram látható&#10;&#10;Automatikusan generált leírás">
            <a:extLst>
              <a:ext uri="{FF2B5EF4-FFF2-40B4-BE49-F238E27FC236}">
                <a16:creationId xmlns:a16="http://schemas.microsoft.com/office/drawing/2014/main" id="{FAF98583-76F8-A2DB-E051-F8987076C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49" y="3676644"/>
            <a:ext cx="3900441" cy="2504695"/>
          </a:xfrm>
          <a:prstGeom prst="rect">
            <a:avLst/>
          </a:prstGeom>
        </p:spPr>
      </p:pic>
      <p:pic>
        <p:nvPicPr>
          <p:cNvPr id="24" name="Kép 23" descr="A képen sor, Diagram, diagram, szöveg látható&#10;&#10;Automatikusan generált leírás">
            <a:extLst>
              <a:ext uri="{FF2B5EF4-FFF2-40B4-BE49-F238E27FC236}">
                <a16:creationId xmlns:a16="http://schemas.microsoft.com/office/drawing/2014/main" id="{29C50076-19AE-F80B-206A-B251EC6EE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49" y="1083643"/>
            <a:ext cx="3900441" cy="2533675"/>
          </a:xfrm>
          <a:prstGeom prst="rect">
            <a:avLst/>
          </a:prstGeom>
        </p:spPr>
      </p:pic>
      <p:cxnSp>
        <p:nvCxnSpPr>
          <p:cNvPr id="47" name="Egyenes összekötő 46">
            <a:extLst>
              <a:ext uri="{FF2B5EF4-FFF2-40B4-BE49-F238E27FC236}">
                <a16:creationId xmlns:a16="http://schemas.microsoft.com/office/drawing/2014/main" id="{2B284768-C251-1ED1-3443-B331A8C71783}"/>
              </a:ext>
            </a:extLst>
          </p:cNvPr>
          <p:cNvCxnSpPr>
            <a:cxnSpLocks/>
          </p:cNvCxnSpPr>
          <p:nvPr/>
        </p:nvCxnSpPr>
        <p:spPr>
          <a:xfrm>
            <a:off x="6270072" y="1349252"/>
            <a:ext cx="0" cy="4433253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>
            <a:extLst>
              <a:ext uri="{FF2B5EF4-FFF2-40B4-BE49-F238E27FC236}">
                <a16:creationId xmlns:a16="http://schemas.microsoft.com/office/drawing/2014/main" id="{3C5194AD-28D6-CBA1-C8FE-401C0CE2C11E}"/>
              </a:ext>
            </a:extLst>
          </p:cNvPr>
          <p:cNvCxnSpPr>
            <a:cxnSpLocks/>
          </p:cNvCxnSpPr>
          <p:nvPr/>
        </p:nvCxnSpPr>
        <p:spPr>
          <a:xfrm flipH="1">
            <a:off x="533241" y="3617318"/>
            <a:ext cx="5736831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22F4BAF-EAD8-B0A8-A3B8-3388833FDC1C}"/>
              </a:ext>
            </a:extLst>
          </p:cNvPr>
          <p:cNvSpPr txBox="1"/>
          <p:nvPr/>
        </p:nvSpPr>
        <p:spPr>
          <a:xfrm>
            <a:off x="7012608" y="1719218"/>
            <a:ext cx="425285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D0D0D"/>
                </a:solidFill>
                <a:effectLst/>
                <a:latin typeface="ui-sans-serif"/>
              </a:rPr>
              <a:t>Linear autoencoder's projections, similar to PCA results, closely matched analytical values, especially in dimensions over 60.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D0D0D"/>
                </a:solidFill>
                <a:effectLst/>
                <a:latin typeface="ui-sans-serif"/>
              </a:rPr>
              <a:t>Highlights effectiveness of variance-based methods for handling Gaussian-like data.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D0D0D"/>
                </a:solidFill>
                <a:effectLst/>
                <a:latin typeface="ui-sans-serif"/>
              </a:rPr>
              <a:t>Linear autoencoders can produce projections comparable to PCA and enhance entropy estimation.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D0D0D"/>
                </a:solidFill>
                <a:effectLst/>
                <a:latin typeface="ui-sans-serif"/>
              </a:rPr>
              <a:t>Encourages further exploration into the relationship between projection techniques and complex data scenarios.</a:t>
            </a:r>
          </a:p>
        </p:txBody>
      </p:sp>
      <p:sp>
        <p:nvSpPr>
          <p:cNvPr id="6" name="Téglalap 52">
            <a:extLst>
              <a:ext uri="{FF2B5EF4-FFF2-40B4-BE49-F238E27FC236}">
                <a16:creationId xmlns:a16="http://schemas.microsoft.com/office/drawing/2014/main" id="{76AF5369-12E2-50F7-11A0-4CC9BB5E659D}"/>
              </a:ext>
            </a:extLst>
          </p:cNvPr>
          <p:cNvSpPr/>
          <p:nvPr/>
        </p:nvSpPr>
        <p:spPr>
          <a:xfrm>
            <a:off x="6877325" y="1637382"/>
            <a:ext cx="4523420" cy="3856989"/>
          </a:xfrm>
          <a:prstGeom prst="rect">
            <a:avLst/>
          </a:prstGeom>
          <a:noFill/>
          <a:ln w="28575">
            <a:solidFill>
              <a:srgbClr val="336699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>
              <a:solidFill>
                <a:schemeClr val="tx1"/>
              </a:solidFill>
              <a:latin typeface="F30"/>
            </a:endParaRPr>
          </a:p>
        </p:txBody>
      </p:sp>
      <p:grpSp>
        <p:nvGrpSpPr>
          <p:cNvPr id="7" name="Csoportba foglalás 21">
            <a:extLst>
              <a:ext uri="{FF2B5EF4-FFF2-40B4-BE49-F238E27FC236}">
                <a16:creationId xmlns:a16="http://schemas.microsoft.com/office/drawing/2014/main" id="{47572E1C-BC76-3074-9352-10B47A983908}"/>
              </a:ext>
            </a:extLst>
          </p:cNvPr>
          <p:cNvGrpSpPr/>
          <p:nvPr/>
        </p:nvGrpSpPr>
        <p:grpSpPr>
          <a:xfrm>
            <a:off x="1943285" y="6344815"/>
            <a:ext cx="8305427" cy="360000"/>
            <a:chOff x="2052782" y="6354146"/>
            <a:chExt cx="8305427" cy="360000"/>
          </a:xfrm>
        </p:grpSpPr>
        <p:sp>
          <p:nvSpPr>
            <p:cNvPr id="8" name="Nyíl: ötszög 1">
              <a:extLst>
                <a:ext uri="{FF2B5EF4-FFF2-40B4-BE49-F238E27FC236}">
                  <a16:creationId xmlns:a16="http://schemas.microsoft.com/office/drawing/2014/main" id="{25335F7F-830A-E196-132D-9FE7446CE661}"/>
                </a:ext>
              </a:extLst>
            </p:cNvPr>
            <p:cNvSpPr/>
            <p:nvPr/>
          </p:nvSpPr>
          <p:spPr>
            <a:xfrm>
              <a:off x="2052782" y="6354146"/>
              <a:ext cx="1440000" cy="360000"/>
            </a:xfrm>
            <a:prstGeom prst="homePlate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>
                  <a:solidFill>
                    <a:schemeClr val="tx1"/>
                  </a:solidFill>
                  <a:latin typeface="F30"/>
                </a:rPr>
                <a:t>Research </a:t>
              </a:r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questions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  <p:sp>
          <p:nvSpPr>
            <p:cNvPr id="9" name="Nyíl: sávnyíl 2">
              <a:extLst>
                <a:ext uri="{FF2B5EF4-FFF2-40B4-BE49-F238E27FC236}">
                  <a16:creationId xmlns:a16="http://schemas.microsoft.com/office/drawing/2014/main" id="{DC086353-0720-6FF6-8BB0-6611EA552489}"/>
                </a:ext>
              </a:extLst>
            </p:cNvPr>
            <p:cNvSpPr/>
            <p:nvPr/>
          </p:nvSpPr>
          <p:spPr>
            <a:xfrm>
              <a:off x="4789669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>
                  <a:solidFill>
                    <a:schemeClr val="tx1"/>
                  </a:solidFill>
                  <a:latin typeface="F30"/>
                </a:rPr>
                <a:t>Estimator</a:t>
              </a:r>
            </a:p>
          </p:txBody>
        </p:sp>
        <p:sp>
          <p:nvSpPr>
            <p:cNvPr id="10" name="Nyíl: sávnyíl 24">
              <a:extLst>
                <a:ext uri="{FF2B5EF4-FFF2-40B4-BE49-F238E27FC236}">
                  <a16:creationId xmlns:a16="http://schemas.microsoft.com/office/drawing/2014/main" id="{944781E6-254A-10EA-59C6-DD25569323FF}"/>
                </a:ext>
              </a:extLst>
            </p:cNvPr>
            <p:cNvSpPr/>
            <p:nvPr/>
          </p:nvSpPr>
          <p:spPr>
            <a:xfrm>
              <a:off x="3425867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Introduction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  <p:sp>
          <p:nvSpPr>
            <p:cNvPr id="11" name="Nyíl: sávnyíl 25">
              <a:extLst>
                <a:ext uri="{FF2B5EF4-FFF2-40B4-BE49-F238E27FC236}">
                  <a16:creationId xmlns:a16="http://schemas.microsoft.com/office/drawing/2014/main" id="{6B1C375A-4F65-8E74-B3A6-6872094FE087}"/>
                </a:ext>
              </a:extLst>
            </p:cNvPr>
            <p:cNvSpPr/>
            <p:nvPr/>
          </p:nvSpPr>
          <p:spPr>
            <a:xfrm>
              <a:off x="6172038" y="6354146"/>
              <a:ext cx="1440000" cy="360000"/>
            </a:xfrm>
            <a:prstGeom prst="chevron">
              <a:avLst/>
            </a:prstGeom>
            <a:solidFill>
              <a:srgbClr val="33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 err="1">
                  <a:latin typeface="F30"/>
                </a:rPr>
                <a:t>Experiments</a:t>
              </a:r>
              <a:endParaRPr lang="hu-HU" sz="1200" b="1" dirty="0">
                <a:latin typeface="F30"/>
              </a:endParaRPr>
            </a:p>
          </p:txBody>
        </p:sp>
        <p:sp>
          <p:nvSpPr>
            <p:cNvPr id="12" name="Nyíl: sávnyíl 28">
              <a:extLst>
                <a:ext uri="{FF2B5EF4-FFF2-40B4-BE49-F238E27FC236}">
                  <a16:creationId xmlns:a16="http://schemas.microsoft.com/office/drawing/2014/main" id="{7625DCC4-A3A5-4F87-3131-4C021E7ADE1E}"/>
                </a:ext>
              </a:extLst>
            </p:cNvPr>
            <p:cNvSpPr/>
            <p:nvPr/>
          </p:nvSpPr>
          <p:spPr>
            <a:xfrm>
              <a:off x="7535840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Conclusion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  <p:sp>
          <p:nvSpPr>
            <p:cNvPr id="13" name="Nyíl: sávnyíl 30">
              <a:extLst>
                <a:ext uri="{FF2B5EF4-FFF2-40B4-BE49-F238E27FC236}">
                  <a16:creationId xmlns:a16="http://schemas.microsoft.com/office/drawing/2014/main" id="{B81AF319-3E8C-5881-E8BD-A79022D8CCAB}"/>
                </a:ext>
              </a:extLst>
            </p:cNvPr>
            <p:cNvSpPr/>
            <p:nvPr/>
          </p:nvSpPr>
          <p:spPr>
            <a:xfrm>
              <a:off x="8918209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Future</a:t>
              </a:r>
              <a:r>
                <a:rPr lang="hu-HU" sz="1200" dirty="0">
                  <a:solidFill>
                    <a:schemeClr val="tx1"/>
                  </a:solidFill>
                  <a:latin typeface="F30"/>
                </a:rPr>
                <a:t> </a:t>
              </a:r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steps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8653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>
            <a:extLst>
              <a:ext uri="{FF2B5EF4-FFF2-40B4-BE49-F238E27FC236}">
                <a16:creationId xmlns:a16="http://schemas.microsoft.com/office/drawing/2014/main" id="{0AD1BA01-CFD1-7AE7-FFFF-E2A87D390C45}"/>
              </a:ext>
            </a:extLst>
          </p:cNvPr>
          <p:cNvSpPr/>
          <p:nvPr/>
        </p:nvSpPr>
        <p:spPr>
          <a:xfrm>
            <a:off x="252827" y="-3923"/>
            <a:ext cx="11673669" cy="953071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u-HU" sz="2800" b="1" dirty="0">
                <a:solidFill>
                  <a:schemeClr val="tx1"/>
                </a:solidFill>
                <a:latin typeface="F30"/>
              </a:rPr>
              <a:t>A New </a:t>
            </a:r>
            <a:r>
              <a:rPr lang="hu-HU" sz="2800" b="1" dirty="0" err="1">
                <a:solidFill>
                  <a:schemeClr val="tx1"/>
                </a:solidFill>
                <a:latin typeface="F30"/>
              </a:rPr>
              <a:t>Approach</a:t>
            </a:r>
            <a:r>
              <a:rPr lang="hu-HU" sz="2800" b="1" dirty="0">
                <a:solidFill>
                  <a:schemeClr val="tx1"/>
                </a:solidFill>
                <a:latin typeface="F30"/>
              </a:rPr>
              <a:t> I.</a:t>
            </a:r>
          </a:p>
        </p:txBody>
      </p:sp>
      <p:sp>
        <p:nvSpPr>
          <p:cNvPr id="16" name="Dia számának helye 63">
            <a:extLst>
              <a:ext uri="{FF2B5EF4-FFF2-40B4-BE49-F238E27FC236}">
                <a16:creationId xmlns:a16="http://schemas.microsoft.com/office/drawing/2014/main" id="{5F68648B-796E-2BDA-0659-9C3BC356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4311" y="6344815"/>
            <a:ext cx="410875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z="1400" smtClean="0">
                <a:solidFill>
                  <a:schemeClr val="accent6">
                    <a:lumMod val="50000"/>
                  </a:schemeClr>
                </a:solidFill>
                <a:latin typeface="F30"/>
              </a:rPr>
              <a:pPr algn="l"/>
              <a:t>11</a:t>
            </a:fld>
            <a:endParaRPr lang="hu-HU" sz="1400">
              <a:solidFill>
                <a:schemeClr val="accent6">
                  <a:lumMod val="50000"/>
                </a:schemeClr>
              </a:solidFill>
              <a:latin typeface="F30"/>
            </a:endParaRPr>
          </a:p>
        </p:txBody>
      </p:sp>
      <p:cxnSp>
        <p:nvCxnSpPr>
          <p:cNvPr id="47" name="Egyenes összekötő 46">
            <a:extLst>
              <a:ext uri="{FF2B5EF4-FFF2-40B4-BE49-F238E27FC236}">
                <a16:creationId xmlns:a16="http://schemas.microsoft.com/office/drawing/2014/main" id="{2B284768-C251-1ED1-3443-B331A8C71783}"/>
              </a:ext>
            </a:extLst>
          </p:cNvPr>
          <p:cNvCxnSpPr>
            <a:cxnSpLocks/>
          </p:cNvCxnSpPr>
          <p:nvPr/>
        </p:nvCxnSpPr>
        <p:spPr>
          <a:xfrm>
            <a:off x="7502541" y="3617318"/>
            <a:ext cx="0" cy="241980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>
            <a:extLst>
              <a:ext uri="{FF2B5EF4-FFF2-40B4-BE49-F238E27FC236}">
                <a16:creationId xmlns:a16="http://schemas.microsoft.com/office/drawing/2014/main" id="{3C5194AD-28D6-CBA1-C8FE-401C0CE2C11E}"/>
              </a:ext>
            </a:extLst>
          </p:cNvPr>
          <p:cNvCxnSpPr>
            <a:cxnSpLocks/>
          </p:cNvCxnSpPr>
          <p:nvPr/>
        </p:nvCxnSpPr>
        <p:spPr>
          <a:xfrm flipH="1">
            <a:off x="3647440" y="3617318"/>
            <a:ext cx="794687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79866C6-A88B-6FF8-EB7C-E7B715C47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061" y="3700118"/>
            <a:ext cx="3915193" cy="24003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106875-F12E-586A-65D6-62FE2AE38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647" y="3633652"/>
            <a:ext cx="3915194" cy="24505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B508A2-C8F3-D8D3-B354-EE6B947FE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3" y="1256845"/>
            <a:ext cx="11091618" cy="2116162"/>
          </a:xfrm>
          <a:prstGeom prst="rect">
            <a:avLst/>
          </a:prstGeom>
        </p:spPr>
      </p:pic>
      <p:grpSp>
        <p:nvGrpSpPr>
          <p:cNvPr id="12" name="Csoportba foglalás 21">
            <a:extLst>
              <a:ext uri="{FF2B5EF4-FFF2-40B4-BE49-F238E27FC236}">
                <a16:creationId xmlns:a16="http://schemas.microsoft.com/office/drawing/2014/main" id="{24473C8F-7EAA-0AED-D925-78D5BB7E9874}"/>
              </a:ext>
            </a:extLst>
          </p:cNvPr>
          <p:cNvGrpSpPr/>
          <p:nvPr/>
        </p:nvGrpSpPr>
        <p:grpSpPr>
          <a:xfrm>
            <a:off x="1943285" y="6344815"/>
            <a:ext cx="8305427" cy="360000"/>
            <a:chOff x="2052782" y="6354146"/>
            <a:chExt cx="8305427" cy="360000"/>
          </a:xfrm>
        </p:grpSpPr>
        <p:sp>
          <p:nvSpPr>
            <p:cNvPr id="13" name="Nyíl: ötszög 1">
              <a:extLst>
                <a:ext uri="{FF2B5EF4-FFF2-40B4-BE49-F238E27FC236}">
                  <a16:creationId xmlns:a16="http://schemas.microsoft.com/office/drawing/2014/main" id="{5795C1AD-838D-897E-02BC-633D364FCDE6}"/>
                </a:ext>
              </a:extLst>
            </p:cNvPr>
            <p:cNvSpPr/>
            <p:nvPr/>
          </p:nvSpPr>
          <p:spPr>
            <a:xfrm>
              <a:off x="2052782" y="6354146"/>
              <a:ext cx="1440000" cy="360000"/>
            </a:xfrm>
            <a:prstGeom prst="homePlate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>
                  <a:solidFill>
                    <a:schemeClr val="tx1"/>
                  </a:solidFill>
                  <a:latin typeface="F30"/>
                </a:rPr>
                <a:t>Research </a:t>
              </a:r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questions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  <p:sp>
          <p:nvSpPr>
            <p:cNvPr id="15" name="Nyíl: sávnyíl 2">
              <a:extLst>
                <a:ext uri="{FF2B5EF4-FFF2-40B4-BE49-F238E27FC236}">
                  <a16:creationId xmlns:a16="http://schemas.microsoft.com/office/drawing/2014/main" id="{CC50F419-7960-6789-1378-345A2652AB26}"/>
                </a:ext>
              </a:extLst>
            </p:cNvPr>
            <p:cNvSpPr/>
            <p:nvPr/>
          </p:nvSpPr>
          <p:spPr>
            <a:xfrm>
              <a:off x="4789669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>
                  <a:solidFill>
                    <a:schemeClr val="tx1"/>
                  </a:solidFill>
                  <a:latin typeface="F30"/>
                </a:rPr>
                <a:t>Estimator</a:t>
              </a:r>
            </a:p>
          </p:txBody>
        </p:sp>
        <p:sp>
          <p:nvSpPr>
            <p:cNvPr id="18" name="Nyíl: sávnyíl 24">
              <a:extLst>
                <a:ext uri="{FF2B5EF4-FFF2-40B4-BE49-F238E27FC236}">
                  <a16:creationId xmlns:a16="http://schemas.microsoft.com/office/drawing/2014/main" id="{82627B50-F652-F921-94BA-4948F58A4D83}"/>
                </a:ext>
              </a:extLst>
            </p:cNvPr>
            <p:cNvSpPr/>
            <p:nvPr/>
          </p:nvSpPr>
          <p:spPr>
            <a:xfrm>
              <a:off x="3425867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Introduction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  <p:sp>
          <p:nvSpPr>
            <p:cNvPr id="19" name="Nyíl: sávnyíl 25">
              <a:extLst>
                <a:ext uri="{FF2B5EF4-FFF2-40B4-BE49-F238E27FC236}">
                  <a16:creationId xmlns:a16="http://schemas.microsoft.com/office/drawing/2014/main" id="{6F94CD20-72E0-DA8E-DD71-A89C6C86DDC2}"/>
                </a:ext>
              </a:extLst>
            </p:cNvPr>
            <p:cNvSpPr/>
            <p:nvPr/>
          </p:nvSpPr>
          <p:spPr>
            <a:xfrm>
              <a:off x="6172038" y="6354146"/>
              <a:ext cx="1440000" cy="360000"/>
            </a:xfrm>
            <a:prstGeom prst="chevron">
              <a:avLst/>
            </a:prstGeom>
            <a:solidFill>
              <a:srgbClr val="33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 err="1">
                  <a:latin typeface="F30"/>
                </a:rPr>
                <a:t>Experiments</a:t>
              </a:r>
              <a:endParaRPr lang="hu-HU" sz="1200" b="1" dirty="0">
                <a:latin typeface="F30"/>
              </a:endParaRPr>
            </a:p>
          </p:txBody>
        </p:sp>
        <p:sp>
          <p:nvSpPr>
            <p:cNvPr id="21" name="Nyíl: sávnyíl 28">
              <a:extLst>
                <a:ext uri="{FF2B5EF4-FFF2-40B4-BE49-F238E27FC236}">
                  <a16:creationId xmlns:a16="http://schemas.microsoft.com/office/drawing/2014/main" id="{F1082226-0115-76A6-D687-AE7AF822D8A7}"/>
                </a:ext>
              </a:extLst>
            </p:cNvPr>
            <p:cNvSpPr/>
            <p:nvPr/>
          </p:nvSpPr>
          <p:spPr>
            <a:xfrm>
              <a:off x="7535840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Conclusion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  <p:sp>
          <p:nvSpPr>
            <p:cNvPr id="23" name="Nyíl: sávnyíl 30">
              <a:extLst>
                <a:ext uri="{FF2B5EF4-FFF2-40B4-BE49-F238E27FC236}">
                  <a16:creationId xmlns:a16="http://schemas.microsoft.com/office/drawing/2014/main" id="{4DD70A2B-394A-2569-7B22-D8261730E125}"/>
                </a:ext>
              </a:extLst>
            </p:cNvPr>
            <p:cNvSpPr/>
            <p:nvPr/>
          </p:nvSpPr>
          <p:spPr>
            <a:xfrm>
              <a:off x="8918209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Future</a:t>
              </a:r>
              <a:r>
                <a:rPr lang="hu-HU" sz="1200" dirty="0">
                  <a:solidFill>
                    <a:schemeClr val="tx1"/>
                  </a:solidFill>
                  <a:latin typeface="F30"/>
                </a:rPr>
                <a:t> </a:t>
              </a:r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steps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8A7DB10-B888-059F-65DC-B3293E477E81}"/>
              </a:ext>
            </a:extLst>
          </p:cNvPr>
          <p:cNvSpPr txBox="1"/>
          <p:nvPr/>
        </p:nvSpPr>
        <p:spPr>
          <a:xfrm>
            <a:off x="467184" y="3703833"/>
            <a:ext cx="29161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D0D0D"/>
                </a:solidFill>
                <a:effectLst/>
                <a:latin typeface="ui-sans-serif"/>
              </a:rPr>
              <a:t>Heuristically find the Maximum Entropy projection by iterating over 0-360 degrees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D0D0D"/>
                </a:solidFill>
                <a:effectLst/>
                <a:latin typeface="ui-sans-serif"/>
              </a:rPr>
              <a:t>Find the globally optimal PCA first component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D0D0D"/>
                </a:solidFill>
                <a:latin typeface="ui-sans-serif"/>
              </a:rPr>
              <a:t>Cluster the data and find the first component of each cluster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0D0D0D"/>
                </a:solidFill>
                <a:effectLst/>
                <a:latin typeface="ui-sans-serif"/>
              </a:rPr>
              <a:t>Use some basic (entropy based) weighing method to find the resultant vector</a:t>
            </a:r>
          </a:p>
        </p:txBody>
      </p:sp>
      <p:sp>
        <p:nvSpPr>
          <p:cNvPr id="28" name="Téglalap 52">
            <a:extLst>
              <a:ext uri="{FF2B5EF4-FFF2-40B4-BE49-F238E27FC236}">
                <a16:creationId xmlns:a16="http://schemas.microsoft.com/office/drawing/2014/main" id="{F246560F-0942-9DE3-BD0A-460F0DE59F6B}"/>
              </a:ext>
            </a:extLst>
          </p:cNvPr>
          <p:cNvSpPr/>
          <p:nvPr/>
        </p:nvSpPr>
        <p:spPr>
          <a:xfrm>
            <a:off x="343987" y="3521840"/>
            <a:ext cx="3101623" cy="2553963"/>
          </a:xfrm>
          <a:prstGeom prst="rect">
            <a:avLst/>
          </a:prstGeom>
          <a:noFill/>
          <a:ln w="28575">
            <a:solidFill>
              <a:srgbClr val="336699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600">
              <a:solidFill>
                <a:schemeClr val="tx1"/>
              </a:solidFill>
              <a:latin typeface="F30"/>
            </a:endParaRPr>
          </a:p>
        </p:txBody>
      </p:sp>
    </p:spTree>
    <p:extLst>
      <p:ext uri="{BB962C8B-B14F-4D97-AF65-F5344CB8AC3E}">
        <p14:creationId xmlns:p14="http://schemas.microsoft.com/office/powerpoint/2010/main" val="2968917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>
            <a:extLst>
              <a:ext uri="{FF2B5EF4-FFF2-40B4-BE49-F238E27FC236}">
                <a16:creationId xmlns:a16="http://schemas.microsoft.com/office/drawing/2014/main" id="{0AD1BA01-CFD1-7AE7-FFFF-E2A87D390C45}"/>
              </a:ext>
            </a:extLst>
          </p:cNvPr>
          <p:cNvSpPr/>
          <p:nvPr/>
        </p:nvSpPr>
        <p:spPr>
          <a:xfrm>
            <a:off x="252827" y="-3923"/>
            <a:ext cx="11673669" cy="953071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u-HU" sz="2800" b="1" dirty="0">
                <a:solidFill>
                  <a:schemeClr val="tx1"/>
                </a:solidFill>
                <a:latin typeface="F30"/>
              </a:rPr>
              <a:t>A New </a:t>
            </a:r>
            <a:r>
              <a:rPr lang="hu-HU" sz="2800" b="1" dirty="0" err="1">
                <a:solidFill>
                  <a:schemeClr val="tx1"/>
                </a:solidFill>
                <a:latin typeface="F30"/>
              </a:rPr>
              <a:t>Approach</a:t>
            </a:r>
            <a:r>
              <a:rPr lang="hu-HU" sz="2800" b="1" dirty="0">
                <a:solidFill>
                  <a:schemeClr val="tx1"/>
                </a:solidFill>
                <a:latin typeface="F30"/>
              </a:rPr>
              <a:t> II.</a:t>
            </a:r>
          </a:p>
        </p:txBody>
      </p:sp>
      <p:sp>
        <p:nvSpPr>
          <p:cNvPr id="16" name="Dia számának helye 63">
            <a:extLst>
              <a:ext uri="{FF2B5EF4-FFF2-40B4-BE49-F238E27FC236}">
                <a16:creationId xmlns:a16="http://schemas.microsoft.com/office/drawing/2014/main" id="{5F68648B-796E-2BDA-0659-9C3BC356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4311" y="6344815"/>
            <a:ext cx="410875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z="1400" smtClean="0">
                <a:solidFill>
                  <a:schemeClr val="accent6">
                    <a:lumMod val="50000"/>
                  </a:schemeClr>
                </a:solidFill>
                <a:latin typeface="F30"/>
              </a:rPr>
              <a:pPr algn="l"/>
              <a:t>12</a:t>
            </a:fld>
            <a:endParaRPr lang="hu-HU" sz="1400">
              <a:solidFill>
                <a:schemeClr val="accent6">
                  <a:lumMod val="50000"/>
                </a:schemeClr>
              </a:solidFill>
              <a:latin typeface="F30"/>
            </a:endParaRPr>
          </a:p>
        </p:txBody>
      </p:sp>
      <p:grpSp>
        <p:nvGrpSpPr>
          <p:cNvPr id="54" name="Csoportba foglalás 53">
            <a:extLst>
              <a:ext uri="{FF2B5EF4-FFF2-40B4-BE49-F238E27FC236}">
                <a16:creationId xmlns:a16="http://schemas.microsoft.com/office/drawing/2014/main" id="{13B0F751-D870-4633-D4EB-1E2DBB1EA341}"/>
              </a:ext>
            </a:extLst>
          </p:cNvPr>
          <p:cNvGrpSpPr/>
          <p:nvPr/>
        </p:nvGrpSpPr>
        <p:grpSpPr>
          <a:xfrm>
            <a:off x="1943285" y="6344815"/>
            <a:ext cx="8305427" cy="360000"/>
            <a:chOff x="2052782" y="6354146"/>
            <a:chExt cx="8305427" cy="360000"/>
          </a:xfrm>
        </p:grpSpPr>
        <p:sp>
          <p:nvSpPr>
            <p:cNvPr id="56" name="Nyíl: ötszög 1">
              <a:extLst>
                <a:ext uri="{FF2B5EF4-FFF2-40B4-BE49-F238E27FC236}">
                  <a16:creationId xmlns:a16="http://schemas.microsoft.com/office/drawing/2014/main" id="{A7FD6692-26B4-571B-AA0D-5B416A374A08}"/>
                </a:ext>
              </a:extLst>
            </p:cNvPr>
            <p:cNvSpPr/>
            <p:nvPr/>
          </p:nvSpPr>
          <p:spPr>
            <a:xfrm>
              <a:off x="2052782" y="6354146"/>
              <a:ext cx="1440000" cy="360000"/>
            </a:xfrm>
            <a:prstGeom prst="homePlate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>
                  <a:solidFill>
                    <a:schemeClr val="tx1"/>
                  </a:solidFill>
                  <a:latin typeface="F30"/>
                </a:rPr>
                <a:t>Research </a:t>
              </a:r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questions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  <p:sp>
          <p:nvSpPr>
            <p:cNvPr id="57" name="Nyíl: sávnyíl 2">
              <a:extLst>
                <a:ext uri="{FF2B5EF4-FFF2-40B4-BE49-F238E27FC236}">
                  <a16:creationId xmlns:a16="http://schemas.microsoft.com/office/drawing/2014/main" id="{9CAC23CF-03EA-94EC-ADDF-E761C8FA80D5}"/>
                </a:ext>
              </a:extLst>
            </p:cNvPr>
            <p:cNvSpPr/>
            <p:nvPr/>
          </p:nvSpPr>
          <p:spPr>
            <a:xfrm>
              <a:off x="4789669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>
                  <a:solidFill>
                    <a:schemeClr val="tx1"/>
                  </a:solidFill>
                  <a:latin typeface="F30"/>
                </a:rPr>
                <a:t>Estimators</a:t>
              </a:r>
            </a:p>
          </p:txBody>
        </p:sp>
        <p:sp>
          <p:nvSpPr>
            <p:cNvPr id="58" name="Nyíl: sávnyíl 24">
              <a:extLst>
                <a:ext uri="{FF2B5EF4-FFF2-40B4-BE49-F238E27FC236}">
                  <a16:creationId xmlns:a16="http://schemas.microsoft.com/office/drawing/2014/main" id="{8338FEBF-0323-5E81-7358-63A04D2F91CF}"/>
                </a:ext>
              </a:extLst>
            </p:cNvPr>
            <p:cNvSpPr/>
            <p:nvPr/>
          </p:nvSpPr>
          <p:spPr>
            <a:xfrm>
              <a:off x="3425867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Introduction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  <p:sp>
          <p:nvSpPr>
            <p:cNvPr id="59" name="Nyíl: sávnyíl 25">
              <a:extLst>
                <a:ext uri="{FF2B5EF4-FFF2-40B4-BE49-F238E27FC236}">
                  <a16:creationId xmlns:a16="http://schemas.microsoft.com/office/drawing/2014/main" id="{BF54C4CA-F1C9-965E-3111-17302D6964E8}"/>
                </a:ext>
              </a:extLst>
            </p:cNvPr>
            <p:cNvSpPr/>
            <p:nvPr/>
          </p:nvSpPr>
          <p:spPr>
            <a:xfrm>
              <a:off x="6172038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Experiments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  <p:sp>
          <p:nvSpPr>
            <p:cNvPr id="60" name="Nyíl: sávnyíl 28">
              <a:extLst>
                <a:ext uri="{FF2B5EF4-FFF2-40B4-BE49-F238E27FC236}">
                  <a16:creationId xmlns:a16="http://schemas.microsoft.com/office/drawing/2014/main" id="{607B2310-C01B-78EA-314B-32C783DA640B}"/>
                </a:ext>
              </a:extLst>
            </p:cNvPr>
            <p:cNvSpPr/>
            <p:nvPr/>
          </p:nvSpPr>
          <p:spPr>
            <a:xfrm>
              <a:off x="7535840" y="6354146"/>
              <a:ext cx="1440000" cy="360000"/>
            </a:xfrm>
            <a:prstGeom prst="chevron">
              <a:avLst/>
            </a:prstGeom>
            <a:solidFill>
              <a:srgbClr val="33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 err="1">
                  <a:latin typeface="F30"/>
                </a:rPr>
                <a:t>Conclusion</a:t>
              </a:r>
              <a:endParaRPr lang="hu-HU" sz="1200" b="1" dirty="0">
                <a:latin typeface="F30"/>
              </a:endParaRPr>
            </a:p>
          </p:txBody>
        </p:sp>
        <p:sp>
          <p:nvSpPr>
            <p:cNvPr id="81" name="Nyíl: sávnyíl 30">
              <a:extLst>
                <a:ext uri="{FF2B5EF4-FFF2-40B4-BE49-F238E27FC236}">
                  <a16:creationId xmlns:a16="http://schemas.microsoft.com/office/drawing/2014/main" id="{A01661DD-6347-1BA2-7EFB-3DF9718EBF5F}"/>
                </a:ext>
              </a:extLst>
            </p:cNvPr>
            <p:cNvSpPr/>
            <p:nvPr/>
          </p:nvSpPr>
          <p:spPr>
            <a:xfrm>
              <a:off x="8918209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Future</a:t>
              </a:r>
              <a:r>
                <a:rPr lang="hu-HU" sz="1200" dirty="0">
                  <a:solidFill>
                    <a:schemeClr val="tx1"/>
                  </a:solidFill>
                  <a:latin typeface="F30"/>
                </a:rPr>
                <a:t> </a:t>
              </a:r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steps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187C30-9E85-02EC-84C3-F9C316B8E7E6}"/>
              </a:ext>
            </a:extLst>
          </p:cNvPr>
          <p:cNvGrpSpPr/>
          <p:nvPr/>
        </p:nvGrpSpPr>
        <p:grpSpPr>
          <a:xfrm>
            <a:off x="302086" y="1164265"/>
            <a:ext cx="6162397" cy="4529470"/>
            <a:chOff x="355845" y="1228304"/>
            <a:chExt cx="6703716" cy="44532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B97E04D-06F9-9CEE-BEA5-3C7F561241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970"/>
            <a:stretch/>
          </p:blipFill>
          <p:spPr>
            <a:xfrm>
              <a:off x="368035" y="1294627"/>
              <a:ext cx="6563707" cy="4386943"/>
            </a:xfrm>
            <a:prstGeom prst="rect">
              <a:avLst/>
            </a:prstGeom>
          </p:spPr>
        </p:pic>
        <p:sp>
          <p:nvSpPr>
            <p:cNvPr id="4" name="Tartalom helye 2">
              <a:extLst>
                <a:ext uri="{FF2B5EF4-FFF2-40B4-BE49-F238E27FC236}">
                  <a16:creationId xmlns:a16="http://schemas.microsoft.com/office/drawing/2014/main" id="{6CB76C07-EDB9-8709-6873-D14A676E84C7}"/>
                </a:ext>
              </a:extLst>
            </p:cNvPr>
            <p:cNvSpPr txBox="1">
              <a:spLocks/>
            </p:cNvSpPr>
            <p:nvPr/>
          </p:nvSpPr>
          <p:spPr>
            <a:xfrm>
              <a:off x="634392" y="1859885"/>
              <a:ext cx="4971751" cy="1209886"/>
            </a:xfrm>
            <a:prstGeom prst="rect">
              <a:avLst/>
            </a:prstGeom>
            <a:solidFill>
              <a:srgbClr val="C1FBFF">
                <a:alpha val="32157"/>
              </a:srgb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normAutofit/>
            </a:bodyPr>
            <a:lstStyle>
              <a:defPPr>
                <a:defRPr lang="hu-HU"/>
              </a:defPPr>
              <a:lvl1pPr indent="0" algn="just">
                <a:lnSpc>
                  <a:spcPct val="101000"/>
                </a:lnSpc>
                <a:spcBef>
                  <a:spcPts val="700"/>
                </a:spcBef>
                <a:spcAft>
                  <a:spcPts val="700"/>
                </a:spcAft>
                <a:buFont typeface="Arial" panose="020B0604020202020204" pitchFamily="34" charset="0"/>
                <a:buNone/>
                <a:defRPr sz="1600" b="1" spc="50" baseline="0">
                  <a:solidFill>
                    <a:schemeClr val="dk1"/>
                  </a:solidFill>
                  <a:latin typeface="Univers Condensed" panose="020B050602020205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274320" indent="-274320">
                <a:lnSpc>
                  <a:spcPct val="101000"/>
                </a:lnSpc>
                <a:spcBef>
                  <a:spcPts val="400"/>
                </a:spcBef>
                <a:spcAft>
                  <a:spcPts val="400"/>
                </a:spcAft>
                <a:buClrTx/>
                <a:buFont typeface="Wingdings" panose="05000000000000000000" pitchFamily="2" charset="2"/>
                <a:buChar char="§"/>
                <a:defRPr sz="2300" spc="50" baseline="0">
                  <a:solidFill>
                    <a:schemeClr val="dk1"/>
                  </a:solidFill>
                </a:defRPr>
              </a:lvl2pPr>
              <a:lvl3pPr marL="274320" indent="0">
                <a:lnSpc>
                  <a:spcPct val="101000"/>
                </a:lnSpc>
                <a:spcBef>
                  <a:spcPts val="40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b="1" spc="50" baseline="0">
                  <a:solidFill>
                    <a:schemeClr val="dk1"/>
                  </a:solidFill>
                </a:defRPr>
              </a:lvl3pPr>
              <a:lvl4pPr marL="594360" indent="-274320">
                <a:lnSpc>
                  <a:spcPct val="101000"/>
                </a:lnSpc>
                <a:spcBef>
                  <a:spcPts val="400"/>
                </a:spcBef>
                <a:spcAft>
                  <a:spcPts val="400"/>
                </a:spcAft>
                <a:buClrTx/>
                <a:buFont typeface="Wingdings" panose="05000000000000000000" pitchFamily="2" charset="2"/>
                <a:buChar char="§"/>
                <a:defRPr spc="50" baseline="0">
                  <a:solidFill>
                    <a:schemeClr val="dk1"/>
                  </a:solidFill>
                </a:defRPr>
              </a:lvl4pPr>
              <a:lvl5pPr marL="594360" indent="0">
                <a:lnSpc>
                  <a:spcPct val="101000"/>
                </a:lnSpc>
                <a:spcBef>
                  <a:spcPts val="40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b="1" spc="50" baseline="0">
                  <a:solidFill>
                    <a:schemeClr val="dk1"/>
                  </a:solidFill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9pPr>
            </a:lstStyle>
            <a:p>
              <a:pPr>
                <a:lnSpc>
                  <a:spcPct val="81000"/>
                </a:lnSpc>
              </a:pPr>
              <a:endParaRPr lang="hu-HU" sz="1400" dirty="0">
                <a:sym typeface="Wingdings" panose="05000000000000000000" pitchFamily="2" charset="2"/>
              </a:endParaRPr>
            </a:p>
          </p:txBody>
        </p:sp>
        <p:sp>
          <p:nvSpPr>
            <p:cNvPr id="6" name="Tartalom helye 2">
              <a:extLst>
                <a:ext uri="{FF2B5EF4-FFF2-40B4-BE49-F238E27FC236}">
                  <a16:creationId xmlns:a16="http://schemas.microsoft.com/office/drawing/2014/main" id="{0BAD1576-70AE-8BD9-7440-74D253D48BCC}"/>
                </a:ext>
              </a:extLst>
            </p:cNvPr>
            <p:cNvSpPr txBox="1">
              <a:spLocks/>
            </p:cNvSpPr>
            <p:nvPr/>
          </p:nvSpPr>
          <p:spPr>
            <a:xfrm>
              <a:off x="634392" y="3069772"/>
              <a:ext cx="4971750" cy="631580"/>
            </a:xfrm>
            <a:prstGeom prst="rect">
              <a:avLst/>
            </a:prstGeom>
            <a:solidFill>
              <a:srgbClr val="95C3C5">
                <a:alpha val="32157"/>
              </a:srgb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normAutofit/>
            </a:bodyPr>
            <a:lstStyle>
              <a:defPPr>
                <a:defRPr lang="hu-HU"/>
              </a:defPPr>
              <a:lvl1pPr indent="0" algn="just">
                <a:lnSpc>
                  <a:spcPct val="101000"/>
                </a:lnSpc>
                <a:spcBef>
                  <a:spcPts val="700"/>
                </a:spcBef>
                <a:spcAft>
                  <a:spcPts val="700"/>
                </a:spcAft>
                <a:buFont typeface="Arial" panose="020B0604020202020204" pitchFamily="34" charset="0"/>
                <a:buNone/>
                <a:defRPr sz="1600" b="1" spc="50" baseline="0">
                  <a:solidFill>
                    <a:schemeClr val="dk1"/>
                  </a:solidFill>
                  <a:latin typeface="Univers Condensed" panose="020B050602020205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274320" indent="-274320">
                <a:lnSpc>
                  <a:spcPct val="101000"/>
                </a:lnSpc>
                <a:spcBef>
                  <a:spcPts val="400"/>
                </a:spcBef>
                <a:spcAft>
                  <a:spcPts val="400"/>
                </a:spcAft>
                <a:buClrTx/>
                <a:buFont typeface="Wingdings" panose="05000000000000000000" pitchFamily="2" charset="2"/>
                <a:buChar char="§"/>
                <a:defRPr sz="2300" spc="50" baseline="0">
                  <a:solidFill>
                    <a:schemeClr val="dk1"/>
                  </a:solidFill>
                </a:defRPr>
              </a:lvl2pPr>
              <a:lvl3pPr marL="274320" indent="0">
                <a:lnSpc>
                  <a:spcPct val="101000"/>
                </a:lnSpc>
                <a:spcBef>
                  <a:spcPts val="40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b="1" spc="50" baseline="0">
                  <a:solidFill>
                    <a:schemeClr val="dk1"/>
                  </a:solidFill>
                </a:defRPr>
              </a:lvl3pPr>
              <a:lvl4pPr marL="594360" indent="-274320">
                <a:lnSpc>
                  <a:spcPct val="101000"/>
                </a:lnSpc>
                <a:spcBef>
                  <a:spcPts val="400"/>
                </a:spcBef>
                <a:spcAft>
                  <a:spcPts val="400"/>
                </a:spcAft>
                <a:buClrTx/>
                <a:buFont typeface="Wingdings" panose="05000000000000000000" pitchFamily="2" charset="2"/>
                <a:buChar char="§"/>
                <a:defRPr spc="50" baseline="0">
                  <a:solidFill>
                    <a:schemeClr val="dk1"/>
                  </a:solidFill>
                </a:defRPr>
              </a:lvl4pPr>
              <a:lvl5pPr marL="594360" indent="0">
                <a:lnSpc>
                  <a:spcPct val="101000"/>
                </a:lnSpc>
                <a:spcBef>
                  <a:spcPts val="40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b="1" spc="50" baseline="0">
                  <a:solidFill>
                    <a:schemeClr val="dk1"/>
                  </a:solidFill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9pPr>
            </a:lstStyle>
            <a:p>
              <a:pPr>
                <a:lnSpc>
                  <a:spcPct val="81000"/>
                </a:lnSpc>
              </a:pPr>
              <a:endParaRPr lang="hu-HU" sz="1400" dirty="0">
                <a:sym typeface="Wingdings" panose="05000000000000000000" pitchFamily="2" charset="2"/>
              </a:endParaRPr>
            </a:p>
          </p:txBody>
        </p:sp>
        <p:sp>
          <p:nvSpPr>
            <p:cNvPr id="10" name="Tartalom helye 2">
              <a:extLst>
                <a:ext uri="{FF2B5EF4-FFF2-40B4-BE49-F238E27FC236}">
                  <a16:creationId xmlns:a16="http://schemas.microsoft.com/office/drawing/2014/main" id="{88BC3E86-E8E9-8482-6F54-8008529D85D7}"/>
                </a:ext>
              </a:extLst>
            </p:cNvPr>
            <p:cNvSpPr txBox="1">
              <a:spLocks/>
            </p:cNvSpPr>
            <p:nvPr/>
          </p:nvSpPr>
          <p:spPr>
            <a:xfrm>
              <a:off x="634392" y="3701352"/>
              <a:ext cx="4971750" cy="967599"/>
            </a:xfrm>
            <a:prstGeom prst="rect">
              <a:avLst/>
            </a:prstGeom>
            <a:solidFill>
              <a:srgbClr val="789D9F">
                <a:alpha val="32157"/>
              </a:srgb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normAutofit/>
            </a:bodyPr>
            <a:lstStyle>
              <a:defPPr>
                <a:defRPr lang="hu-HU"/>
              </a:defPPr>
              <a:lvl1pPr indent="0" algn="just">
                <a:lnSpc>
                  <a:spcPct val="101000"/>
                </a:lnSpc>
                <a:spcBef>
                  <a:spcPts val="700"/>
                </a:spcBef>
                <a:spcAft>
                  <a:spcPts val="700"/>
                </a:spcAft>
                <a:buFont typeface="Arial" panose="020B0604020202020204" pitchFamily="34" charset="0"/>
                <a:buNone/>
                <a:defRPr sz="1600" b="1" spc="50" baseline="0">
                  <a:solidFill>
                    <a:schemeClr val="dk1"/>
                  </a:solidFill>
                  <a:latin typeface="Univers Condensed" panose="020B050602020205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274320" indent="-274320">
                <a:lnSpc>
                  <a:spcPct val="101000"/>
                </a:lnSpc>
                <a:spcBef>
                  <a:spcPts val="400"/>
                </a:spcBef>
                <a:spcAft>
                  <a:spcPts val="400"/>
                </a:spcAft>
                <a:buClrTx/>
                <a:buFont typeface="Wingdings" panose="05000000000000000000" pitchFamily="2" charset="2"/>
                <a:buChar char="§"/>
                <a:defRPr sz="2300" spc="50" baseline="0">
                  <a:solidFill>
                    <a:schemeClr val="dk1"/>
                  </a:solidFill>
                </a:defRPr>
              </a:lvl2pPr>
              <a:lvl3pPr marL="274320" indent="0">
                <a:lnSpc>
                  <a:spcPct val="101000"/>
                </a:lnSpc>
                <a:spcBef>
                  <a:spcPts val="40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b="1" spc="50" baseline="0">
                  <a:solidFill>
                    <a:schemeClr val="dk1"/>
                  </a:solidFill>
                </a:defRPr>
              </a:lvl3pPr>
              <a:lvl4pPr marL="594360" indent="-274320">
                <a:lnSpc>
                  <a:spcPct val="101000"/>
                </a:lnSpc>
                <a:spcBef>
                  <a:spcPts val="400"/>
                </a:spcBef>
                <a:spcAft>
                  <a:spcPts val="400"/>
                </a:spcAft>
                <a:buClrTx/>
                <a:buFont typeface="Wingdings" panose="05000000000000000000" pitchFamily="2" charset="2"/>
                <a:buChar char="§"/>
                <a:defRPr spc="50" baseline="0">
                  <a:solidFill>
                    <a:schemeClr val="dk1"/>
                  </a:solidFill>
                </a:defRPr>
              </a:lvl4pPr>
              <a:lvl5pPr marL="594360" indent="0">
                <a:lnSpc>
                  <a:spcPct val="101000"/>
                </a:lnSpc>
                <a:spcBef>
                  <a:spcPts val="40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b="1" spc="50" baseline="0">
                  <a:solidFill>
                    <a:schemeClr val="dk1"/>
                  </a:solidFill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9pPr>
            </a:lstStyle>
            <a:p>
              <a:pPr>
                <a:lnSpc>
                  <a:spcPct val="81000"/>
                </a:lnSpc>
              </a:pPr>
              <a:endParaRPr lang="hu-HU" sz="1400" dirty="0">
                <a:sym typeface="Wingdings" panose="05000000000000000000" pitchFamily="2" charset="2"/>
              </a:endParaRPr>
            </a:p>
          </p:txBody>
        </p:sp>
        <p:sp>
          <p:nvSpPr>
            <p:cNvPr id="11" name="Tartalom helye 2">
              <a:extLst>
                <a:ext uri="{FF2B5EF4-FFF2-40B4-BE49-F238E27FC236}">
                  <a16:creationId xmlns:a16="http://schemas.microsoft.com/office/drawing/2014/main" id="{4616339C-B6F3-18D1-9227-509477B0847B}"/>
                </a:ext>
              </a:extLst>
            </p:cNvPr>
            <p:cNvSpPr txBox="1">
              <a:spLocks/>
            </p:cNvSpPr>
            <p:nvPr/>
          </p:nvSpPr>
          <p:spPr>
            <a:xfrm>
              <a:off x="634392" y="4668951"/>
              <a:ext cx="5922881" cy="663246"/>
            </a:xfrm>
            <a:prstGeom prst="rect">
              <a:avLst/>
            </a:prstGeom>
            <a:solidFill>
              <a:srgbClr val="5A7577">
                <a:alpha val="32157"/>
              </a:srgb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normAutofit/>
            </a:bodyPr>
            <a:lstStyle>
              <a:defPPr>
                <a:defRPr lang="hu-HU"/>
              </a:defPPr>
              <a:lvl1pPr indent="0" algn="just">
                <a:lnSpc>
                  <a:spcPct val="101000"/>
                </a:lnSpc>
                <a:spcBef>
                  <a:spcPts val="700"/>
                </a:spcBef>
                <a:spcAft>
                  <a:spcPts val="700"/>
                </a:spcAft>
                <a:buFont typeface="Arial" panose="020B0604020202020204" pitchFamily="34" charset="0"/>
                <a:buNone/>
                <a:defRPr sz="1600" b="1" spc="50" baseline="0">
                  <a:solidFill>
                    <a:schemeClr val="dk1"/>
                  </a:solidFill>
                  <a:latin typeface="Univers Condensed" panose="020B050602020205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274320" indent="-274320">
                <a:lnSpc>
                  <a:spcPct val="101000"/>
                </a:lnSpc>
                <a:spcBef>
                  <a:spcPts val="400"/>
                </a:spcBef>
                <a:spcAft>
                  <a:spcPts val="400"/>
                </a:spcAft>
                <a:buClrTx/>
                <a:buFont typeface="Wingdings" panose="05000000000000000000" pitchFamily="2" charset="2"/>
                <a:buChar char="§"/>
                <a:defRPr sz="2300" spc="50" baseline="0">
                  <a:solidFill>
                    <a:schemeClr val="dk1"/>
                  </a:solidFill>
                </a:defRPr>
              </a:lvl2pPr>
              <a:lvl3pPr marL="274320" indent="0">
                <a:lnSpc>
                  <a:spcPct val="101000"/>
                </a:lnSpc>
                <a:spcBef>
                  <a:spcPts val="40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b="1" spc="50" baseline="0">
                  <a:solidFill>
                    <a:schemeClr val="dk1"/>
                  </a:solidFill>
                </a:defRPr>
              </a:lvl3pPr>
              <a:lvl4pPr marL="594360" indent="-274320">
                <a:lnSpc>
                  <a:spcPct val="101000"/>
                </a:lnSpc>
                <a:spcBef>
                  <a:spcPts val="400"/>
                </a:spcBef>
                <a:spcAft>
                  <a:spcPts val="400"/>
                </a:spcAft>
                <a:buClrTx/>
                <a:buFont typeface="Wingdings" panose="05000000000000000000" pitchFamily="2" charset="2"/>
                <a:buChar char="§"/>
                <a:defRPr spc="50" baseline="0">
                  <a:solidFill>
                    <a:schemeClr val="dk1"/>
                  </a:solidFill>
                </a:defRPr>
              </a:lvl4pPr>
              <a:lvl5pPr marL="594360" indent="0">
                <a:lnSpc>
                  <a:spcPct val="101000"/>
                </a:lnSpc>
                <a:spcBef>
                  <a:spcPts val="40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b="1" spc="50" baseline="0">
                  <a:solidFill>
                    <a:schemeClr val="dk1"/>
                  </a:solidFill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9pPr>
            </a:lstStyle>
            <a:p>
              <a:pPr>
                <a:lnSpc>
                  <a:spcPct val="81000"/>
                </a:lnSpc>
              </a:pPr>
              <a:endParaRPr lang="hu-HU" sz="1400" dirty="0">
                <a:sym typeface="Wingdings" panose="05000000000000000000" pitchFamily="2" charset="2"/>
              </a:endParaRPr>
            </a:p>
          </p:txBody>
        </p:sp>
        <p:sp>
          <p:nvSpPr>
            <p:cNvPr id="13" name="Téglalap 65">
              <a:extLst>
                <a:ext uri="{FF2B5EF4-FFF2-40B4-BE49-F238E27FC236}">
                  <a16:creationId xmlns:a16="http://schemas.microsoft.com/office/drawing/2014/main" id="{4E6E0A09-5760-7050-3ED9-88FAA0253821}"/>
                </a:ext>
              </a:extLst>
            </p:cNvPr>
            <p:cNvSpPr/>
            <p:nvPr/>
          </p:nvSpPr>
          <p:spPr>
            <a:xfrm>
              <a:off x="355845" y="1228304"/>
              <a:ext cx="6703716" cy="4453266"/>
            </a:xfrm>
            <a:prstGeom prst="rect">
              <a:avLst/>
            </a:prstGeom>
            <a:noFill/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hu-HU" sz="1600" dirty="0">
                <a:latin typeface="F3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27D9BED-1DC5-0F71-9A39-2AE0CA558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425" y="1089540"/>
            <a:ext cx="3527947" cy="234608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BF6EB21-F40E-6C04-DA0F-F4E0D7F6B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541" y="3449295"/>
            <a:ext cx="4687468" cy="288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75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>
            <a:extLst>
              <a:ext uri="{FF2B5EF4-FFF2-40B4-BE49-F238E27FC236}">
                <a16:creationId xmlns:a16="http://schemas.microsoft.com/office/drawing/2014/main" id="{0AD1BA01-CFD1-7AE7-FFFF-E2A87D390C45}"/>
              </a:ext>
            </a:extLst>
          </p:cNvPr>
          <p:cNvSpPr/>
          <p:nvPr/>
        </p:nvSpPr>
        <p:spPr>
          <a:xfrm>
            <a:off x="252827" y="-3923"/>
            <a:ext cx="11673669" cy="953071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u-HU" sz="2800" b="1" dirty="0">
                <a:solidFill>
                  <a:schemeClr val="tx1"/>
                </a:solidFill>
                <a:latin typeface="F30"/>
              </a:rPr>
              <a:t>A New </a:t>
            </a:r>
            <a:r>
              <a:rPr lang="hu-HU" sz="2800" b="1" dirty="0" err="1">
                <a:solidFill>
                  <a:schemeClr val="tx1"/>
                </a:solidFill>
                <a:latin typeface="F30"/>
              </a:rPr>
              <a:t>Approach</a:t>
            </a:r>
            <a:r>
              <a:rPr lang="hu-HU" sz="2800" b="1" dirty="0">
                <a:solidFill>
                  <a:schemeClr val="tx1"/>
                </a:solidFill>
                <a:latin typeface="F30"/>
              </a:rPr>
              <a:t> II.</a:t>
            </a:r>
          </a:p>
        </p:txBody>
      </p:sp>
      <p:sp>
        <p:nvSpPr>
          <p:cNvPr id="16" name="Dia számának helye 63">
            <a:extLst>
              <a:ext uri="{FF2B5EF4-FFF2-40B4-BE49-F238E27FC236}">
                <a16:creationId xmlns:a16="http://schemas.microsoft.com/office/drawing/2014/main" id="{5F68648B-796E-2BDA-0659-9C3BC356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4311" y="6344815"/>
            <a:ext cx="499365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z="1400" smtClean="0">
                <a:solidFill>
                  <a:schemeClr val="accent6">
                    <a:lumMod val="50000"/>
                  </a:schemeClr>
                </a:solidFill>
                <a:latin typeface="F30"/>
              </a:rPr>
              <a:pPr algn="l"/>
              <a:t>13</a:t>
            </a:fld>
            <a:endParaRPr lang="hu-HU" sz="1400" dirty="0">
              <a:solidFill>
                <a:schemeClr val="accent6">
                  <a:lumMod val="50000"/>
                </a:schemeClr>
              </a:solidFill>
              <a:latin typeface="F3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187C30-9E85-02EC-84C3-F9C316B8E7E6}"/>
              </a:ext>
            </a:extLst>
          </p:cNvPr>
          <p:cNvGrpSpPr/>
          <p:nvPr/>
        </p:nvGrpSpPr>
        <p:grpSpPr>
          <a:xfrm>
            <a:off x="302086" y="1164265"/>
            <a:ext cx="6162397" cy="4529470"/>
            <a:chOff x="355845" y="1228304"/>
            <a:chExt cx="6703716" cy="44532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B97E04D-06F9-9CEE-BEA5-3C7F561241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970"/>
            <a:stretch/>
          </p:blipFill>
          <p:spPr>
            <a:xfrm>
              <a:off x="368035" y="1294627"/>
              <a:ext cx="6563707" cy="4386943"/>
            </a:xfrm>
            <a:prstGeom prst="rect">
              <a:avLst/>
            </a:prstGeom>
          </p:spPr>
        </p:pic>
        <p:sp>
          <p:nvSpPr>
            <p:cNvPr id="4" name="Tartalom helye 2">
              <a:extLst>
                <a:ext uri="{FF2B5EF4-FFF2-40B4-BE49-F238E27FC236}">
                  <a16:creationId xmlns:a16="http://schemas.microsoft.com/office/drawing/2014/main" id="{6CB76C07-EDB9-8709-6873-D14A676E84C7}"/>
                </a:ext>
              </a:extLst>
            </p:cNvPr>
            <p:cNvSpPr txBox="1">
              <a:spLocks/>
            </p:cNvSpPr>
            <p:nvPr/>
          </p:nvSpPr>
          <p:spPr>
            <a:xfrm>
              <a:off x="634392" y="1859885"/>
              <a:ext cx="4971751" cy="1209886"/>
            </a:xfrm>
            <a:prstGeom prst="rect">
              <a:avLst/>
            </a:prstGeom>
            <a:solidFill>
              <a:srgbClr val="C1FBFF">
                <a:alpha val="32157"/>
              </a:srgb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normAutofit/>
            </a:bodyPr>
            <a:lstStyle>
              <a:defPPr>
                <a:defRPr lang="hu-HU"/>
              </a:defPPr>
              <a:lvl1pPr indent="0" algn="just">
                <a:lnSpc>
                  <a:spcPct val="101000"/>
                </a:lnSpc>
                <a:spcBef>
                  <a:spcPts val="700"/>
                </a:spcBef>
                <a:spcAft>
                  <a:spcPts val="700"/>
                </a:spcAft>
                <a:buFont typeface="Arial" panose="020B0604020202020204" pitchFamily="34" charset="0"/>
                <a:buNone/>
                <a:defRPr sz="1600" b="1" spc="50" baseline="0">
                  <a:solidFill>
                    <a:schemeClr val="dk1"/>
                  </a:solidFill>
                  <a:latin typeface="Univers Condensed" panose="020B050602020205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274320" indent="-274320">
                <a:lnSpc>
                  <a:spcPct val="101000"/>
                </a:lnSpc>
                <a:spcBef>
                  <a:spcPts val="400"/>
                </a:spcBef>
                <a:spcAft>
                  <a:spcPts val="400"/>
                </a:spcAft>
                <a:buClrTx/>
                <a:buFont typeface="Wingdings" panose="05000000000000000000" pitchFamily="2" charset="2"/>
                <a:buChar char="§"/>
                <a:defRPr sz="2300" spc="50" baseline="0">
                  <a:solidFill>
                    <a:schemeClr val="dk1"/>
                  </a:solidFill>
                </a:defRPr>
              </a:lvl2pPr>
              <a:lvl3pPr marL="274320" indent="0">
                <a:lnSpc>
                  <a:spcPct val="101000"/>
                </a:lnSpc>
                <a:spcBef>
                  <a:spcPts val="40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b="1" spc="50" baseline="0">
                  <a:solidFill>
                    <a:schemeClr val="dk1"/>
                  </a:solidFill>
                </a:defRPr>
              </a:lvl3pPr>
              <a:lvl4pPr marL="594360" indent="-274320">
                <a:lnSpc>
                  <a:spcPct val="101000"/>
                </a:lnSpc>
                <a:spcBef>
                  <a:spcPts val="400"/>
                </a:spcBef>
                <a:spcAft>
                  <a:spcPts val="400"/>
                </a:spcAft>
                <a:buClrTx/>
                <a:buFont typeface="Wingdings" panose="05000000000000000000" pitchFamily="2" charset="2"/>
                <a:buChar char="§"/>
                <a:defRPr spc="50" baseline="0">
                  <a:solidFill>
                    <a:schemeClr val="dk1"/>
                  </a:solidFill>
                </a:defRPr>
              </a:lvl4pPr>
              <a:lvl5pPr marL="594360" indent="0">
                <a:lnSpc>
                  <a:spcPct val="101000"/>
                </a:lnSpc>
                <a:spcBef>
                  <a:spcPts val="40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b="1" spc="50" baseline="0">
                  <a:solidFill>
                    <a:schemeClr val="dk1"/>
                  </a:solidFill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9pPr>
            </a:lstStyle>
            <a:p>
              <a:pPr>
                <a:lnSpc>
                  <a:spcPct val="81000"/>
                </a:lnSpc>
              </a:pPr>
              <a:endParaRPr lang="hu-HU" sz="1400" dirty="0">
                <a:sym typeface="Wingdings" panose="05000000000000000000" pitchFamily="2" charset="2"/>
              </a:endParaRPr>
            </a:p>
          </p:txBody>
        </p:sp>
        <p:sp>
          <p:nvSpPr>
            <p:cNvPr id="6" name="Tartalom helye 2">
              <a:extLst>
                <a:ext uri="{FF2B5EF4-FFF2-40B4-BE49-F238E27FC236}">
                  <a16:creationId xmlns:a16="http://schemas.microsoft.com/office/drawing/2014/main" id="{0BAD1576-70AE-8BD9-7440-74D253D48BCC}"/>
                </a:ext>
              </a:extLst>
            </p:cNvPr>
            <p:cNvSpPr txBox="1">
              <a:spLocks/>
            </p:cNvSpPr>
            <p:nvPr/>
          </p:nvSpPr>
          <p:spPr>
            <a:xfrm>
              <a:off x="634392" y="3069772"/>
              <a:ext cx="4971750" cy="631580"/>
            </a:xfrm>
            <a:prstGeom prst="rect">
              <a:avLst/>
            </a:prstGeom>
            <a:solidFill>
              <a:srgbClr val="95C3C5">
                <a:alpha val="32157"/>
              </a:srgb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normAutofit/>
            </a:bodyPr>
            <a:lstStyle>
              <a:defPPr>
                <a:defRPr lang="hu-HU"/>
              </a:defPPr>
              <a:lvl1pPr indent="0" algn="just">
                <a:lnSpc>
                  <a:spcPct val="101000"/>
                </a:lnSpc>
                <a:spcBef>
                  <a:spcPts val="700"/>
                </a:spcBef>
                <a:spcAft>
                  <a:spcPts val="700"/>
                </a:spcAft>
                <a:buFont typeface="Arial" panose="020B0604020202020204" pitchFamily="34" charset="0"/>
                <a:buNone/>
                <a:defRPr sz="1600" b="1" spc="50" baseline="0">
                  <a:solidFill>
                    <a:schemeClr val="dk1"/>
                  </a:solidFill>
                  <a:latin typeface="Univers Condensed" panose="020B050602020205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274320" indent="-274320">
                <a:lnSpc>
                  <a:spcPct val="101000"/>
                </a:lnSpc>
                <a:spcBef>
                  <a:spcPts val="400"/>
                </a:spcBef>
                <a:spcAft>
                  <a:spcPts val="400"/>
                </a:spcAft>
                <a:buClrTx/>
                <a:buFont typeface="Wingdings" panose="05000000000000000000" pitchFamily="2" charset="2"/>
                <a:buChar char="§"/>
                <a:defRPr sz="2300" spc="50" baseline="0">
                  <a:solidFill>
                    <a:schemeClr val="dk1"/>
                  </a:solidFill>
                </a:defRPr>
              </a:lvl2pPr>
              <a:lvl3pPr marL="274320" indent="0">
                <a:lnSpc>
                  <a:spcPct val="101000"/>
                </a:lnSpc>
                <a:spcBef>
                  <a:spcPts val="40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b="1" spc="50" baseline="0">
                  <a:solidFill>
                    <a:schemeClr val="dk1"/>
                  </a:solidFill>
                </a:defRPr>
              </a:lvl3pPr>
              <a:lvl4pPr marL="594360" indent="-274320">
                <a:lnSpc>
                  <a:spcPct val="101000"/>
                </a:lnSpc>
                <a:spcBef>
                  <a:spcPts val="400"/>
                </a:spcBef>
                <a:spcAft>
                  <a:spcPts val="400"/>
                </a:spcAft>
                <a:buClrTx/>
                <a:buFont typeface="Wingdings" panose="05000000000000000000" pitchFamily="2" charset="2"/>
                <a:buChar char="§"/>
                <a:defRPr spc="50" baseline="0">
                  <a:solidFill>
                    <a:schemeClr val="dk1"/>
                  </a:solidFill>
                </a:defRPr>
              </a:lvl4pPr>
              <a:lvl5pPr marL="594360" indent="0">
                <a:lnSpc>
                  <a:spcPct val="101000"/>
                </a:lnSpc>
                <a:spcBef>
                  <a:spcPts val="40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b="1" spc="50" baseline="0">
                  <a:solidFill>
                    <a:schemeClr val="dk1"/>
                  </a:solidFill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9pPr>
            </a:lstStyle>
            <a:p>
              <a:pPr>
                <a:lnSpc>
                  <a:spcPct val="81000"/>
                </a:lnSpc>
              </a:pPr>
              <a:endParaRPr lang="hu-HU" sz="1400" dirty="0">
                <a:sym typeface="Wingdings" panose="05000000000000000000" pitchFamily="2" charset="2"/>
              </a:endParaRPr>
            </a:p>
          </p:txBody>
        </p:sp>
        <p:sp>
          <p:nvSpPr>
            <p:cNvPr id="10" name="Tartalom helye 2">
              <a:extLst>
                <a:ext uri="{FF2B5EF4-FFF2-40B4-BE49-F238E27FC236}">
                  <a16:creationId xmlns:a16="http://schemas.microsoft.com/office/drawing/2014/main" id="{88BC3E86-E8E9-8482-6F54-8008529D85D7}"/>
                </a:ext>
              </a:extLst>
            </p:cNvPr>
            <p:cNvSpPr txBox="1">
              <a:spLocks/>
            </p:cNvSpPr>
            <p:nvPr/>
          </p:nvSpPr>
          <p:spPr>
            <a:xfrm>
              <a:off x="634392" y="3701352"/>
              <a:ext cx="4971750" cy="967599"/>
            </a:xfrm>
            <a:prstGeom prst="rect">
              <a:avLst/>
            </a:prstGeom>
            <a:solidFill>
              <a:srgbClr val="789D9F">
                <a:alpha val="32157"/>
              </a:srgb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normAutofit/>
            </a:bodyPr>
            <a:lstStyle>
              <a:defPPr>
                <a:defRPr lang="hu-HU"/>
              </a:defPPr>
              <a:lvl1pPr indent="0" algn="just">
                <a:lnSpc>
                  <a:spcPct val="101000"/>
                </a:lnSpc>
                <a:spcBef>
                  <a:spcPts val="700"/>
                </a:spcBef>
                <a:spcAft>
                  <a:spcPts val="700"/>
                </a:spcAft>
                <a:buFont typeface="Arial" panose="020B0604020202020204" pitchFamily="34" charset="0"/>
                <a:buNone/>
                <a:defRPr sz="1600" b="1" spc="50" baseline="0">
                  <a:solidFill>
                    <a:schemeClr val="dk1"/>
                  </a:solidFill>
                  <a:latin typeface="Univers Condensed" panose="020B050602020205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274320" indent="-274320">
                <a:lnSpc>
                  <a:spcPct val="101000"/>
                </a:lnSpc>
                <a:spcBef>
                  <a:spcPts val="400"/>
                </a:spcBef>
                <a:spcAft>
                  <a:spcPts val="400"/>
                </a:spcAft>
                <a:buClrTx/>
                <a:buFont typeface="Wingdings" panose="05000000000000000000" pitchFamily="2" charset="2"/>
                <a:buChar char="§"/>
                <a:defRPr sz="2300" spc="50" baseline="0">
                  <a:solidFill>
                    <a:schemeClr val="dk1"/>
                  </a:solidFill>
                </a:defRPr>
              </a:lvl2pPr>
              <a:lvl3pPr marL="274320" indent="0">
                <a:lnSpc>
                  <a:spcPct val="101000"/>
                </a:lnSpc>
                <a:spcBef>
                  <a:spcPts val="40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b="1" spc="50" baseline="0">
                  <a:solidFill>
                    <a:schemeClr val="dk1"/>
                  </a:solidFill>
                </a:defRPr>
              </a:lvl3pPr>
              <a:lvl4pPr marL="594360" indent="-274320">
                <a:lnSpc>
                  <a:spcPct val="101000"/>
                </a:lnSpc>
                <a:spcBef>
                  <a:spcPts val="400"/>
                </a:spcBef>
                <a:spcAft>
                  <a:spcPts val="400"/>
                </a:spcAft>
                <a:buClrTx/>
                <a:buFont typeface="Wingdings" panose="05000000000000000000" pitchFamily="2" charset="2"/>
                <a:buChar char="§"/>
                <a:defRPr spc="50" baseline="0">
                  <a:solidFill>
                    <a:schemeClr val="dk1"/>
                  </a:solidFill>
                </a:defRPr>
              </a:lvl4pPr>
              <a:lvl5pPr marL="594360" indent="0">
                <a:lnSpc>
                  <a:spcPct val="101000"/>
                </a:lnSpc>
                <a:spcBef>
                  <a:spcPts val="40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b="1" spc="50" baseline="0">
                  <a:solidFill>
                    <a:schemeClr val="dk1"/>
                  </a:solidFill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9pPr>
            </a:lstStyle>
            <a:p>
              <a:pPr>
                <a:lnSpc>
                  <a:spcPct val="81000"/>
                </a:lnSpc>
              </a:pPr>
              <a:endParaRPr lang="hu-HU" sz="1400" dirty="0">
                <a:sym typeface="Wingdings" panose="05000000000000000000" pitchFamily="2" charset="2"/>
              </a:endParaRPr>
            </a:p>
          </p:txBody>
        </p:sp>
        <p:sp>
          <p:nvSpPr>
            <p:cNvPr id="11" name="Tartalom helye 2">
              <a:extLst>
                <a:ext uri="{FF2B5EF4-FFF2-40B4-BE49-F238E27FC236}">
                  <a16:creationId xmlns:a16="http://schemas.microsoft.com/office/drawing/2014/main" id="{4616339C-B6F3-18D1-9227-509477B0847B}"/>
                </a:ext>
              </a:extLst>
            </p:cNvPr>
            <p:cNvSpPr txBox="1">
              <a:spLocks/>
            </p:cNvSpPr>
            <p:nvPr/>
          </p:nvSpPr>
          <p:spPr>
            <a:xfrm>
              <a:off x="634392" y="4668951"/>
              <a:ext cx="5922881" cy="663246"/>
            </a:xfrm>
            <a:prstGeom prst="rect">
              <a:avLst/>
            </a:prstGeom>
            <a:solidFill>
              <a:srgbClr val="5A7577">
                <a:alpha val="32157"/>
              </a:srgb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normAutofit/>
            </a:bodyPr>
            <a:lstStyle>
              <a:defPPr>
                <a:defRPr lang="hu-HU"/>
              </a:defPPr>
              <a:lvl1pPr indent="0" algn="just">
                <a:lnSpc>
                  <a:spcPct val="101000"/>
                </a:lnSpc>
                <a:spcBef>
                  <a:spcPts val="700"/>
                </a:spcBef>
                <a:spcAft>
                  <a:spcPts val="700"/>
                </a:spcAft>
                <a:buFont typeface="Arial" panose="020B0604020202020204" pitchFamily="34" charset="0"/>
                <a:buNone/>
                <a:defRPr sz="1600" b="1" spc="50" baseline="0">
                  <a:solidFill>
                    <a:schemeClr val="dk1"/>
                  </a:solidFill>
                  <a:latin typeface="Univers Condensed" panose="020B050602020205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marL="274320" indent="-274320">
                <a:lnSpc>
                  <a:spcPct val="101000"/>
                </a:lnSpc>
                <a:spcBef>
                  <a:spcPts val="400"/>
                </a:spcBef>
                <a:spcAft>
                  <a:spcPts val="400"/>
                </a:spcAft>
                <a:buClrTx/>
                <a:buFont typeface="Wingdings" panose="05000000000000000000" pitchFamily="2" charset="2"/>
                <a:buChar char="§"/>
                <a:defRPr sz="2300" spc="50" baseline="0">
                  <a:solidFill>
                    <a:schemeClr val="dk1"/>
                  </a:solidFill>
                </a:defRPr>
              </a:lvl2pPr>
              <a:lvl3pPr marL="274320" indent="0">
                <a:lnSpc>
                  <a:spcPct val="101000"/>
                </a:lnSpc>
                <a:spcBef>
                  <a:spcPts val="40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b="1" spc="50" baseline="0">
                  <a:solidFill>
                    <a:schemeClr val="dk1"/>
                  </a:solidFill>
                </a:defRPr>
              </a:lvl3pPr>
              <a:lvl4pPr marL="594360" indent="-274320">
                <a:lnSpc>
                  <a:spcPct val="101000"/>
                </a:lnSpc>
                <a:spcBef>
                  <a:spcPts val="400"/>
                </a:spcBef>
                <a:spcAft>
                  <a:spcPts val="400"/>
                </a:spcAft>
                <a:buClrTx/>
                <a:buFont typeface="Wingdings" panose="05000000000000000000" pitchFamily="2" charset="2"/>
                <a:buChar char="§"/>
                <a:defRPr spc="50" baseline="0">
                  <a:solidFill>
                    <a:schemeClr val="dk1"/>
                  </a:solidFill>
                </a:defRPr>
              </a:lvl4pPr>
              <a:lvl5pPr marL="594360" indent="0">
                <a:lnSpc>
                  <a:spcPct val="101000"/>
                </a:lnSpc>
                <a:spcBef>
                  <a:spcPts val="40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b="1" spc="50" baseline="0">
                  <a:solidFill>
                    <a:schemeClr val="dk1"/>
                  </a:solidFill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dk1"/>
                  </a:solidFill>
                </a:defRPr>
              </a:lvl9pPr>
            </a:lstStyle>
            <a:p>
              <a:pPr>
                <a:lnSpc>
                  <a:spcPct val="81000"/>
                </a:lnSpc>
              </a:pPr>
              <a:endParaRPr lang="hu-HU" sz="1400" dirty="0">
                <a:sym typeface="Wingdings" panose="05000000000000000000" pitchFamily="2" charset="2"/>
              </a:endParaRPr>
            </a:p>
          </p:txBody>
        </p:sp>
        <p:sp>
          <p:nvSpPr>
            <p:cNvPr id="13" name="Téglalap 65">
              <a:extLst>
                <a:ext uri="{FF2B5EF4-FFF2-40B4-BE49-F238E27FC236}">
                  <a16:creationId xmlns:a16="http://schemas.microsoft.com/office/drawing/2014/main" id="{4E6E0A09-5760-7050-3ED9-88FAA0253821}"/>
                </a:ext>
              </a:extLst>
            </p:cNvPr>
            <p:cNvSpPr/>
            <p:nvPr/>
          </p:nvSpPr>
          <p:spPr>
            <a:xfrm>
              <a:off x="355845" y="1228304"/>
              <a:ext cx="6703716" cy="4453266"/>
            </a:xfrm>
            <a:prstGeom prst="rect">
              <a:avLst/>
            </a:prstGeom>
            <a:noFill/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hu-HU" sz="1600" dirty="0">
                <a:latin typeface="F3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27D9BED-1DC5-0F71-9A39-2AE0CA558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425" y="1089540"/>
            <a:ext cx="3527947" cy="234608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3B97F5D-39F6-0828-83AA-75DD046961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76" y="3541243"/>
            <a:ext cx="3690644" cy="2697954"/>
          </a:xfrm>
          <a:prstGeom prst="rect">
            <a:avLst/>
          </a:prstGeom>
        </p:spPr>
      </p:pic>
      <p:grpSp>
        <p:nvGrpSpPr>
          <p:cNvPr id="2" name="Csoportba foglalás 53">
            <a:extLst>
              <a:ext uri="{FF2B5EF4-FFF2-40B4-BE49-F238E27FC236}">
                <a16:creationId xmlns:a16="http://schemas.microsoft.com/office/drawing/2014/main" id="{8E42288E-F71F-20D3-7A3D-0922332EEC50}"/>
              </a:ext>
            </a:extLst>
          </p:cNvPr>
          <p:cNvGrpSpPr/>
          <p:nvPr/>
        </p:nvGrpSpPr>
        <p:grpSpPr>
          <a:xfrm>
            <a:off x="1943285" y="6344815"/>
            <a:ext cx="8305427" cy="360000"/>
            <a:chOff x="2052782" y="6354146"/>
            <a:chExt cx="8305427" cy="360000"/>
          </a:xfrm>
        </p:grpSpPr>
        <p:sp>
          <p:nvSpPr>
            <p:cNvPr id="5" name="Nyíl: ötszög 1">
              <a:extLst>
                <a:ext uri="{FF2B5EF4-FFF2-40B4-BE49-F238E27FC236}">
                  <a16:creationId xmlns:a16="http://schemas.microsoft.com/office/drawing/2014/main" id="{3F9EB01C-7DA7-E7B1-D4E5-E5C5562BBDD2}"/>
                </a:ext>
              </a:extLst>
            </p:cNvPr>
            <p:cNvSpPr/>
            <p:nvPr/>
          </p:nvSpPr>
          <p:spPr>
            <a:xfrm>
              <a:off x="2052782" y="6354146"/>
              <a:ext cx="1440000" cy="360000"/>
            </a:xfrm>
            <a:prstGeom prst="homePlate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>
                  <a:solidFill>
                    <a:schemeClr val="tx1"/>
                  </a:solidFill>
                  <a:latin typeface="F30"/>
                </a:rPr>
                <a:t>Research </a:t>
              </a:r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questions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  <p:sp>
          <p:nvSpPr>
            <p:cNvPr id="7" name="Nyíl: sávnyíl 2">
              <a:extLst>
                <a:ext uri="{FF2B5EF4-FFF2-40B4-BE49-F238E27FC236}">
                  <a16:creationId xmlns:a16="http://schemas.microsoft.com/office/drawing/2014/main" id="{3CA5C1D5-F141-B0A1-0541-6C2F5DA31DA8}"/>
                </a:ext>
              </a:extLst>
            </p:cNvPr>
            <p:cNvSpPr/>
            <p:nvPr/>
          </p:nvSpPr>
          <p:spPr>
            <a:xfrm>
              <a:off x="4789669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>
                  <a:solidFill>
                    <a:schemeClr val="tx1"/>
                  </a:solidFill>
                  <a:latin typeface="F30"/>
                </a:rPr>
                <a:t>Estimators</a:t>
              </a:r>
            </a:p>
          </p:txBody>
        </p:sp>
        <p:sp>
          <p:nvSpPr>
            <p:cNvPr id="8" name="Nyíl: sávnyíl 24">
              <a:extLst>
                <a:ext uri="{FF2B5EF4-FFF2-40B4-BE49-F238E27FC236}">
                  <a16:creationId xmlns:a16="http://schemas.microsoft.com/office/drawing/2014/main" id="{6E45DE31-022B-ADD4-531A-50FBA8652E47}"/>
                </a:ext>
              </a:extLst>
            </p:cNvPr>
            <p:cNvSpPr/>
            <p:nvPr/>
          </p:nvSpPr>
          <p:spPr>
            <a:xfrm>
              <a:off x="3425867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Introduction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  <p:sp>
          <p:nvSpPr>
            <p:cNvPr id="9" name="Nyíl: sávnyíl 25">
              <a:extLst>
                <a:ext uri="{FF2B5EF4-FFF2-40B4-BE49-F238E27FC236}">
                  <a16:creationId xmlns:a16="http://schemas.microsoft.com/office/drawing/2014/main" id="{33EBB7ED-70EA-5D1E-5BD8-A2397FFF19C7}"/>
                </a:ext>
              </a:extLst>
            </p:cNvPr>
            <p:cNvSpPr/>
            <p:nvPr/>
          </p:nvSpPr>
          <p:spPr>
            <a:xfrm>
              <a:off x="6172038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Experiments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  <p:sp>
          <p:nvSpPr>
            <p:cNvPr id="12" name="Nyíl: sávnyíl 28">
              <a:extLst>
                <a:ext uri="{FF2B5EF4-FFF2-40B4-BE49-F238E27FC236}">
                  <a16:creationId xmlns:a16="http://schemas.microsoft.com/office/drawing/2014/main" id="{6B0A3DEB-7F3D-949D-34DA-7B09471E8AB2}"/>
                </a:ext>
              </a:extLst>
            </p:cNvPr>
            <p:cNvSpPr/>
            <p:nvPr/>
          </p:nvSpPr>
          <p:spPr>
            <a:xfrm>
              <a:off x="7535840" y="6354146"/>
              <a:ext cx="1440000" cy="360000"/>
            </a:xfrm>
            <a:prstGeom prst="chevron">
              <a:avLst/>
            </a:prstGeom>
            <a:solidFill>
              <a:srgbClr val="33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 err="1">
                  <a:latin typeface="F30"/>
                </a:rPr>
                <a:t>Conclusion</a:t>
              </a:r>
              <a:endParaRPr lang="hu-HU" sz="1200" b="1" dirty="0">
                <a:latin typeface="F30"/>
              </a:endParaRPr>
            </a:p>
          </p:txBody>
        </p:sp>
        <p:sp>
          <p:nvSpPr>
            <p:cNvPr id="15" name="Nyíl: sávnyíl 30">
              <a:extLst>
                <a:ext uri="{FF2B5EF4-FFF2-40B4-BE49-F238E27FC236}">
                  <a16:creationId xmlns:a16="http://schemas.microsoft.com/office/drawing/2014/main" id="{0BAD7B4C-FD1D-673F-5809-781AF1313697}"/>
                </a:ext>
              </a:extLst>
            </p:cNvPr>
            <p:cNvSpPr/>
            <p:nvPr/>
          </p:nvSpPr>
          <p:spPr>
            <a:xfrm>
              <a:off x="8918209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Future</a:t>
              </a:r>
              <a:r>
                <a:rPr lang="hu-HU" sz="1200" dirty="0">
                  <a:solidFill>
                    <a:schemeClr val="tx1"/>
                  </a:solidFill>
                  <a:latin typeface="F30"/>
                </a:rPr>
                <a:t> </a:t>
              </a:r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steps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7352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Csoportba foglalás 38">
            <a:extLst>
              <a:ext uri="{FF2B5EF4-FFF2-40B4-BE49-F238E27FC236}">
                <a16:creationId xmlns:a16="http://schemas.microsoft.com/office/drawing/2014/main" id="{D2C35CE6-63D7-4023-9CEE-4D4FF6BF9862}"/>
              </a:ext>
            </a:extLst>
          </p:cNvPr>
          <p:cNvGrpSpPr/>
          <p:nvPr/>
        </p:nvGrpSpPr>
        <p:grpSpPr>
          <a:xfrm>
            <a:off x="249032" y="1975487"/>
            <a:ext cx="7177311" cy="1429974"/>
            <a:chOff x="374341" y="1052964"/>
            <a:chExt cx="8349001" cy="1136323"/>
          </a:xfrm>
        </p:grpSpPr>
        <p:sp>
          <p:nvSpPr>
            <p:cNvPr id="40" name="Téglalap 39">
              <a:extLst>
                <a:ext uri="{FF2B5EF4-FFF2-40B4-BE49-F238E27FC236}">
                  <a16:creationId xmlns:a16="http://schemas.microsoft.com/office/drawing/2014/main" id="{BBD12BCE-A274-4427-821D-70267B521401}"/>
                </a:ext>
              </a:extLst>
            </p:cNvPr>
            <p:cNvSpPr/>
            <p:nvPr/>
          </p:nvSpPr>
          <p:spPr>
            <a:xfrm>
              <a:off x="374341" y="1052964"/>
              <a:ext cx="8349001" cy="1136323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latin typeface="F30"/>
              </a:endParaRPr>
            </a:p>
          </p:txBody>
        </p:sp>
        <p:grpSp>
          <p:nvGrpSpPr>
            <p:cNvPr id="41" name="Csoportba foglalás 40">
              <a:extLst>
                <a:ext uri="{FF2B5EF4-FFF2-40B4-BE49-F238E27FC236}">
                  <a16:creationId xmlns:a16="http://schemas.microsoft.com/office/drawing/2014/main" id="{4F424F23-5D9F-4323-A780-AD13A28090A0}"/>
                </a:ext>
              </a:extLst>
            </p:cNvPr>
            <p:cNvGrpSpPr/>
            <p:nvPr/>
          </p:nvGrpSpPr>
          <p:grpSpPr>
            <a:xfrm>
              <a:off x="484584" y="1163287"/>
              <a:ext cx="8100122" cy="899999"/>
              <a:chOff x="484584" y="1204521"/>
              <a:chExt cx="8100122" cy="900000"/>
            </a:xfrm>
          </p:grpSpPr>
          <p:sp>
            <p:nvSpPr>
              <p:cNvPr id="42" name="Téglalap 41">
                <a:extLst>
                  <a:ext uri="{FF2B5EF4-FFF2-40B4-BE49-F238E27FC236}">
                    <a16:creationId xmlns:a16="http://schemas.microsoft.com/office/drawing/2014/main" id="{5A28C7CD-C5A5-4132-B7B3-35A84746F997}"/>
                  </a:ext>
                </a:extLst>
              </p:cNvPr>
              <p:cNvSpPr/>
              <p:nvPr/>
            </p:nvSpPr>
            <p:spPr>
              <a:xfrm>
                <a:off x="1384584" y="1204521"/>
                <a:ext cx="7200122" cy="900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000" dirty="0" err="1">
                    <a:latin typeface="F30"/>
                    <a:cs typeface="Arial" panose="020B0604020202020204" pitchFamily="34" charset="0"/>
                  </a:rPr>
                  <a:t>What</a:t>
                </a:r>
                <a:r>
                  <a:rPr lang="hu-HU" sz="2000" dirty="0">
                    <a:latin typeface="F30"/>
                    <a:cs typeface="Arial" panose="020B0604020202020204" pitchFamily="34" charset="0"/>
                  </a:rPr>
                  <a:t> </a:t>
                </a:r>
                <a:r>
                  <a:rPr lang="hu-HU" sz="2000" dirty="0" err="1">
                    <a:latin typeface="F30"/>
                    <a:cs typeface="Arial" panose="020B0604020202020204" pitchFamily="34" charset="0"/>
                  </a:rPr>
                  <a:t>can</a:t>
                </a:r>
                <a:r>
                  <a:rPr lang="hu-HU" sz="2000" dirty="0">
                    <a:latin typeface="F30"/>
                    <a:cs typeface="Arial" panose="020B0604020202020204" pitchFamily="34" charset="0"/>
                  </a:rPr>
                  <a:t> </a:t>
                </a:r>
                <a:r>
                  <a:rPr lang="hu-HU" sz="2000" dirty="0" err="1">
                    <a:latin typeface="F30"/>
                    <a:cs typeface="Arial" panose="020B0604020202020204" pitchFamily="34" charset="0"/>
                  </a:rPr>
                  <a:t>we</a:t>
                </a:r>
                <a:r>
                  <a:rPr lang="hu-HU" sz="2000" dirty="0">
                    <a:latin typeface="F30"/>
                    <a:cs typeface="Arial" panose="020B0604020202020204" pitchFamily="34" charset="0"/>
                  </a:rPr>
                  <a:t> </a:t>
                </a:r>
                <a:r>
                  <a:rPr lang="hu-HU" sz="2000" dirty="0" err="1">
                    <a:latin typeface="F30"/>
                    <a:cs typeface="Arial" panose="020B0604020202020204" pitchFamily="34" charset="0"/>
                  </a:rPr>
                  <a:t>say</a:t>
                </a:r>
                <a:r>
                  <a:rPr lang="hu-HU" sz="2000" dirty="0">
                    <a:latin typeface="F30"/>
                    <a:cs typeface="Arial" panose="020B0604020202020204" pitchFamily="34" charset="0"/>
                  </a:rPr>
                  <a:t> </a:t>
                </a:r>
                <a:r>
                  <a:rPr lang="hu-HU" sz="2000" dirty="0" err="1">
                    <a:latin typeface="F30"/>
                    <a:cs typeface="Arial" panose="020B0604020202020204" pitchFamily="34" charset="0"/>
                  </a:rPr>
                  <a:t>about</a:t>
                </a:r>
                <a:r>
                  <a:rPr lang="hu-HU" sz="2000" dirty="0">
                    <a:latin typeface="F30"/>
                    <a:cs typeface="Arial" panose="020B0604020202020204" pitchFamily="34" charset="0"/>
                  </a:rPr>
                  <a:t> </a:t>
                </a:r>
                <a:r>
                  <a:rPr lang="hu-HU" sz="2000" dirty="0" err="1">
                    <a:latin typeface="F30"/>
                    <a:cs typeface="Arial" panose="020B0604020202020204" pitchFamily="34" charset="0"/>
                  </a:rPr>
                  <a:t>the</a:t>
                </a:r>
                <a:r>
                  <a:rPr lang="hu-HU" sz="2000" dirty="0">
                    <a:latin typeface="F30"/>
                    <a:cs typeface="Arial" panose="020B0604020202020204" pitchFamily="34" charset="0"/>
                  </a:rPr>
                  <a:t> </a:t>
                </a:r>
                <a:r>
                  <a:rPr lang="hu-HU" sz="2000" b="1" dirty="0" err="1">
                    <a:latin typeface="F30"/>
                    <a:cs typeface="Arial" panose="020B0604020202020204" pitchFamily="34" charset="0"/>
                  </a:rPr>
                  <a:t>high</a:t>
                </a:r>
                <a:r>
                  <a:rPr lang="hu-HU" sz="2000" b="1" dirty="0">
                    <a:latin typeface="F30"/>
                    <a:cs typeface="Arial" panose="020B0604020202020204" pitchFamily="34" charset="0"/>
                  </a:rPr>
                  <a:t> </a:t>
                </a:r>
                <a:r>
                  <a:rPr lang="hu-HU" sz="2000" b="1" dirty="0" err="1">
                    <a:latin typeface="F30"/>
                    <a:cs typeface="Arial" panose="020B0604020202020204" pitchFamily="34" charset="0"/>
                  </a:rPr>
                  <a:t>level</a:t>
                </a:r>
                <a:r>
                  <a:rPr lang="hu-HU" sz="2000" b="1" dirty="0">
                    <a:latin typeface="F30"/>
                    <a:cs typeface="Arial" panose="020B0604020202020204" pitchFamily="34" charset="0"/>
                  </a:rPr>
                  <a:t> </a:t>
                </a:r>
                <a:r>
                  <a:rPr lang="hu-HU" sz="2000" b="1" dirty="0" err="1">
                    <a:latin typeface="F30"/>
                    <a:cs typeface="Arial" panose="020B0604020202020204" pitchFamily="34" charset="0"/>
                  </a:rPr>
                  <a:t>distinctions</a:t>
                </a:r>
                <a:r>
                  <a:rPr lang="hu-HU" sz="2000" dirty="0">
                    <a:latin typeface="F30"/>
                    <a:cs typeface="Arial" panose="020B0604020202020204" pitchFamily="34" charset="0"/>
                  </a:rPr>
                  <a:t> </a:t>
                </a:r>
                <a:r>
                  <a:rPr lang="hu-HU" sz="2000" dirty="0" err="1">
                    <a:latin typeface="F30"/>
                    <a:cs typeface="Arial" panose="020B0604020202020204" pitchFamily="34" charset="0"/>
                  </a:rPr>
                  <a:t>about</a:t>
                </a:r>
                <a:r>
                  <a:rPr lang="hu-HU" sz="2000" dirty="0">
                    <a:latin typeface="F30"/>
                    <a:cs typeface="Arial" panose="020B0604020202020204" pitchFamily="34" charset="0"/>
                  </a:rPr>
                  <a:t> </a:t>
                </a:r>
                <a:r>
                  <a:rPr lang="hu-HU" sz="2000" dirty="0" err="1">
                    <a:latin typeface="F30"/>
                    <a:cs typeface="Arial" panose="020B0604020202020204" pitchFamily="34" charset="0"/>
                  </a:rPr>
                  <a:t>different</a:t>
                </a:r>
                <a:r>
                  <a:rPr lang="hu-HU" sz="2000" dirty="0">
                    <a:latin typeface="F30"/>
                    <a:cs typeface="Arial" panose="020B0604020202020204" pitchFamily="34" charset="0"/>
                  </a:rPr>
                  <a:t> </a:t>
                </a:r>
                <a:r>
                  <a:rPr lang="hu-HU" sz="2000" dirty="0" err="1">
                    <a:latin typeface="F30"/>
                    <a:cs typeface="Arial" panose="020B0604020202020204" pitchFamily="34" charset="0"/>
                  </a:rPr>
                  <a:t>approaches</a:t>
                </a:r>
                <a:r>
                  <a:rPr lang="hu-HU" sz="2000" dirty="0">
                    <a:latin typeface="F30"/>
                    <a:cs typeface="Arial" panose="020B0604020202020204" pitchFamily="34" charset="0"/>
                  </a:rPr>
                  <a:t> in </a:t>
                </a:r>
                <a:r>
                  <a:rPr lang="hu-HU" sz="2000" dirty="0" err="1">
                    <a:latin typeface="F30"/>
                    <a:cs typeface="Arial" panose="020B0604020202020204" pitchFamily="34" charset="0"/>
                  </a:rPr>
                  <a:t>estimating</a:t>
                </a:r>
                <a:r>
                  <a:rPr lang="hu-HU" sz="2000" dirty="0">
                    <a:latin typeface="F30"/>
                    <a:cs typeface="Arial" panose="020B0604020202020204" pitchFamily="34" charset="0"/>
                  </a:rPr>
                  <a:t> </a:t>
                </a:r>
                <a:r>
                  <a:rPr lang="hu-HU" sz="2000" dirty="0" err="1">
                    <a:latin typeface="F30"/>
                    <a:cs typeface="Arial" panose="020B0604020202020204" pitchFamily="34" charset="0"/>
                  </a:rPr>
                  <a:t>the</a:t>
                </a:r>
                <a:r>
                  <a:rPr lang="hu-HU" sz="2000" dirty="0">
                    <a:latin typeface="F30"/>
                    <a:cs typeface="Arial" panose="020B0604020202020204" pitchFamily="34" charset="0"/>
                  </a:rPr>
                  <a:t> Maximum </a:t>
                </a:r>
                <a:r>
                  <a:rPr lang="hu-HU" sz="2000" dirty="0" err="1">
                    <a:latin typeface="F30"/>
                    <a:cs typeface="Arial" panose="020B0604020202020204" pitchFamily="34" charset="0"/>
                  </a:rPr>
                  <a:t>Entropy</a:t>
                </a:r>
                <a:r>
                  <a:rPr lang="hu-HU" sz="2000" dirty="0">
                    <a:latin typeface="F30"/>
                    <a:cs typeface="Arial" panose="020B0604020202020204" pitchFamily="34" charset="0"/>
                  </a:rPr>
                  <a:t> Projection?</a:t>
                </a:r>
                <a:endParaRPr lang="hu-HU" sz="2000" b="1" dirty="0">
                  <a:latin typeface="F30"/>
                  <a:cs typeface="Arial" panose="020B0604020202020204" pitchFamily="34" charset="0"/>
                </a:endParaRPr>
              </a:p>
            </p:txBody>
          </p:sp>
          <p:sp>
            <p:nvSpPr>
              <p:cNvPr id="43" name="Téglalap 42">
                <a:extLst>
                  <a:ext uri="{FF2B5EF4-FFF2-40B4-BE49-F238E27FC236}">
                    <a16:creationId xmlns:a16="http://schemas.microsoft.com/office/drawing/2014/main" id="{E34D200B-31CE-4588-8189-2C85AE5E448C}"/>
                  </a:ext>
                </a:extLst>
              </p:cNvPr>
              <p:cNvSpPr/>
              <p:nvPr/>
            </p:nvSpPr>
            <p:spPr>
              <a:xfrm>
                <a:off x="484584" y="1204521"/>
                <a:ext cx="900000" cy="900000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hu-HU" sz="2800" b="1" dirty="0">
                    <a:solidFill>
                      <a:schemeClr val="tx1"/>
                    </a:solidFill>
                    <a:latin typeface="F30"/>
                  </a:rPr>
                  <a:t>K1</a:t>
                </a:r>
              </a:p>
            </p:txBody>
          </p:sp>
        </p:grpSp>
      </p:grpSp>
      <p:sp>
        <p:nvSpPr>
          <p:cNvPr id="44" name="Téglalap 43">
            <a:extLst>
              <a:ext uri="{FF2B5EF4-FFF2-40B4-BE49-F238E27FC236}">
                <a16:creationId xmlns:a16="http://schemas.microsoft.com/office/drawing/2014/main" id="{033708F9-0F50-4DF8-9EC8-B9321AD5ED18}"/>
              </a:ext>
            </a:extLst>
          </p:cNvPr>
          <p:cNvSpPr/>
          <p:nvPr/>
        </p:nvSpPr>
        <p:spPr>
          <a:xfrm>
            <a:off x="252827" y="-3923"/>
            <a:ext cx="11686345" cy="953071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u-HU" sz="2800" b="1" dirty="0" err="1">
                <a:solidFill>
                  <a:schemeClr val="tx1"/>
                </a:solidFill>
                <a:latin typeface="F30"/>
                <a:ea typeface="+mn-lt"/>
                <a:cs typeface="+mn-lt"/>
              </a:rPr>
              <a:t>Summary</a:t>
            </a:r>
            <a:r>
              <a:rPr lang="hu-HU" sz="2800" b="1" dirty="0">
                <a:solidFill>
                  <a:schemeClr val="tx1"/>
                </a:solidFill>
                <a:latin typeface="F30"/>
                <a:ea typeface="+mn-lt"/>
                <a:cs typeface="+mn-lt"/>
              </a:rPr>
              <a:t> and </a:t>
            </a:r>
            <a:r>
              <a:rPr lang="hu-HU" sz="2800" b="1" dirty="0" err="1">
                <a:solidFill>
                  <a:schemeClr val="tx1"/>
                </a:solidFill>
                <a:latin typeface="F30"/>
                <a:ea typeface="+mn-lt"/>
                <a:cs typeface="+mn-lt"/>
              </a:rPr>
              <a:t>Conclusions</a:t>
            </a:r>
            <a:endParaRPr lang="hu-HU" sz="2800" b="1" dirty="0">
              <a:solidFill>
                <a:schemeClr val="tx1"/>
              </a:solidFill>
              <a:latin typeface="F30"/>
              <a:ea typeface="+mn-lt"/>
              <a:cs typeface="+mn-lt"/>
            </a:endParaRPr>
          </a:p>
        </p:txBody>
      </p: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87D87B25-56DE-E0DD-17D8-FC9EA96F12E1}"/>
              </a:ext>
            </a:extLst>
          </p:cNvPr>
          <p:cNvGrpSpPr/>
          <p:nvPr/>
        </p:nvGrpSpPr>
        <p:grpSpPr>
          <a:xfrm>
            <a:off x="249032" y="4050545"/>
            <a:ext cx="7177311" cy="1440000"/>
            <a:chOff x="374341" y="1052964"/>
            <a:chExt cx="8349001" cy="1136323"/>
          </a:xfrm>
        </p:grpSpPr>
        <p:sp>
          <p:nvSpPr>
            <p:cNvPr id="16" name="Téglalap 15">
              <a:extLst>
                <a:ext uri="{FF2B5EF4-FFF2-40B4-BE49-F238E27FC236}">
                  <a16:creationId xmlns:a16="http://schemas.microsoft.com/office/drawing/2014/main" id="{7EDFC795-5677-21F7-A555-776FA7B2AC63}"/>
                </a:ext>
              </a:extLst>
            </p:cNvPr>
            <p:cNvSpPr/>
            <p:nvPr/>
          </p:nvSpPr>
          <p:spPr>
            <a:xfrm>
              <a:off x="374341" y="1052964"/>
              <a:ext cx="8349001" cy="1136323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latin typeface="F30"/>
              </a:endParaRPr>
            </a:p>
          </p:txBody>
        </p:sp>
        <p:grpSp>
          <p:nvGrpSpPr>
            <p:cNvPr id="17" name="Csoportba foglalás 16">
              <a:extLst>
                <a:ext uri="{FF2B5EF4-FFF2-40B4-BE49-F238E27FC236}">
                  <a16:creationId xmlns:a16="http://schemas.microsoft.com/office/drawing/2014/main" id="{36A3290E-E01E-8FF4-4CC1-BF48EFF16722}"/>
                </a:ext>
              </a:extLst>
            </p:cNvPr>
            <p:cNvGrpSpPr/>
            <p:nvPr/>
          </p:nvGrpSpPr>
          <p:grpSpPr>
            <a:xfrm>
              <a:off x="484584" y="1163287"/>
              <a:ext cx="8100122" cy="899999"/>
              <a:chOff x="484584" y="1204521"/>
              <a:chExt cx="8100122" cy="900000"/>
            </a:xfrm>
          </p:grpSpPr>
          <p:sp>
            <p:nvSpPr>
              <p:cNvPr id="18" name="Téglalap 17">
                <a:extLst>
                  <a:ext uri="{FF2B5EF4-FFF2-40B4-BE49-F238E27FC236}">
                    <a16:creationId xmlns:a16="http://schemas.microsoft.com/office/drawing/2014/main" id="{2FF53767-A0B5-77EC-D8EE-AEAC31D38CA6}"/>
                  </a:ext>
                </a:extLst>
              </p:cNvPr>
              <p:cNvSpPr/>
              <p:nvPr/>
            </p:nvSpPr>
            <p:spPr>
              <a:xfrm>
                <a:off x="1384584" y="1204521"/>
                <a:ext cx="7200122" cy="900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000" dirty="0" err="1">
                    <a:effectLst/>
                    <a:latin typeface="F30"/>
                    <a:ea typeface="Calibri" panose="020F0502020204030204" pitchFamily="34" charset="0"/>
                    <a:cs typeface="Arial" panose="020B0604020202020204" pitchFamily="34" charset="0"/>
                  </a:rPr>
                  <a:t>How</a:t>
                </a:r>
                <a:r>
                  <a:rPr lang="hu-HU" sz="2000" dirty="0">
                    <a:effectLst/>
                    <a:latin typeface="F3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hu-HU" sz="2000" dirty="0" err="1">
                    <a:effectLst/>
                    <a:latin typeface="F30"/>
                    <a:ea typeface="Calibri" panose="020F0502020204030204" pitchFamily="34" charset="0"/>
                    <a:cs typeface="Arial" panose="020B0604020202020204" pitchFamily="34" charset="0"/>
                  </a:rPr>
                  <a:t>can</a:t>
                </a:r>
                <a:r>
                  <a:rPr lang="hu-HU" sz="2000" dirty="0">
                    <a:effectLst/>
                    <a:latin typeface="F3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hu-HU" sz="2000" dirty="0" err="1">
                    <a:effectLst/>
                    <a:latin typeface="F30"/>
                    <a:ea typeface="Calibri" panose="020F0502020204030204" pitchFamily="34" charset="0"/>
                    <a:cs typeface="Arial" panose="020B0604020202020204" pitchFamily="34" charset="0"/>
                  </a:rPr>
                  <a:t>we</a:t>
                </a:r>
                <a:r>
                  <a:rPr lang="hu-HU" sz="2000" dirty="0">
                    <a:effectLst/>
                    <a:latin typeface="F3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hu-HU" sz="2000" dirty="0" err="1">
                    <a:effectLst/>
                    <a:latin typeface="F30"/>
                    <a:ea typeface="Calibri" panose="020F0502020204030204" pitchFamily="34" charset="0"/>
                    <a:cs typeface="Arial" panose="020B0604020202020204" pitchFamily="34" charset="0"/>
                  </a:rPr>
                  <a:t>utilize</a:t>
                </a:r>
                <a:r>
                  <a:rPr lang="hu-HU" sz="2000" dirty="0">
                    <a:effectLst/>
                    <a:latin typeface="F3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hu-HU" sz="2000" dirty="0" err="1">
                    <a:effectLst/>
                    <a:latin typeface="F30"/>
                    <a:ea typeface="Calibri" panose="020F0502020204030204" pitchFamily="34" charset="0"/>
                    <a:cs typeface="Arial" panose="020B0604020202020204" pitchFamily="34" charset="0"/>
                  </a:rPr>
                  <a:t>these</a:t>
                </a:r>
                <a:r>
                  <a:rPr lang="hu-HU" sz="2000" dirty="0">
                    <a:effectLst/>
                    <a:latin typeface="F3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hu-HU" sz="2000" dirty="0" err="1">
                    <a:effectLst/>
                    <a:latin typeface="F30"/>
                    <a:ea typeface="Calibri" panose="020F0502020204030204" pitchFamily="34" charset="0"/>
                    <a:cs typeface="Arial" panose="020B0604020202020204" pitchFamily="34" charset="0"/>
                  </a:rPr>
                  <a:t>observations</a:t>
                </a:r>
                <a:r>
                  <a:rPr lang="hu-HU" sz="2000" dirty="0">
                    <a:effectLst/>
                    <a:latin typeface="F3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hu-HU" sz="2000" dirty="0" err="1">
                    <a:effectLst/>
                    <a:latin typeface="F30"/>
                    <a:ea typeface="Calibri" panose="020F0502020204030204" pitchFamily="34" charset="0"/>
                    <a:cs typeface="Arial" panose="020B0604020202020204" pitchFamily="34" charset="0"/>
                  </a:rPr>
                  <a:t>to</a:t>
                </a:r>
                <a:r>
                  <a:rPr lang="hu-HU" sz="2000" dirty="0">
                    <a:effectLst/>
                    <a:latin typeface="F3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hu-HU" sz="2000" b="1" dirty="0" err="1">
                    <a:effectLst/>
                    <a:latin typeface="F30"/>
                    <a:ea typeface="Calibri" panose="020F0502020204030204" pitchFamily="34" charset="0"/>
                    <a:cs typeface="Arial" panose="020B0604020202020204" pitchFamily="34" charset="0"/>
                  </a:rPr>
                  <a:t>implement</a:t>
                </a:r>
                <a:r>
                  <a:rPr lang="hu-HU" sz="2000" b="1" dirty="0">
                    <a:effectLst/>
                    <a:latin typeface="F3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hu-HU" sz="2000" b="1" dirty="0" err="1">
                    <a:effectLst/>
                    <a:latin typeface="F30"/>
                    <a:ea typeface="Calibri" panose="020F0502020204030204" pitchFamily="34" charset="0"/>
                    <a:cs typeface="Arial" panose="020B0604020202020204" pitchFamily="34" charset="0"/>
                  </a:rPr>
                  <a:t>new</a:t>
                </a:r>
                <a:r>
                  <a:rPr lang="hu-HU" sz="2000" b="1" dirty="0">
                    <a:effectLst/>
                    <a:latin typeface="F3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hu-HU" sz="2000" b="1" dirty="0" err="1">
                    <a:effectLst/>
                    <a:latin typeface="F30"/>
                    <a:ea typeface="Calibri" panose="020F0502020204030204" pitchFamily="34" charset="0"/>
                    <a:cs typeface="Arial" panose="020B0604020202020204" pitchFamily="34" charset="0"/>
                  </a:rPr>
                  <a:t>approach</a:t>
                </a:r>
                <a:r>
                  <a:rPr lang="hu-HU" sz="2000" b="1" dirty="0">
                    <a:effectLst/>
                    <a:latin typeface="F3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0" name="Téglalap 19">
                <a:extLst>
                  <a:ext uri="{FF2B5EF4-FFF2-40B4-BE49-F238E27FC236}">
                    <a16:creationId xmlns:a16="http://schemas.microsoft.com/office/drawing/2014/main" id="{0F8B16DC-DF9F-C625-05D3-A91ABB77BECA}"/>
                  </a:ext>
                </a:extLst>
              </p:cNvPr>
              <p:cNvSpPr/>
              <p:nvPr/>
            </p:nvSpPr>
            <p:spPr>
              <a:xfrm>
                <a:off x="484584" y="1204521"/>
                <a:ext cx="900000" cy="900000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hu-HU" sz="2800" b="1" dirty="0">
                    <a:solidFill>
                      <a:schemeClr val="tx1"/>
                    </a:solidFill>
                    <a:latin typeface="F30"/>
                  </a:rPr>
                  <a:t>K2</a:t>
                </a:r>
              </a:p>
            </p:txBody>
          </p:sp>
        </p:grpSp>
      </p:grpSp>
      <p:sp>
        <p:nvSpPr>
          <p:cNvPr id="11" name="Téglalap 10">
            <a:extLst>
              <a:ext uri="{FF2B5EF4-FFF2-40B4-BE49-F238E27FC236}">
                <a16:creationId xmlns:a16="http://schemas.microsoft.com/office/drawing/2014/main" id="{2EBCA95E-CCB7-0CC0-4D15-9C9D37519E64}"/>
              </a:ext>
            </a:extLst>
          </p:cNvPr>
          <p:cNvSpPr/>
          <p:nvPr/>
        </p:nvSpPr>
        <p:spPr>
          <a:xfrm>
            <a:off x="7610168" y="1816509"/>
            <a:ext cx="4329004" cy="1612491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  <a:latin typeface="F30"/>
              </a:rPr>
              <a:t>PCA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captures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global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variance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,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making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it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suitable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for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Gaussian-like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data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.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It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may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miss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local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data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variability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.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k-nearest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neighbors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approach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captures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local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structure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and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variability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,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which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is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ideal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for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complex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, non-Gaussian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data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but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can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be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biased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in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higher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dimensions</a:t>
            </a:r>
            <a:endParaRPr lang="hu-HU" sz="1600" dirty="0">
              <a:solidFill>
                <a:schemeClr val="tx1"/>
              </a:solidFill>
              <a:latin typeface="F30"/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41C426A2-C5C7-E901-2FA7-9FE2C7E3ABE1}"/>
              </a:ext>
            </a:extLst>
          </p:cNvPr>
          <p:cNvSpPr/>
          <p:nvPr/>
        </p:nvSpPr>
        <p:spPr>
          <a:xfrm>
            <a:off x="7610168" y="3819134"/>
            <a:ext cx="4329004" cy="203346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  <a:latin typeface="F30"/>
              </a:rPr>
              <a:t>A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new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approach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can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combine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PCA and KL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approaches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to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leverage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global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structure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and local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variability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.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Using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Gaussian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Mixture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Models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(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GMMs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)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to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segment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data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improves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Gaussian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characteristics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,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aiding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analysis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. A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component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weighing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system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balances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local and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global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properties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,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while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transforming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PCA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vectors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into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a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canonical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form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ensures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1600" dirty="0" err="1">
                <a:solidFill>
                  <a:schemeClr val="tx1"/>
                </a:solidFill>
                <a:latin typeface="F30"/>
              </a:rPr>
              <a:t>consistency</a:t>
            </a:r>
            <a:r>
              <a:rPr lang="hu-HU" sz="1600" dirty="0">
                <a:solidFill>
                  <a:schemeClr val="tx1"/>
                </a:solidFill>
                <a:latin typeface="F30"/>
              </a:rPr>
              <a:t>.</a:t>
            </a:r>
          </a:p>
        </p:txBody>
      </p:sp>
      <p:sp>
        <p:nvSpPr>
          <p:cNvPr id="34" name="Dia számának helye 63">
            <a:extLst>
              <a:ext uri="{FF2B5EF4-FFF2-40B4-BE49-F238E27FC236}">
                <a16:creationId xmlns:a16="http://schemas.microsoft.com/office/drawing/2014/main" id="{1A8BA602-87E6-2A8D-F2F1-D63267D7C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4311" y="6344815"/>
            <a:ext cx="420707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z="1400" smtClean="0">
                <a:solidFill>
                  <a:schemeClr val="accent6">
                    <a:lumMod val="50000"/>
                  </a:schemeClr>
                </a:solidFill>
                <a:latin typeface="F30"/>
              </a:rPr>
              <a:pPr algn="l"/>
              <a:t>14</a:t>
            </a:fld>
            <a:endParaRPr lang="hu-HU" sz="1400">
              <a:solidFill>
                <a:schemeClr val="accent6">
                  <a:lumMod val="50000"/>
                </a:schemeClr>
              </a:solidFill>
              <a:latin typeface="F30"/>
            </a:endParaRPr>
          </a:p>
        </p:txBody>
      </p:sp>
      <p:grpSp>
        <p:nvGrpSpPr>
          <p:cNvPr id="2" name="Csoportba foglalás 53">
            <a:extLst>
              <a:ext uri="{FF2B5EF4-FFF2-40B4-BE49-F238E27FC236}">
                <a16:creationId xmlns:a16="http://schemas.microsoft.com/office/drawing/2014/main" id="{03CA0BCA-C8B9-F6F2-98BF-C7EA217D73AF}"/>
              </a:ext>
            </a:extLst>
          </p:cNvPr>
          <p:cNvGrpSpPr/>
          <p:nvPr/>
        </p:nvGrpSpPr>
        <p:grpSpPr>
          <a:xfrm>
            <a:off x="1943285" y="6344815"/>
            <a:ext cx="8305427" cy="360000"/>
            <a:chOff x="2052782" y="6354146"/>
            <a:chExt cx="8305427" cy="360000"/>
          </a:xfrm>
        </p:grpSpPr>
        <p:sp>
          <p:nvSpPr>
            <p:cNvPr id="3" name="Nyíl: ötszög 1">
              <a:extLst>
                <a:ext uri="{FF2B5EF4-FFF2-40B4-BE49-F238E27FC236}">
                  <a16:creationId xmlns:a16="http://schemas.microsoft.com/office/drawing/2014/main" id="{0610B760-26F0-1C00-8643-6D50A8EEEEA0}"/>
                </a:ext>
              </a:extLst>
            </p:cNvPr>
            <p:cNvSpPr/>
            <p:nvPr/>
          </p:nvSpPr>
          <p:spPr>
            <a:xfrm>
              <a:off x="2052782" y="6354146"/>
              <a:ext cx="1440000" cy="360000"/>
            </a:xfrm>
            <a:prstGeom prst="homePlate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>
                  <a:solidFill>
                    <a:schemeClr val="tx1"/>
                  </a:solidFill>
                  <a:latin typeface="F30"/>
                </a:rPr>
                <a:t>Research </a:t>
              </a:r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questions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  <p:sp>
          <p:nvSpPr>
            <p:cNvPr id="4" name="Nyíl: sávnyíl 2">
              <a:extLst>
                <a:ext uri="{FF2B5EF4-FFF2-40B4-BE49-F238E27FC236}">
                  <a16:creationId xmlns:a16="http://schemas.microsoft.com/office/drawing/2014/main" id="{C5EC5FDC-CB78-0664-1FDE-B8BE6B76C706}"/>
                </a:ext>
              </a:extLst>
            </p:cNvPr>
            <p:cNvSpPr/>
            <p:nvPr/>
          </p:nvSpPr>
          <p:spPr>
            <a:xfrm>
              <a:off x="4789669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>
                  <a:solidFill>
                    <a:schemeClr val="tx1"/>
                  </a:solidFill>
                  <a:latin typeface="F30"/>
                </a:rPr>
                <a:t>Estimators</a:t>
              </a:r>
            </a:p>
          </p:txBody>
        </p:sp>
        <p:sp>
          <p:nvSpPr>
            <p:cNvPr id="5" name="Nyíl: sávnyíl 24">
              <a:extLst>
                <a:ext uri="{FF2B5EF4-FFF2-40B4-BE49-F238E27FC236}">
                  <a16:creationId xmlns:a16="http://schemas.microsoft.com/office/drawing/2014/main" id="{820B9C2D-F050-2A63-E377-349B93EED10E}"/>
                </a:ext>
              </a:extLst>
            </p:cNvPr>
            <p:cNvSpPr/>
            <p:nvPr/>
          </p:nvSpPr>
          <p:spPr>
            <a:xfrm>
              <a:off x="3425867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Introduction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  <p:sp>
          <p:nvSpPr>
            <p:cNvPr id="6" name="Nyíl: sávnyíl 25">
              <a:extLst>
                <a:ext uri="{FF2B5EF4-FFF2-40B4-BE49-F238E27FC236}">
                  <a16:creationId xmlns:a16="http://schemas.microsoft.com/office/drawing/2014/main" id="{7DA9347F-B74C-CC0C-C10F-41F48DDDDCEF}"/>
                </a:ext>
              </a:extLst>
            </p:cNvPr>
            <p:cNvSpPr/>
            <p:nvPr/>
          </p:nvSpPr>
          <p:spPr>
            <a:xfrm>
              <a:off x="6172038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Experiments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  <p:sp>
          <p:nvSpPr>
            <p:cNvPr id="7" name="Nyíl: sávnyíl 28">
              <a:extLst>
                <a:ext uri="{FF2B5EF4-FFF2-40B4-BE49-F238E27FC236}">
                  <a16:creationId xmlns:a16="http://schemas.microsoft.com/office/drawing/2014/main" id="{64845A69-B5DE-8639-F8AC-53CB926DE45C}"/>
                </a:ext>
              </a:extLst>
            </p:cNvPr>
            <p:cNvSpPr/>
            <p:nvPr/>
          </p:nvSpPr>
          <p:spPr>
            <a:xfrm>
              <a:off x="7535840" y="6354146"/>
              <a:ext cx="1440000" cy="360000"/>
            </a:xfrm>
            <a:prstGeom prst="chevron">
              <a:avLst/>
            </a:prstGeom>
            <a:solidFill>
              <a:srgbClr val="33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 err="1">
                  <a:latin typeface="F30"/>
                </a:rPr>
                <a:t>Conclusion</a:t>
              </a:r>
              <a:endParaRPr lang="hu-HU" sz="1200" b="1" dirty="0">
                <a:latin typeface="F30"/>
              </a:endParaRPr>
            </a:p>
          </p:txBody>
        </p:sp>
        <p:sp>
          <p:nvSpPr>
            <p:cNvPr id="8" name="Nyíl: sávnyíl 30">
              <a:extLst>
                <a:ext uri="{FF2B5EF4-FFF2-40B4-BE49-F238E27FC236}">
                  <a16:creationId xmlns:a16="http://schemas.microsoft.com/office/drawing/2014/main" id="{6067B7A0-4BD0-AE21-7284-DD61AC1477E6}"/>
                </a:ext>
              </a:extLst>
            </p:cNvPr>
            <p:cNvSpPr/>
            <p:nvPr/>
          </p:nvSpPr>
          <p:spPr>
            <a:xfrm>
              <a:off x="8918209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Future</a:t>
              </a:r>
              <a:r>
                <a:rPr lang="hu-HU" sz="1200" dirty="0">
                  <a:solidFill>
                    <a:schemeClr val="tx1"/>
                  </a:solidFill>
                  <a:latin typeface="F30"/>
                </a:rPr>
                <a:t> </a:t>
              </a:r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steps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5419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>
            <a:extLst>
              <a:ext uri="{FF2B5EF4-FFF2-40B4-BE49-F238E27FC236}">
                <a16:creationId xmlns:a16="http://schemas.microsoft.com/office/drawing/2014/main" id="{0AD1BA01-CFD1-7AE7-FFFF-E2A87D390C45}"/>
              </a:ext>
            </a:extLst>
          </p:cNvPr>
          <p:cNvSpPr/>
          <p:nvPr/>
        </p:nvSpPr>
        <p:spPr>
          <a:xfrm>
            <a:off x="252827" y="-3923"/>
            <a:ext cx="11673669" cy="953071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u-HU" sz="2800" b="1" dirty="0" err="1">
                <a:solidFill>
                  <a:schemeClr val="tx1"/>
                </a:solidFill>
                <a:latin typeface="F30"/>
                <a:ea typeface="+mn-lt"/>
                <a:cs typeface="+mn-lt"/>
              </a:rPr>
              <a:t>Future</a:t>
            </a:r>
            <a:r>
              <a:rPr lang="hu-HU" sz="2800" b="1" dirty="0">
                <a:solidFill>
                  <a:schemeClr val="tx1"/>
                </a:solidFill>
                <a:latin typeface="F30"/>
                <a:ea typeface="+mn-lt"/>
                <a:cs typeface="+mn-lt"/>
              </a:rPr>
              <a:t> </a:t>
            </a:r>
            <a:r>
              <a:rPr lang="hu-HU" sz="2800" b="1" dirty="0" err="1">
                <a:solidFill>
                  <a:schemeClr val="tx1"/>
                </a:solidFill>
                <a:latin typeface="F30"/>
                <a:ea typeface="+mn-lt"/>
                <a:cs typeface="+mn-lt"/>
              </a:rPr>
              <a:t>Steps</a:t>
            </a:r>
            <a:endParaRPr lang="hu-HU" sz="2800" b="1" dirty="0">
              <a:solidFill>
                <a:schemeClr val="tx1"/>
              </a:solidFill>
              <a:latin typeface="F30"/>
              <a:ea typeface="+mn-lt"/>
              <a:cs typeface="+mn-lt"/>
            </a:endParaRPr>
          </a:p>
        </p:txBody>
      </p:sp>
      <p:sp>
        <p:nvSpPr>
          <p:cNvPr id="16" name="Dia számának helye 63">
            <a:extLst>
              <a:ext uri="{FF2B5EF4-FFF2-40B4-BE49-F238E27FC236}">
                <a16:creationId xmlns:a16="http://schemas.microsoft.com/office/drawing/2014/main" id="{5F68648B-796E-2BDA-0659-9C3BC356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4311" y="6344815"/>
            <a:ext cx="480457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z="1400" smtClean="0">
                <a:solidFill>
                  <a:schemeClr val="accent6">
                    <a:lumMod val="50000"/>
                  </a:schemeClr>
                </a:solidFill>
                <a:latin typeface="F30"/>
              </a:rPr>
              <a:pPr algn="l"/>
              <a:t>15</a:t>
            </a:fld>
            <a:endParaRPr lang="hu-HU" sz="1400" dirty="0">
              <a:solidFill>
                <a:schemeClr val="accent6">
                  <a:lumMod val="50000"/>
                </a:schemeClr>
              </a:solidFill>
              <a:latin typeface="F30"/>
            </a:endParaRPr>
          </a:p>
        </p:txBody>
      </p:sp>
      <p:sp>
        <p:nvSpPr>
          <p:cNvPr id="24" name="Téglalap 23">
            <a:extLst>
              <a:ext uri="{FF2B5EF4-FFF2-40B4-BE49-F238E27FC236}">
                <a16:creationId xmlns:a16="http://schemas.microsoft.com/office/drawing/2014/main" id="{6C3C72C1-E285-3F67-2152-0B91117E5A2C}"/>
              </a:ext>
            </a:extLst>
          </p:cNvPr>
          <p:cNvSpPr/>
          <p:nvPr/>
        </p:nvSpPr>
        <p:spPr>
          <a:xfrm>
            <a:off x="1856457" y="1671303"/>
            <a:ext cx="8527430" cy="112105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0" i="0" u="none" strike="noStrike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Further enhance the hybrid algorithm combining PCA, KL, and MSE approaches by experimenting with different weighing systems and optimization techniques to improve accuracy and efficiency in various data scenarios.</a:t>
            </a:r>
            <a:endParaRPr lang="hu-HU" dirty="0">
              <a:solidFill>
                <a:schemeClr val="tx1"/>
              </a:solidFill>
              <a:latin typeface="F30"/>
            </a:endParaRP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BC615E64-3051-7719-AD13-797C83E1C9B1}"/>
              </a:ext>
            </a:extLst>
          </p:cNvPr>
          <p:cNvSpPr/>
          <p:nvPr/>
        </p:nvSpPr>
        <p:spPr>
          <a:xfrm>
            <a:off x="1856457" y="2905744"/>
            <a:ext cx="8527430" cy="104682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D0D0D"/>
                </a:solidFill>
                <a:highlight>
                  <a:srgbClr val="FFFFFF"/>
                </a:highlight>
                <a:latin typeface="ui-sans-serif"/>
              </a:rPr>
              <a:t>Investigate how the improved entropy estimation techniques can be integrated into existing machine learning models, particularly for feature selection and dimensionality reduction in high-dimensional </a:t>
            </a:r>
            <a:r>
              <a:rPr lang="en-US">
                <a:solidFill>
                  <a:srgbClr val="0D0D0D"/>
                </a:solidFill>
                <a:highlight>
                  <a:srgbClr val="FFFFFF"/>
                </a:highlight>
                <a:latin typeface="ui-sans-serif"/>
              </a:rPr>
              <a:t>data.</a:t>
            </a:r>
            <a:endParaRPr lang="hu-HU" dirty="0">
              <a:solidFill>
                <a:srgbClr val="0D0D0D"/>
              </a:solidFill>
              <a:highlight>
                <a:srgbClr val="FFFFFF"/>
              </a:highlight>
              <a:latin typeface="ui-sans-serif"/>
            </a:endParaRPr>
          </a:p>
        </p:txBody>
      </p:sp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DD0505D3-2A34-6778-3274-803919314188}"/>
              </a:ext>
            </a:extLst>
          </p:cNvPr>
          <p:cNvGrpSpPr/>
          <p:nvPr/>
        </p:nvGrpSpPr>
        <p:grpSpPr>
          <a:xfrm>
            <a:off x="1943285" y="6344815"/>
            <a:ext cx="8305427" cy="360000"/>
            <a:chOff x="2052782" y="6354146"/>
            <a:chExt cx="8305427" cy="360000"/>
          </a:xfrm>
        </p:grpSpPr>
        <p:sp>
          <p:nvSpPr>
            <p:cNvPr id="15" name="Nyíl: ötszög 1">
              <a:extLst>
                <a:ext uri="{FF2B5EF4-FFF2-40B4-BE49-F238E27FC236}">
                  <a16:creationId xmlns:a16="http://schemas.microsoft.com/office/drawing/2014/main" id="{A7EC0744-1FB4-812D-5E1A-7FC5F8B7B59A}"/>
                </a:ext>
              </a:extLst>
            </p:cNvPr>
            <p:cNvSpPr/>
            <p:nvPr/>
          </p:nvSpPr>
          <p:spPr>
            <a:xfrm>
              <a:off x="2052782" y="6354146"/>
              <a:ext cx="1440000" cy="360000"/>
            </a:xfrm>
            <a:prstGeom prst="homePlate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>
                  <a:solidFill>
                    <a:schemeClr val="tx1"/>
                  </a:solidFill>
                  <a:latin typeface="F30"/>
                </a:rPr>
                <a:t>Research </a:t>
              </a:r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questions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  <p:sp>
          <p:nvSpPr>
            <p:cNvPr id="18" name="Nyíl: sávnyíl 2">
              <a:extLst>
                <a:ext uri="{FF2B5EF4-FFF2-40B4-BE49-F238E27FC236}">
                  <a16:creationId xmlns:a16="http://schemas.microsoft.com/office/drawing/2014/main" id="{35B071BD-493E-0B29-F47C-DFB21346ACCC}"/>
                </a:ext>
              </a:extLst>
            </p:cNvPr>
            <p:cNvSpPr/>
            <p:nvPr/>
          </p:nvSpPr>
          <p:spPr>
            <a:xfrm>
              <a:off x="4789669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>
                  <a:solidFill>
                    <a:schemeClr val="tx1"/>
                  </a:solidFill>
                  <a:latin typeface="F30"/>
                </a:rPr>
                <a:t>Estimators</a:t>
              </a:r>
            </a:p>
          </p:txBody>
        </p:sp>
        <p:sp>
          <p:nvSpPr>
            <p:cNvPr id="19" name="Nyíl: sávnyíl 24">
              <a:extLst>
                <a:ext uri="{FF2B5EF4-FFF2-40B4-BE49-F238E27FC236}">
                  <a16:creationId xmlns:a16="http://schemas.microsoft.com/office/drawing/2014/main" id="{94BA1F2F-B8A8-B1A0-2626-3AA7B27CA56E}"/>
                </a:ext>
              </a:extLst>
            </p:cNvPr>
            <p:cNvSpPr/>
            <p:nvPr/>
          </p:nvSpPr>
          <p:spPr>
            <a:xfrm>
              <a:off x="3425867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Introduction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  <p:sp>
          <p:nvSpPr>
            <p:cNvPr id="25" name="Nyíl: sávnyíl 25">
              <a:extLst>
                <a:ext uri="{FF2B5EF4-FFF2-40B4-BE49-F238E27FC236}">
                  <a16:creationId xmlns:a16="http://schemas.microsoft.com/office/drawing/2014/main" id="{82918C60-400A-AE83-22D2-AC096DA945EC}"/>
                </a:ext>
              </a:extLst>
            </p:cNvPr>
            <p:cNvSpPr/>
            <p:nvPr/>
          </p:nvSpPr>
          <p:spPr>
            <a:xfrm>
              <a:off x="6172038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Experimtens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  <p:sp>
          <p:nvSpPr>
            <p:cNvPr id="26" name="Nyíl: sávnyíl 28">
              <a:extLst>
                <a:ext uri="{FF2B5EF4-FFF2-40B4-BE49-F238E27FC236}">
                  <a16:creationId xmlns:a16="http://schemas.microsoft.com/office/drawing/2014/main" id="{CC6E5C09-AF22-2398-5A59-CF4D564B1F93}"/>
                </a:ext>
              </a:extLst>
            </p:cNvPr>
            <p:cNvSpPr/>
            <p:nvPr/>
          </p:nvSpPr>
          <p:spPr>
            <a:xfrm>
              <a:off x="7535840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Conclusion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  <p:sp>
          <p:nvSpPr>
            <p:cNvPr id="27" name="Nyíl: sávnyíl 30">
              <a:extLst>
                <a:ext uri="{FF2B5EF4-FFF2-40B4-BE49-F238E27FC236}">
                  <a16:creationId xmlns:a16="http://schemas.microsoft.com/office/drawing/2014/main" id="{5ABA1F36-156B-D7DC-7973-4329DA2D7BC6}"/>
                </a:ext>
              </a:extLst>
            </p:cNvPr>
            <p:cNvSpPr/>
            <p:nvPr/>
          </p:nvSpPr>
          <p:spPr>
            <a:xfrm>
              <a:off x="8918209" y="6354146"/>
              <a:ext cx="1440000" cy="360000"/>
            </a:xfrm>
            <a:prstGeom prst="chevron">
              <a:avLst/>
            </a:prstGeom>
            <a:solidFill>
              <a:srgbClr val="33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 err="1">
                  <a:latin typeface="F30"/>
                </a:rPr>
                <a:t>Future</a:t>
              </a:r>
              <a:r>
                <a:rPr lang="hu-HU" sz="1200" b="1" dirty="0">
                  <a:latin typeface="F30"/>
                </a:rPr>
                <a:t> </a:t>
              </a:r>
              <a:r>
                <a:rPr lang="hu-HU" sz="1200" b="1" dirty="0" err="1">
                  <a:latin typeface="F30"/>
                </a:rPr>
                <a:t>steps</a:t>
              </a:r>
              <a:endParaRPr lang="hu-HU" sz="1200" b="1" dirty="0">
                <a:latin typeface="F3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2340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nside Tink: how we work with outlier detection | Tink blog">
            <a:extLst>
              <a:ext uri="{FF2B5EF4-FFF2-40B4-BE49-F238E27FC236}">
                <a16:creationId xmlns:a16="http://schemas.microsoft.com/office/drawing/2014/main" id="{DC6B8085-265A-8CC8-22FB-0349A6A1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5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4553BA47-FB30-04EB-8BB6-96CFFBF62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1644" y="5081766"/>
            <a:ext cx="10268712" cy="84622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Thank you for the attention!</a:t>
            </a:r>
          </a:p>
        </p:txBody>
      </p:sp>
    </p:spTree>
    <p:extLst>
      <p:ext uri="{BB962C8B-B14F-4D97-AF65-F5344CB8AC3E}">
        <p14:creationId xmlns:p14="http://schemas.microsoft.com/office/powerpoint/2010/main" val="2906509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033708F9-0F50-4DF8-9EC8-B9321AD5ED18}"/>
              </a:ext>
            </a:extLst>
          </p:cNvPr>
          <p:cNvSpPr/>
          <p:nvPr/>
        </p:nvSpPr>
        <p:spPr>
          <a:xfrm>
            <a:off x="252827" y="-3923"/>
            <a:ext cx="11686345" cy="953071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r>
              <a:rPr lang="hu-HU" sz="2800" b="1" dirty="0" err="1">
                <a:solidFill>
                  <a:schemeClr val="tx1"/>
                </a:solidFill>
                <a:latin typeface="F30"/>
              </a:rPr>
              <a:t>Bibliography</a:t>
            </a:r>
            <a:endParaRPr lang="hu-HU" sz="2800" b="1" dirty="0">
              <a:solidFill>
                <a:schemeClr val="tx1"/>
              </a:solidFill>
              <a:latin typeface="F30"/>
            </a:endParaRPr>
          </a:p>
        </p:txBody>
      </p:sp>
      <p:sp>
        <p:nvSpPr>
          <p:cNvPr id="5" name="Dia számának helye 63">
            <a:extLst>
              <a:ext uri="{FF2B5EF4-FFF2-40B4-BE49-F238E27FC236}">
                <a16:creationId xmlns:a16="http://schemas.microsoft.com/office/drawing/2014/main" id="{97F992BB-544D-CDC1-2114-358A5AA59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4311" y="6344815"/>
            <a:ext cx="420707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z="1400" smtClean="0">
                <a:solidFill>
                  <a:schemeClr val="accent6">
                    <a:lumMod val="50000"/>
                  </a:schemeClr>
                </a:solidFill>
                <a:latin typeface="F30"/>
              </a:rPr>
              <a:pPr algn="l"/>
              <a:t>17</a:t>
            </a:fld>
            <a:endParaRPr lang="hu-HU" sz="1400">
              <a:solidFill>
                <a:schemeClr val="accent6">
                  <a:lumMod val="50000"/>
                </a:schemeClr>
              </a:solidFill>
              <a:latin typeface="F30"/>
            </a:endParaRP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1325F0EC-E534-DB5E-6A30-E434AE43D966}"/>
              </a:ext>
            </a:extLst>
          </p:cNvPr>
          <p:cNvSpPr/>
          <p:nvPr/>
        </p:nvSpPr>
        <p:spPr>
          <a:xfrm>
            <a:off x="5376000" y="6344815"/>
            <a:ext cx="1440000" cy="360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err="1">
                <a:solidFill>
                  <a:schemeClr val="bg1"/>
                </a:solidFill>
                <a:latin typeface="F30"/>
              </a:rPr>
              <a:t>Attachment</a:t>
            </a:r>
            <a:endParaRPr lang="hu-HU" sz="1400" dirty="0">
              <a:solidFill>
                <a:schemeClr val="bg1"/>
              </a:solidFill>
              <a:latin typeface="F3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59C4C1-4FF9-1E1A-E53D-952C961C5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707" y="1097450"/>
            <a:ext cx="8330585" cy="426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4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Egyenes összekötő 2">
            <a:extLst>
              <a:ext uri="{FF2B5EF4-FFF2-40B4-BE49-F238E27FC236}">
                <a16:creationId xmlns:a16="http://schemas.microsoft.com/office/drawing/2014/main" id="{37AE6A4F-19BB-4BC4-91CB-2B0FED85367D}"/>
              </a:ext>
            </a:extLst>
          </p:cNvPr>
          <p:cNvCxnSpPr>
            <a:cxnSpLocks/>
          </p:cNvCxnSpPr>
          <p:nvPr/>
        </p:nvCxnSpPr>
        <p:spPr>
          <a:xfrm>
            <a:off x="-8878" y="727969"/>
            <a:ext cx="396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Ábra 5" descr="Súgó egyszínű kitöltéssel">
            <a:extLst>
              <a:ext uri="{FF2B5EF4-FFF2-40B4-BE49-F238E27FC236}">
                <a16:creationId xmlns:a16="http://schemas.microsoft.com/office/drawing/2014/main" id="{3F76FAB5-F6A5-4B84-81CD-19B8862BC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7388" y="1065453"/>
            <a:ext cx="625136" cy="625136"/>
          </a:xfrm>
          <a:prstGeom prst="rect">
            <a:avLst/>
          </a:prstGeom>
        </p:spPr>
      </p:pic>
      <p:pic>
        <p:nvPicPr>
          <p:cNvPr id="86" name="Ábra 85" descr="Romló tendencia (jobbról balra írva) egyszínű kitöltéssel">
            <a:extLst>
              <a:ext uri="{FF2B5EF4-FFF2-40B4-BE49-F238E27FC236}">
                <a16:creationId xmlns:a16="http://schemas.microsoft.com/office/drawing/2014/main" id="{2CEE7D1F-C121-44F1-90DF-4FFEDDAA6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7195" y="2008253"/>
            <a:ext cx="645522" cy="645522"/>
          </a:xfrm>
          <a:prstGeom prst="rect">
            <a:avLst/>
          </a:prstGeom>
        </p:spPr>
      </p:pic>
      <p:pic>
        <p:nvPicPr>
          <p:cNvPr id="90" name="Ábra 89" descr="Táblázat egyszínű kitöltéssel">
            <a:extLst>
              <a:ext uri="{FF2B5EF4-FFF2-40B4-BE49-F238E27FC236}">
                <a16:creationId xmlns:a16="http://schemas.microsoft.com/office/drawing/2014/main" id="{61BD42A6-839E-4443-BBE0-306D4417AB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0355" y="3864534"/>
            <a:ext cx="717612" cy="717612"/>
          </a:xfrm>
          <a:prstGeom prst="rect">
            <a:avLst/>
          </a:prstGeom>
        </p:spPr>
      </p:pic>
      <p:pic>
        <p:nvPicPr>
          <p:cNvPr id="92" name="Ábra 91" descr="Bírói kalapács egyszínű kitöltéssel">
            <a:extLst>
              <a:ext uri="{FF2B5EF4-FFF2-40B4-BE49-F238E27FC236}">
                <a16:creationId xmlns:a16="http://schemas.microsoft.com/office/drawing/2014/main" id="{0E8A896A-49AD-45C7-86F5-29F5B8F949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77195" y="5839934"/>
            <a:ext cx="606167" cy="542278"/>
          </a:xfrm>
          <a:prstGeom prst="rect">
            <a:avLst/>
          </a:prstGeom>
        </p:spPr>
      </p:pic>
      <p:sp>
        <p:nvSpPr>
          <p:cNvPr id="93" name="Szövegdoboz 92">
            <a:extLst>
              <a:ext uri="{FF2B5EF4-FFF2-40B4-BE49-F238E27FC236}">
                <a16:creationId xmlns:a16="http://schemas.microsoft.com/office/drawing/2014/main" id="{05C074C3-93AE-4C0C-A580-72301099C34E}"/>
              </a:ext>
            </a:extLst>
          </p:cNvPr>
          <p:cNvSpPr txBox="1"/>
          <p:nvPr/>
        </p:nvSpPr>
        <p:spPr>
          <a:xfrm>
            <a:off x="206294" y="94134"/>
            <a:ext cx="48298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000" b="1" dirty="0" err="1">
                <a:latin typeface="F30"/>
              </a:rPr>
              <a:t>Structure</a:t>
            </a:r>
            <a:r>
              <a:rPr lang="hu-HU" sz="3000" b="1" dirty="0">
                <a:latin typeface="F30"/>
              </a:rPr>
              <a:t> of </a:t>
            </a:r>
            <a:r>
              <a:rPr lang="hu-HU" sz="3000" b="1" dirty="0" err="1">
                <a:latin typeface="F30"/>
              </a:rPr>
              <a:t>the</a:t>
            </a:r>
            <a:r>
              <a:rPr lang="hu-HU" sz="3000" b="1" dirty="0">
                <a:latin typeface="F30"/>
              </a:rPr>
              <a:t> </a:t>
            </a:r>
            <a:r>
              <a:rPr lang="hu-HU" sz="3000" b="1" dirty="0" err="1">
                <a:latin typeface="F30"/>
              </a:rPr>
              <a:t>presentation</a:t>
            </a:r>
            <a:endParaRPr lang="hu-HU" sz="3000" b="1" dirty="0">
              <a:latin typeface="F30"/>
            </a:endParaRPr>
          </a:p>
        </p:txBody>
      </p: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C6C3723B-9AC5-1069-96C1-12C4F42458F8}"/>
              </a:ext>
            </a:extLst>
          </p:cNvPr>
          <p:cNvGrpSpPr/>
          <p:nvPr/>
        </p:nvGrpSpPr>
        <p:grpSpPr>
          <a:xfrm>
            <a:off x="1249530" y="1017748"/>
            <a:ext cx="9692938" cy="5472283"/>
            <a:chOff x="1249530" y="1017748"/>
            <a:chExt cx="9692938" cy="5472283"/>
          </a:xfrm>
        </p:grpSpPr>
        <p:grpSp>
          <p:nvGrpSpPr>
            <p:cNvPr id="4" name="Csoportba foglalás 3">
              <a:extLst>
                <a:ext uri="{FF2B5EF4-FFF2-40B4-BE49-F238E27FC236}">
                  <a16:creationId xmlns:a16="http://schemas.microsoft.com/office/drawing/2014/main" id="{6602FE67-A53F-4184-AEC2-E5AD8FC35477}"/>
                </a:ext>
              </a:extLst>
            </p:cNvPr>
            <p:cNvGrpSpPr/>
            <p:nvPr/>
          </p:nvGrpSpPr>
          <p:grpSpPr>
            <a:xfrm>
              <a:off x="1249531" y="1017748"/>
              <a:ext cx="9692937" cy="720000"/>
              <a:chOff x="374341" y="1052964"/>
              <a:chExt cx="8349001" cy="1136323"/>
            </a:xfrm>
          </p:grpSpPr>
          <p:sp>
            <p:nvSpPr>
              <p:cNvPr id="2" name="Téglalap 1">
                <a:extLst>
                  <a:ext uri="{FF2B5EF4-FFF2-40B4-BE49-F238E27FC236}">
                    <a16:creationId xmlns:a16="http://schemas.microsoft.com/office/drawing/2014/main" id="{B495AA35-E381-4D2F-B3CD-E06E43D9ADDB}"/>
                  </a:ext>
                </a:extLst>
              </p:cNvPr>
              <p:cNvSpPr/>
              <p:nvPr/>
            </p:nvSpPr>
            <p:spPr>
              <a:xfrm>
                <a:off x="374341" y="1052964"/>
                <a:ext cx="8349001" cy="113632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35" name="Csoportba foglalás 34">
                <a:extLst>
                  <a:ext uri="{FF2B5EF4-FFF2-40B4-BE49-F238E27FC236}">
                    <a16:creationId xmlns:a16="http://schemas.microsoft.com/office/drawing/2014/main" id="{42DF46B1-AF07-4DC7-8E10-00054812ADBB}"/>
                  </a:ext>
                </a:extLst>
              </p:cNvPr>
              <p:cNvGrpSpPr/>
              <p:nvPr/>
            </p:nvGrpSpPr>
            <p:grpSpPr>
              <a:xfrm>
                <a:off x="484583" y="1163287"/>
                <a:ext cx="8100123" cy="899999"/>
                <a:chOff x="484583" y="1204521"/>
                <a:chExt cx="8100123" cy="900000"/>
              </a:xfrm>
            </p:grpSpPr>
            <p:sp>
              <p:nvSpPr>
                <p:cNvPr id="8" name="Téglalap 7">
                  <a:extLst>
                    <a:ext uri="{FF2B5EF4-FFF2-40B4-BE49-F238E27FC236}">
                      <a16:creationId xmlns:a16="http://schemas.microsoft.com/office/drawing/2014/main" id="{739DB7AE-7F67-46F3-B9FC-7FC3EF0DED7C}"/>
                    </a:ext>
                  </a:extLst>
                </p:cNvPr>
                <p:cNvSpPr/>
                <p:nvPr/>
              </p:nvSpPr>
              <p:spPr>
                <a:xfrm>
                  <a:off x="484583" y="1204521"/>
                  <a:ext cx="8100123" cy="900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hu-HU" sz="2000" dirty="0">
                      <a:latin typeface="F30"/>
                    </a:rPr>
                    <a:t>		</a:t>
                  </a:r>
                  <a:r>
                    <a:rPr lang="hu-HU" sz="2000" dirty="0" err="1">
                      <a:latin typeface="F30"/>
                    </a:rPr>
                    <a:t>Introduction</a:t>
                  </a:r>
                  <a:r>
                    <a:rPr lang="hu-HU" sz="2000" dirty="0">
                      <a:latin typeface="F30"/>
                    </a:rPr>
                    <a:t> of </a:t>
                  </a:r>
                  <a:r>
                    <a:rPr lang="hu-HU" sz="2000" dirty="0" err="1">
                      <a:latin typeface="F30"/>
                    </a:rPr>
                    <a:t>the</a:t>
                  </a:r>
                  <a:r>
                    <a:rPr lang="hu-HU" sz="2000" dirty="0">
                      <a:latin typeface="F30"/>
                    </a:rPr>
                    <a:t> </a:t>
                  </a:r>
                  <a:r>
                    <a:rPr lang="hu-HU" sz="2000" dirty="0" err="1">
                      <a:latin typeface="F30"/>
                    </a:rPr>
                    <a:t>topic</a:t>
                  </a:r>
                  <a:r>
                    <a:rPr lang="hu-HU" sz="2000" dirty="0">
                      <a:latin typeface="F30"/>
                    </a:rPr>
                    <a:t>, main </a:t>
                  </a:r>
                  <a:r>
                    <a:rPr lang="hu-HU" sz="2000" dirty="0" err="1">
                      <a:latin typeface="F30"/>
                    </a:rPr>
                    <a:t>research</a:t>
                  </a:r>
                  <a:r>
                    <a:rPr lang="hu-HU" sz="2000" dirty="0">
                      <a:latin typeface="F30"/>
                    </a:rPr>
                    <a:t> </a:t>
                  </a:r>
                  <a:r>
                    <a:rPr lang="hu-HU" sz="2000" dirty="0" err="1">
                      <a:latin typeface="F30"/>
                    </a:rPr>
                    <a:t>focus</a:t>
                  </a:r>
                  <a:endParaRPr lang="hu-HU" dirty="0"/>
                </a:p>
              </p:txBody>
            </p:sp>
            <p:sp>
              <p:nvSpPr>
                <p:cNvPr id="31" name="Téglalap 30">
                  <a:extLst>
                    <a:ext uri="{FF2B5EF4-FFF2-40B4-BE49-F238E27FC236}">
                      <a16:creationId xmlns:a16="http://schemas.microsoft.com/office/drawing/2014/main" id="{97179C89-2A31-4025-BB85-2DF7FDD49862}"/>
                    </a:ext>
                  </a:extLst>
                </p:cNvPr>
                <p:cNvSpPr/>
                <p:nvPr/>
              </p:nvSpPr>
              <p:spPr>
                <a:xfrm>
                  <a:off x="484584" y="1204521"/>
                  <a:ext cx="900000" cy="900000"/>
                </a:xfrm>
                <a:prstGeom prst="rect">
                  <a:avLst/>
                </a:prstGeom>
                <a:solidFill>
                  <a:srgbClr val="CCE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latin typeface="Rockwell" panose="02060603020205020403" pitchFamily="18" charset="0"/>
                  </a:endParaRPr>
                </a:p>
              </p:txBody>
            </p:sp>
          </p:grpSp>
        </p:grpSp>
        <p:grpSp>
          <p:nvGrpSpPr>
            <p:cNvPr id="48" name="Csoportba foglalás 47">
              <a:extLst>
                <a:ext uri="{FF2B5EF4-FFF2-40B4-BE49-F238E27FC236}">
                  <a16:creationId xmlns:a16="http://schemas.microsoft.com/office/drawing/2014/main" id="{2957E695-EB25-406D-96C0-F05D7B83B154}"/>
                </a:ext>
              </a:extLst>
            </p:cNvPr>
            <p:cNvGrpSpPr/>
            <p:nvPr/>
          </p:nvGrpSpPr>
          <p:grpSpPr>
            <a:xfrm>
              <a:off x="1249531" y="1968205"/>
              <a:ext cx="9692937" cy="720000"/>
              <a:chOff x="374341" y="1052964"/>
              <a:chExt cx="8349001" cy="1136323"/>
            </a:xfrm>
          </p:grpSpPr>
          <p:sp>
            <p:nvSpPr>
              <p:cNvPr id="49" name="Téglalap 48">
                <a:extLst>
                  <a:ext uri="{FF2B5EF4-FFF2-40B4-BE49-F238E27FC236}">
                    <a16:creationId xmlns:a16="http://schemas.microsoft.com/office/drawing/2014/main" id="{7F6E8E57-00E1-4967-9660-65C214985A4B}"/>
                  </a:ext>
                </a:extLst>
              </p:cNvPr>
              <p:cNvSpPr/>
              <p:nvPr/>
            </p:nvSpPr>
            <p:spPr>
              <a:xfrm>
                <a:off x="374341" y="1052964"/>
                <a:ext cx="8349001" cy="1136323"/>
              </a:xfrm>
              <a:prstGeom prst="rect">
                <a:avLst/>
              </a:prstGeom>
              <a:solidFill>
                <a:srgbClr val="D5D5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51" name="Csoportba foglalás 50">
                <a:extLst>
                  <a:ext uri="{FF2B5EF4-FFF2-40B4-BE49-F238E27FC236}">
                    <a16:creationId xmlns:a16="http://schemas.microsoft.com/office/drawing/2014/main" id="{834DDA40-D469-4C5A-AD10-77BE48596351}"/>
                  </a:ext>
                </a:extLst>
              </p:cNvPr>
              <p:cNvGrpSpPr/>
              <p:nvPr/>
            </p:nvGrpSpPr>
            <p:grpSpPr>
              <a:xfrm>
                <a:off x="484583" y="1163287"/>
                <a:ext cx="8100123" cy="899999"/>
                <a:chOff x="484583" y="1204521"/>
                <a:chExt cx="8100123" cy="900000"/>
              </a:xfrm>
            </p:grpSpPr>
            <p:sp>
              <p:nvSpPr>
                <p:cNvPr id="53" name="Téglalap 52">
                  <a:extLst>
                    <a:ext uri="{FF2B5EF4-FFF2-40B4-BE49-F238E27FC236}">
                      <a16:creationId xmlns:a16="http://schemas.microsoft.com/office/drawing/2014/main" id="{2C0479F6-601E-4F21-994B-9ECE09816697}"/>
                    </a:ext>
                  </a:extLst>
                </p:cNvPr>
                <p:cNvSpPr/>
                <p:nvPr/>
              </p:nvSpPr>
              <p:spPr>
                <a:xfrm>
                  <a:off x="484583" y="1204521"/>
                  <a:ext cx="8100123" cy="900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hu-HU" sz="2000" dirty="0">
                      <a:latin typeface="F30"/>
                    </a:rPr>
                    <a:t>		PCA and </a:t>
                  </a:r>
                  <a:r>
                    <a:rPr lang="hu-HU" sz="2000" dirty="0" err="1">
                      <a:latin typeface="F30"/>
                    </a:rPr>
                    <a:t>Kozachenko-Leonenko</a:t>
                  </a:r>
                  <a:r>
                    <a:rPr lang="hu-HU" sz="2000" dirty="0">
                      <a:latin typeface="F30"/>
                    </a:rPr>
                    <a:t> </a:t>
                  </a:r>
                  <a:r>
                    <a:rPr lang="hu-HU" sz="2000" dirty="0" err="1">
                      <a:latin typeface="F30"/>
                    </a:rPr>
                    <a:t>approach</a:t>
                  </a:r>
                  <a:r>
                    <a:rPr lang="hu-HU" sz="2000" dirty="0">
                      <a:latin typeface="F30"/>
                    </a:rPr>
                    <a:t> </a:t>
                  </a:r>
                </a:p>
              </p:txBody>
            </p:sp>
            <p:sp>
              <p:nvSpPr>
                <p:cNvPr id="54" name="Téglalap 53">
                  <a:extLst>
                    <a:ext uri="{FF2B5EF4-FFF2-40B4-BE49-F238E27FC236}">
                      <a16:creationId xmlns:a16="http://schemas.microsoft.com/office/drawing/2014/main" id="{BC8A9016-DA2B-4453-BACD-54DB1D418E51}"/>
                    </a:ext>
                  </a:extLst>
                </p:cNvPr>
                <p:cNvSpPr/>
                <p:nvPr/>
              </p:nvSpPr>
              <p:spPr>
                <a:xfrm>
                  <a:off x="484584" y="1204521"/>
                  <a:ext cx="900000" cy="900000"/>
                </a:xfrm>
                <a:prstGeom prst="rect">
                  <a:avLst/>
                </a:prstGeom>
                <a:solidFill>
                  <a:srgbClr val="CCE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latin typeface="Rockwell" panose="02060603020205020403" pitchFamily="18" charset="0"/>
                  </a:endParaRPr>
                </a:p>
              </p:txBody>
            </p:sp>
          </p:grpSp>
        </p:grpSp>
        <p:grpSp>
          <p:nvGrpSpPr>
            <p:cNvPr id="62" name="Csoportba foglalás 61">
              <a:extLst>
                <a:ext uri="{FF2B5EF4-FFF2-40B4-BE49-F238E27FC236}">
                  <a16:creationId xmlns:a16="http://schemas.microsoft.com/office/drawing/2014/main" id="{462DF171-E5F5-4B8E-846D-A84232924A4A}"/>
                </a:ext>
              </a:extLst>
            </p:cNvPr>
            <p:cNvGrpSpPr/>
            <p:nvPr/>
          </p:nvGrpSpPr>
          <p:grpSpPr>
            <a:xfrm>
              <a:off x="1249531" y="3869119"/>
              <a:ext cx="9692937" cy="720000"/>
              <a:chOff x="374341" y="1052964"/>
              <a:chExt cx="8349001" cy="1136323"/>
            </a:xfrm>
          </p:grpSpPr>
          <p:sp>
            <p:nvSpPr>
              <p:cNvPr id="63" name="Téglalap 62">
                <a:extLst>
                  <a:ext uri="{FF2B5EF4-FFF2-40B4-BE49-F238E27FC236}">
                    <a16:creationId xmlns:a16="http://schemas.microsoft.com/office/drawing/2014/main" id="{974CA9A5-A790-4AA0-A54D-F44116088E2B}"/>
                  </a:ext>
                </a:extLst>
              </p:cNvPr>
              <p:cNvSpPr/>
              <p:nvPr/>
            </p:nvSpPr>
            <p:spPr>
              <a:xfrm>
                <a:off x="374341" y="1052964"/>
                <a:ext cx="8349001" cy="113632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65" name="Csoportba foglalás 64">
                <a:extLst>
                  <a:ext uri="{FF2B5EF4-FFF2-40B4-BE49-F238E27FC236}">
                    <a16:creationId xmlns:a16="http://schemas.microsoft.com/office/drawing/2014/main" id="{C77C2B18-917A-43EC-B41B-DE2787B1E2CD}"/>
                  </a:ext>
                </a:extLst>
              </p:cNvPr>
              <p:cNvGrpSpPr/>
              <p:nvPr/>
            </p:nvGrpSpPr>
            <p:grpSpPr>
              <a:xfrm>
                <a:off x="484583" y="1163287"/>
                <a:ext cx="8100123" cy="899999"/>
                <a:chOff x="484583" y="1204521"/>
                <a:chExt cx="8100123" cy="900000"/>
              </a:xfrm>
            </p:grpSpPr>
            <p:sp>
              <p:nvSpPr>
                <p:cNvPr id="67" name="Téglalap 66">
                  <a:extLst>
                    <a:ext uri="{FF2B5EF4-FFF2-40B4-BE49-F238E27FC236}">
                      <a16:creationId xmlns:a16="http://schemas.microsoft.com/office/drawing/2014/main" id="{406CFD26-C2D1-4009-8AF6-C54D114DE504}"/>
                    </a:ext>
                  </a:extLst>
                </p:cNvPr>
                <p:cNvSpPr/>
                <p:nvPr/>
              </p:nvSpPr>
              <p:spPr>
                <a:xfrm>
                  <a:off x="484583" y="1204521"/>
                  <a:ext cx="8100123" cy="900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hu-HU" sz="2000" dirty="0">
                      <a:latin typeface="F30"/>
                    </a:rPr>
                    <a:t>		</a:t>
                  </a:r>
                  <a:r>
                    <a:rPr lang="hu-HU" sz="2000" dirty="0" err="1">
                      <a:latin typeface="F30"/>
                    </a:rPr>
                    <a:t>Experiments</a:t>
                  </a:r>
                  <a:r>
                    <a:rPr lang="hu-HU" sz="2000" dirty="0">
                      <a:latin typeface="F30"/>
                    </a:rPr>
                    <a:t> </a:t>
                  </a:r>
                  <a:r>
                    <a:rPr lang="hu-HU" sz="2000" dirty="0" err="1">
                      <a:latin typeface="F30"/>
                    </a:rPr>
                    <a:t>with</a:t>
                  </a:r>
                  <a:r>
                    <a:rPr lang="hu-HU" sz="2000" dirty="0">
                      <a:latin typeface="F30"/>
                    </a:rPr>
                    <a:t> </a:t>
                  </a:r>
                  <a:r>
                    <a:rPr lang="hu-HU" sz="2000" dirty="0" err="1">
                      <a:latin typeface="F30"/>
                    </a:rPr>
                    <a:t>Clustering</a:t>
                  </a:r>
                  <a:endParaRPr lang="hu-HU" sz="2000" dirty="0">
                    <a:latin typeface="F30"/>
                  </a:endParaRPr>
                </a:p>
              </p:txBody>
            </p:sp>
            <p:sp>
              <p:nvSpPr>
                <p:cNvPr id="68" name="Téglalap 67">
                  <a:extLst>
                    <a:ext uri="{FF2B5EF4-FFF2-40B4-BE49-F238E27FC236}">
                      <a16:creationId xmlns:a16="http://schemas.microsoft.com/office/drawing/2014/main" id="{C1498B52-80CB-46E3-859D-85983AEE8061}"/>
                    </a:ext>
                  </a:extLst>
                </p:cNvPr>
                <p:cNvSpPr/>
                <p:nvPr/>
              </p:nvSpPr>
              <p:spPr>
                <a:xfrm>
                  <a:off x="484584" y="1204521"/>
                  <a:ext cx="900000" cy="900000"/>
                </a:xfrm>
                <a:prstGeom prst="rect">
                  <a:avLst/>
                </a:prstGeom>
                <a:solidFill>
                  <a:srgbClr val="CCE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>
                    <a:latin typeface="Rockwell" panose="02060603020205020403" pitchFamily="18" charset="0"/>
                  </a:endParaRPr>
                </a:p>
              </p:txBody>
            </p:sp>
          </p:grpSp>
        </p:grpSp>
        <p:grpSp>
          <p:nvGrpSpPr>
            <p:cNvPr id="69" name="Csoportba foglalás 68">
              <a:extLst>
                <a:ext uri="{FF2B5EF4-FFF2-40B4-BE49-F238E27FC236}">
                  <a16:creationId xmlns:a16="http://schemas.microsoft.com/office/drawing/2014/main" id="{E501D5EF-A15D-4B81-92B7-5DD8DEBEC094}"/>
                </a:ext>
              </a:extLst>
            </p:cNvPr>
            <p:cNvGrpSpPr/>
            <p:nvPr/>
          </p:nvGrpSpPr>
          <p:grpSpPr>
            <a:xfrm>
              <a:off x="1249531" y="4819576"/>
              <a:ext cx="9692937" cy="720000"/>
              <a:chOff x="374341" y="1052964"/>
              <a:chExt cx="8349001" cy="1136323"/>
            </a:xfrm>
          </p:grpSpPr>
          <p:sp>
            <p:nvSpPr>
              <p:cNvPr id="70" name="Téglalap 69">
                <a:extLst>
                  <a:ext uri="{FF2B5EF4-FFF2-40B4-BE49-F238E27FC236}">
                    <a16:creationId xmlns:a16="http://schemas.microsoft.com/office/drawing/2014/main" id="{49B34995-6B79-4843-BEE1-9266221CF461}"/>
                  </a:ext>
                </a:extLst>
              </p:cNvPr>
              <p:cNvSpPr/>
              <p:nvPr/>
            </p:nvSpPr>
            <p:spPr>
              <a:xfrm>
                <a:off x="374341" y="1052964"/>
                <a:ext cx="8349001" cy="113632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72" name="Csoportba foglalás 71">
                <a:extLst>
                  <a:ext uri="{FF2B5EF4-FFF2-40B4-BE49-F238E27FC236}">
                    <a16:creationId xmlns:a16="http://schemas.microsoft.com/office/drawing/2014/main" id="{370AD08B-AE50-423B-B6C6-F6233465F42B}"/>
                  </a:ext>
                </a:extLst>
              </p:cNvPr>
              <p:cNvGrpSpPr/>
              <p:nvPr/>
            </p:nvGrpSpPr>
            <p:grpSpPr>
              <a:xfrm>
                <a:off x="484583" y="1163287"/>
                <a:ext cx="8100123" cy="899999"/>
                <a:chOff x="484583" y="1204521"/>
                <a:chExt cx="8100123" cy="900000"/>
              </a:xfrm>
            </p:grpSpPr>
            <p:sp>
              <p:nvSpPr>
                <p:cNvPr id="74" name="Téglalap 73">
                  <a:extLst>
                    <a:ext uri="{FF2B5EF4-FFF2-40B4-BE49-F238E27FC236}">
                      <a16:creationId xmlns:a16="http://schemas.microsoft.com/office/drawing/2014/main" id="{65B897A1-2A03-41DB-9DBE-4D60B994C118}"/>
                    </a:ext>
                  </a:extLst>
                </p:cNvPr>
                <p:cNvSpPr/>
                <p:nvPr/>
              </p:nvSpPr>
              <p:spPr>
                <a:xfrm>
                  <a:off x="484583" y="1204521"/>
                  <a:ext cx="8100123" cy="900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hu-HU" sz="2000" dirty="0">
                      <a:latin typeface="F30"/>
                    </a:rPr>
                    <a:t>		 A New </a:t>
                  </a:r>
                  <a:r>
                    <a:rPr lang="hu-HU" sz="2000" dirty="0" err="1">
                      <a:latin typeface="F30"/>
                    </a:rPr>
                    <a:t>Approach</a:t>
                  </a:r>
                  <a:endParaRPr lang="hu-HU" sz="2000" dirty="0">
                    <a:latin typeface="F30"/>
                  </a:endParaRPr>
                </a:p>
              </p:txBody>
            </p:sp>
            <p:sp>
              <p:nvSpPr>
                <p:cNvPr id="75" name="Téglalap 74">
                  <a:extLst>
                    <a:ext uri="{FF2B5EF4-FFF2-40B4-BE49-F238E27FC236}">
                      <a16:creationId xmlns:a16="http://schemas.microsoft.com/office/drawing/2014/main" id="{CA4948D5-BB09-4B24-8D01-0BF74E8538E3}"/>
                    </a:ext>
                  </a:extLst>
                </p:cNvPr>
                <p:cNvSpPr/>
                <p:nvPr/>
              </p:nvSpPr>
              <p:spPr>
                <a:xfrm>
                  <a:off x="484584" y="1204521"/>
                  <a:ext cx="900000" cy="900000"/>
                </a:xfrm>
                <a:prstGeom prst="rect">
                  <a:avLst/>
                </a:prstGeom>
                <a:solidFill>
                  <a:srgbClr val="CCE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latin typeface="Rockwell" panose="02060603020205020403" pitchFamily="18" charset="0"/>
                  </a:endParaRPr>
                </a:p>
              </p:txBody>
            </p:sp>
          </p:grpSp>
        </p:grpSp>
        <p:grpSp>
          <p:nvGrpSpPr>
            <p:cNvPr id="76" name="Csoportba foglalás 75">
              <a:extLst>
                <a:ext uri="{FF2B5EF4-FFF2-40B4-BE49-F238E27FC236}">
                  <a16:creationId xmlns:a16="http://schemas.microsoft.com/office/drawing/2014/main" id="{C0DED6A6-6634-4AC8-927A-6D48826E48E8}"/>
                </a:ext>
              </a:extLst>
            </p:cNvPr>
            <p:cNvGrpSpPr/>
            <p:nvPr/>
          </p:nvGrpSpPr>
          <p:grpSpPr>
            <a:xfrm>
              <a:off x="1249531" y="5770031"/>
              <a:ext cx="9692937" cy="720000"/>
              <a:chOff x="374341" y="1052964"/>
              <a:chExt cx="8349001" cy="1136323"/>
            </a:xfrm>
          </p:grpSpPr>
          <p:sp>
            <p:nvSpPr>
              <p:cNvPr id="77" name="Téglalap 76">
                <a:extLst>
                  <a:ext uri="{FF2B5EF4-FFF2-40B4-BE49-F238E27FC236}">
                    <a16:creationId xmlns:a16="http://schemas.microsoft.com/office/drawing/2014/main" id="{25D5F0E5-FAE9-4624-B5C2-A3E8B87CF6D7}"/>
                  </a:ext>
                </a:extLst>
              </p:cNvPr>
              <p:cNvSpPr/>
              <p:nvPr/>
            </p:nvSpPr>
            <p:spPr>
              <a:xfrm>
                <a:off x="374341" y="1052964"/>
                <a:ext cx="8349001" cy="113632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79" name="Csoportba foglalás 78">
                <a:extLst>
                  <a:ext uri="{FF2B5EF4-FFF2-40B4-BE49-F238E27FC236}">
                    <a16:creationId xmlns:a16="http://schemas.microsoft.com/office/drawing/2014/main" id="{83288299-0C35-4B08-82E4-C22F04659818}"/>
                  </a:ext>
                </a:extLst>
              </p:cNvPr>
              <p:cNvGrpSpPr/>
              <p:nvPr/>
            </p:nvGrpSpPr>
            <p:grpSpPr>
              <a:xfrm>
                <a:off x="484583" y="1163287"/>
                <a:ext cx="8100123" cy="899999"/>
                <a:chOff x="484583" y="1204521"/>
                <a:chExt cx="8100123" cy="900000"/>
              </a:xfrm>
            </p:grpSpPr>
            <p:sp>
              <p:nvSpPr>
                <p:cNvPr id="81" name="Téglalap 80">
                  <a:extLst>
                    <a:ext uri="{FF2B5EF4-FFF2-40B4-BE49-F238E27FC236}">
                      <a16:creationId xmlns:a16="http://schemas.microsoft.com/office/drawing/2014/main" id="{754583C2-A70F-4FD7-98FA-3D45F426AE45}"/>
                    </a:ext>
                  </a:extLst>
                </p:cNvPr>
                <p:cNvSpPr/>
                <p:nvPr/>
              </p:nvSpPr>
              <p:spPr>
                <a:xfrm>
                  <a:off x="484583" y="1204521"/>
                  <a:ext cx="8100123" cy="900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hu-HU" sz="2000" dirty="0">
                      <a:latin typeface="F30"/>
                    </a:rPr>
                    <a:t>		</a:t>
                  </a:r>
                  <a:r>
                    <a:rPr lang="hu-HU" sz="2000" dirty="0" err="1">
                      <a:latin typeface="F30"/>
                    </a:rPr>
                    <a:t>Conclusion</a:t>
                  </a:r>
                  <a:r>
                    <a:rPr lang="hu-HU" sz="2000" dirty="0">
                      <a:latin typeface="F30"/>
                    </a:rPr>
                    <a:t> and </a:t>
                  </a:r>
                  <a:r>
                    <a:rPr lang="hu-HU" sz="2000" dirty="0" err="1">
                      <a:latin typeface="F30"/>
                    </a:rPr>
                    <a:t>Future</a:t>
                  </a:r>
                  <a:r>
                    <a:rPr lang="hu-HU" sz="2000" dirty="0">
                      <a:latin typeface="F30"/>
                    </a:rPr>
                    <a:t> </a:t>
                  </a:r>
                  <a:r>
                    <a:rPr lang="hu-HU" sz="2000" dirty="0" err="1">
                      <a:latin typeface="F30"/>
                    </a:rPr>
                    <a:t>Steps</a:t>
                  </a:r>
                  <a:endParaRPr lang="hu-HU" sz="2000" dirty="0">
                    <a:latin typeface="F30"/>
                  </a:endParaRPr>
                </a:p>
              </p:txBody>
            </p:sp>
            <p:sp>
              <p:nvSpPr>
                <p:cNvPr id="82" name="Téglalap 81">
                  <a:extLst>
                    <a:ext uri="{FF2B5EF4-FFF2-40B4-BE49-F238E27FC236}">
                      <a16:creationId xmlns:a16="http://schemas.microsoft.com/office/drawing/2014/main" id="{B87DCAF3-EE12-4731-95AF-FD5C2B463494}"/>
                    </a:ext>
                  </a:extLst>
                </p:cNvPr>
                <p:cNvSpPr/>
                <p:nvPr/>
              </p:nvSpPr>
              <p:spPr>
                <a:xfrm>
                  <a:off x="484584" y="1204521"/>
                  <a:ext cx="900000" cy="900000"/>
                </a:xfrm>
                <a:prstGeom prst="rect">
                  <a:avLst/>
                </a:prstGeom>
                <a:solidFill>
                  <a:srgbClr val="CCE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latin typeface="Rockwell" panose="02060603020205020403" pitchFamily="18" charset="0"/>
                  </a:endParaRPr>
                </a:p>
              </p:txBody>
            </p:sp>
          </p:grpSp>
        </p:grpSp>
        <p:grpSp>
          <p:nvGrpSpPr>
            <p:cNvPr id="42" name="Csoportba foglalás 41">
              <a:extLst>
                <a:ext uri="{FF2B5EF4-FFF2-40B4-BE49-F238E27FC236}">
                  <a16:creationId xmlns:a16="http://schemas.microsoft.com/office/drawing/2014/main" id="{693B93D0-6CA3-A226-1165-EBD23A45B7A6}"/>
                </a:ext>
              </a:extLst>
            </p:cNvPr>
            <p:cNvGrpSpPr/>
            <p:nvPr/>
          </p:nvGrpSpPr>
          <p:grpSpPr>
            <a:xfrm>
              <a:off x="1249530" y="2872444"/>
              <a:ext cx="9692937" cy="720000"/>
              <a:chOff x="374341" y="1052964"/>
              <a:chExt cx="8349001" cy="1136323"/>
            </a:xfrm>
          </p:grpSpPr>
          <p:sp>
            <p:nvSpPr>
              <p:cNvPr id="43" name="Téglalap 42">
                <a:extLst>
                  <a:ext uri="{FF2B5EF4-FFF2-40B4-BE49-F238E27FC236}">
                    <a16:creationId xmlns:a16="http://schemas.microsoft.com/office/drawing/2014/main" id="{20B4EA58-0557-5A89-16DF-09D388C4470F}"/>
                  </a:ext>
                </a:extLst>
              </p:cNvPr>
              <p:cNvSpPr/>
              <p:nvPr/>
            </p:nvSpPr>
            <p:spPr>
              <a:xfrm>
                <a:off x="374341" y="1052964"/>
                <a:ext cx="8349001" cy="113632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44" name="Csoportba foglalás 43">
                <a:extLst>
                  <a:ext uri="{FF2B5EF4-FFF2-40B4-BE49-F238E27FC236}">
                    <a16:creationId xmlns:a16="http://schemas.microsoft.com/office/drawing/2014/main" id="{6FFFBFC0-1E7C-0F0B-898C-1FD4FC13547F}"/>
                  </a:ext>
                </a:extLst>
              </p:cNvPr>
              <p:cNvGrpSpPr/>
              <p:nvPr/>
            </p:nvGrpSpPr>
            <p:grpSpPr>
              <a:xfrm>
                <a:off x="484584" y="1163287"/>
                <a:ext cx="8100122" cy="899999"/>
                <a:chOff x="484584" y="1204521"/>
                <a:chExt cx="8100122" cy="900000"/>
              </a:xfrm>
            </p:grpSpPr>
            <p:sp>
              <p:nvSpPr>
                <p:cNvPr id="45" name="Téglalap 44">
                  <a:extLst>
                    <a:ext uri="{FF2B5EF4-FFF2-40B4-BE49-F238E27FC236}">
                      <a16:creationId xmlns:a16="http://schemas.microsoft.com/office/drawing/2014/main" id="{6F36EA2F-707D-AD88-4FEC-70CE749FB63F}"/>
                    </a:ext>
                  </a:extLst>
                </p:cNvPr>
                <p:cNvSpPr/>
                <p:nvPr/>
              </p:nvSpPr>
              <p:spPr>
                <a:xfrm>
                  <a:off x="1384584" y="1204521"/>
                  <a:ext cx="7200122" cy="900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hu-HU" sz="2000" dirty="0">
                      <a:latin typeface="F30"/>
                    </a:rPr>
                    <a:t>	</a:t>
                  </a:r>
                  <a:r>
                    <a:rPr lang="hu-HU" sz="2000" dirty="0" err="1">
                      <a:latin typeface="F30"/>
                    </a:rPr>
                    <a:t>Experiments</a:t>
                  </a:r>
                  <a:r>
                    <a:rPr lang="hu-HU" sz="2000" dirty="0">
                      <a:latin typeface="F30"/>
                    </a:rPr>
                    <a:t> </a:t>
                  </a:r>
                  <a:r>
                    <a:rPr lang="hu-HU" sz="2000" dirty="0" err="1">
                      <a:latin typeface="F30"/>
                    </a:rPr>
                    <a:t>with</a:t>
                  </a:r>
                  <a:r>
                    <a:rPr lang="hu-HU" sz="2000" dirty="0">
                      <a:latin typeface="F30"/>
                    </a:rPr>
                    <a:t> </a:t>
                  </a:r>
                  <a:r>
                    <a:rPr lang="hu-HU" sz="2000" dirty="0" err="1">
                      <a:latin typeface="F30"/>
                    </a:rPr>
                    <a:t>Autoencoders</a:t>
                  </a:r>
                  <a:endParaRPr lang="hu-HU" sz="2000" dirty="0">
                    <a:latin typeface="F30"/>
                  </a:endParaRPr>
                </a:p>
              </p:txBody>
            </p:sp>
            <p:sp>
              <p:nvSpPr>
                <p:cNvPr id="46" name="Téglalap 45">
                  <a:extLst>
                    <a:ext uri="{FF2B5EF4-FFF2-40B4-BE49-F238E27FC236}">
                      <a16:creationId xmlns:a16="http://schemas.microsoft.com/office/drawing/2014/main" id="{5A5CE4D4-35E9-B018-5EC2-00639CBA9D93}"/>
                    </a:ext>
                  </a:extLst>
                </p:cNvPr>
                <p:cNvSpPr/>
                <p:nvPr/>
              </p:nvSpPr>
              <p:spPr>
                <a:xfrm>
                  <a:off x="484584" y="1204521"/>
                  <a:ext cx="900000" cy="900000"/>
                </a:xfrm>
                <a:prstGeom prst="rect">
                  <a:avLst/>
                </a:prstGeom>
                <a:solidFill>
                  <a:srgbClr val="CCE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latin typeface="Rockwell" panose="02060603020205020403" pitchFamily="18" charset="0"/>
                  </a:endParaRPr>
                </a:p>
              </p:txBody>
            </p:sp>
          </p:grpSp>
        </p:grpSp>
      </p:grpSp>
      <p:pic>
        <p:nvPicPr>
          <p:cNvPr id="14" name="Ábra 13" descr="Kitűző, rajta kérdőjel egyszínű kitöltéssel">
            <a:extLst>
              <a:ext uri="{FF2B5EF4-FFF2-40B4-BE49-F238E27FC236}">
                <a16:creationId xmlns:a16="http://schemas.microsoft.com/office/drawing/2014/main" id="{7F3EFCDD-F888-FE0E-CCB0-D41F6655E0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14222" y="1105312"/>
            <a:ext cx="540000" cy="540000"/>
          </a:xfrm>
          <a:prstGeom prst="rect">
            <a:avLst/>
          </a:prstGeom>
        </p:spPr>
      </p:pic>
      <p:pic>
        <p:nvPicPr>
          <p:cNvPr id="22" name="Ábra 21" descr="Nagyító egyszínű kitöltéssel">
            <a:extLst>
              <a:ext uri="{FF2B5EF4-FFF2-40B4-BE49-F238E27FC236}">
                <a16:creationId xmlns:a16="http://schemas.microsoft.com/office/drawing/2014/main" id="{C6236D02-88D1-276D-31A6-1281EEF1EE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09161" y="2054879"/>
            <a:ext cx="540000" cy="540000"/>
          </a:xfrm>
          <a:prstGeom prst="rect">
            <a:avLst/>
          </a:prstGeom>
        </p:spPr>
      </p:pic>
      <p:sp>
        <p:nvSpPr>
          <p:cNvPr id="52" name="Dia számának helye 63">
            <a:extLst>
              <a:ext uri="{FF2B5EF4-FFF2-40B4-BE49-F238E27FC236}">
                <a16:creationId xmlns:a16="http://schemas.microsoft.com/office/drawing/2014/main" id="{0781C1C9-FEEB-A8B7-85BA-6FC9BE12F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4312" y="6344815"/>
            <a:ext cx="34486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z="1400" smtClean="0">
                <a:solidFill>
                  <a:schemeClr val="accent6">
                    <a:lumMod val="50000"/>
                  </a:schemeClr>
                </a:solidFill>
                <a:latin typeface="F30"/>
              </a:rPr>
              <a:pPr algn="l"/>
              <a:t>2</a:t>
            </a:fld>
            <a:endParaRPr lang="hu-HU" sz="1400">
              <a:solidFill>
                <a:schemeClr val="accent6">
                  <a:lumMod val="50000"/>
                </a:schemeClr>
              </a:solidFill>
              <a:latin typeface="F30"/>
            </a:endParaRPr>
          </a:p>
        </p:txBody>
      </p:sp>
      <p:pic>
        <p:nvPicPr>
          <p:cNvPr id="2050" name="Picture 2" descr="Autoencoders | AI Summer">
            <a:extLst>
              <a:ext uri="{FF2B5EF4-FFF2-40B4-BE49-F238E27FC236}">
                <a16:creationId xmlns:a16="http://schemas.microsoft.com/office/drawing/2014/main" id="{00479724-6FB4-474D-314D-CF2B36F8F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22345" y="3010634"/>
            <a:ext cx="513632" cy="45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luster Detailed Rounded Lineal color icon">
            <a:extLst>
              <a:ext uri="{FF2B5EF4-FFF2-40B4-BE49-F238E27FC236}">
                <a16:creationId xmlns:a16="http://schemas.microsoft.com/office/drawing/2014/main" id="{4E022432-6054-E278-F62C-F1345F2EB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388" y="3955110"/>
            <a:ext cx="536459" cy="53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lgorithm - Free computer icons">
            <a:extLst>
              <a:ext uri="{FF2B5EF4-FFF2-40B4-BE49-F238E27FC236}">
                <a16:creationId xmlns:a16="http://schemas.microsoft.com/office/drawing/2014/main" id="{B1EF4C17-BF5D-E39D-5ED8-ADFD9D9EC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144" y="4911757"/>
            <a:ext cx="525703" cy="52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uture - Free travel icons">
            <a:extLst>
              <a:ext uri="{FF2B5EF4-FFF2-40B4-BE49-F238E27FC236}">
                <a16:creationId xmlns:a16="http://schemas.microsoft.com/office/drawing/2014/main" id="{63690F94-0EDC-D43A-4D69-1B8120AEA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02" y="5889167"/>
            <a:ext cx="471794" cy="47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91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Csoportba foglalás 38">
            <a:extLst>
              <a:ext uri="{FF2B5EF4-FFF2-40B4-BE49-F238E27FC236}">
                <a16:creationId xmlns:a16="http://schemas.microsoft.com/office/drawing/2014/main" id="{D2C35CE6-63D7-4023-9CEE-4D4FF6BF9862}"/>
              </a:ext>
            </a:extLst>
          </p:cNvPr>
          <p:cNvGrpSpPr/>
          <p:nvPr/>
        </p:nvGrpSpPr>
        <p:grpSpPr>
          <a:xfrm>
            <a:off x="1524000" y="1989000"/>
            <a:ext cx="9144000" cy="1440000"/>
            <a:chOff x="374341" y="1052964"/>
            <a:chExt cx="8349001" cy="1136323"/>
          </a:xfrm>
        </p:grpSpPr>
        <p:sp>
          <p:nvSpPr>
            <p:cNvPr id="40" name="Téglalap 39">
              <a:extLst>
                <a:ext uri="{FF2B5EF4-FFF2-40B4-BE49-F238E27FC236}">
                  <a16:creationId xmlns:a16="http://schemas.microsoft.com/office/drawing/2014/main" id="{BBD12BCE-A274-4427-821D-70267B521401}"/>
                </a:ext>
              </a:extLst>
            </p:cNvPr>
            <p:cNvSpPr/>
            <p:nvPr/>
          </p:nvSpPr>
          <p:spPr>
            <a:xfrm>
              <a:off x="374341" y="1052964"/>
              <a:ext cx="8349001" cy="1136323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latin typeface="F30"/>
              </a:endParaRPr>
            </a:p>
          </p:txBody>
        </p:sp>
        <p:grpSp>
          <p:nvGrpSpPr>
            <p:cNvPr id="41" name="Csoportba foglalás 40">
              <a:extLst>
                <a:ext uri="{FF2B5EF4-FFF2-40B4-BE49-F238E27FC236}">
                  <a16:creationId xmlns:a16="http://schemas.microsoft.com/office/drawing/2014/main" id="{4F424F23-5D9F-4323-A780-AD13A28090A0}"/>
                </a:ext>
              </a:extLst>
            </p:cNvPr>
            <p:cNvGrpSpPr/>
            <p:nvPr/>
          </p:nvGrpSpPr>
          <p:grpSpPr>
            <a:xfrm>
              <a:off x="484584" y="1163287"/>
              <a:ext cx="8100122" cy="899999"/>
              <a:chOff x="484584" y="1204521"/>
              <a:chExt cx="8100122" cy="900000"/>
            </a:xfrm>
          </p:grpSpPr>
          <p:sp>
            <p:nvSpPr>
              <p:cNvPr id="42" name="Téglalap 41">
                <a:extLst>
                  <a:ext uri="{FF2B5EF4-FFF2-40B4-BE49-F238E27FC236}">
                    <a16:creationId xmlns:a16="http://schemas.microsoft.com/office/drawing/2014/main" id="{5A28C7CD-C5A5-4132-B7B3-35A84746F997}"/>
                  </a:ext>
                </a:extLst>
              </p:cNvPr>
              <p:cNvSpPr/>
              <p:nvPr/>
            </p:nvSpPr>
            <p:spPr>
              <a:xfrm>
                <a:off x="1384584" y="1204521"/>
                <a:ext cx="7200122" cy="900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000" dirty="0" err="1">
                    <a:latin typeface="F30"/>
                    <a:cs typeface="Arial" panose="020B0604020202020204" pitchFamily="34" charset="0"/>
                  </a:rPr>
                  <a:t>What</a:t>
                </a:r>
                <a:r>
                  <a:rPr lang="hu-HU" sz="2000" dirty="0">
                    <a:latin typeface="F30"/>
                    <a:cs typeface="Arial" panose="020B0604020202020204" pitchFamily="34" charset="0"/>
                  </a:rPr>
                  <a:t> </a:t>
                </a:r>
                <a:r>
                  <a:rPr lang="hu-HU" sz="2000" dirty="0" err="1">
                    <a:latin typeface="F30"/>
                    <a:cs typeface="Arial" panose="020B0604020202020204" pitchFamily="34" charset="0"/>
                  </a:rPr>
                  <a:t>can</a:t>
                </a:r>
                <a:r>
                  <a:rPr lang="hu-HU" sz="2000" dirty="0">
                    <a:latin typeface="F30"/>
                    <a:cs typeface="Arial" panose="020B0604020202020204" pitchFamily="34" charset="0"/>
                  </a:rPr>
                  <a:t> </a:t>
                </a:r>
                <a:r>
                  <a:rPr lang="hu-HU" sz="2000" dirty="0" err="1">
                    <a:latin typeface="F30"/>
                    <a:cs typeface="Arial" panose="020B0604020202020204" pitchFamily="34" charset="0"/>
                  </a:rPr>
                  <a:t>we</a:t>
                </a:r>
                <a:r>
                  <a:rPr lang="hu-HU" sz="2000" dirty="0">
                    <a:latin typeface="F30"/>
                    <a:cs typeface="Arial" panose="020B0604020202020204" pitchFamily="34" charset="0"/>
                  </a:rPr>
                  <a:t> </a:t>
                </a:r>
                <a:r>
                  <a:rPr lang="hu-HU" sz="2000" dirty="0" err="1">
                    <a:latin typeface="F30"/>
                    <a:cs typeface="Arial" panose="020B0604020202020204" pitchFamily="34" charset="0"/>
                  </a:rPr>
                  <a:t>say</a:t>
                </a:r>
                <a:r>
                  <a:rPr lang="hu-HU" sz="2000" dirty="0">
                    <a:latin typeface="F30"/>
                    <a:cs typeface="Arial" panose="020B0604020202020204" pitchFamily="34" charset="0"/>
                  </a:rPr>
                  <a:t> </a:t>
                </a:r>
                <a:r>
                  <a:rPr lang="hu-HU" sz="2000" dirty="0" err="1">
                    <a:latin typeface="F30"/>
                    <a:cs typeface="Arial" panose="020B0604020202020204" pitchFamily="34" charset="0"/>
                  </a:rPr>
                  <a:t>about</a:t>
                </a:r>
                <a:r>
                  <a:rPr lang="hu-HU" sz="2000" dirty="0">
                    <a:latin typeface="F30"/>
                    <a:cs typeface="Arial" panose="020B0604020202020204" pitchFamily="34" charset="0"/>
                  </a:rPr>
                  <a:t> </a:t>
                </a:r>
                <a:r>
                  <a:rPr lang="hu-HU" sz="2000" dirty="0" err="1">
                    <a:latin typeface="F30"/>
                    <a:cs typeface="Arial" panose="020B0604020202020204" pitchFamily="34" charset="0"/>
                  </a:rPr>
                  <a:t>the</a:t>
                </a:r>
                <a:r>
                  <a:rPr lang="hu-HU" sz="2000" dirty="0">
                    <a:latin typeface="F30"/>
                    <a:cs typeface="Arial" panose="020B0604020202020204" pitchFamily="34" charset="0"/>
                  </a:rPr>
                  <a:t> </a:t>
                </a:r>
                <a:r>
                  <a:rPr lang="hu-HU" sz="2000" b="1" dirty="0" err="1">
                    <a:latin typeface="F30"/>
                    <a:cs typeface="Arial" panose="020B0604020202020204" pitchFamily="34" charset="0"/>
                  </a:rPr>
                  <a:t>high</a:t>
                </a:r>
                <a:r>
                  <a:rPr lang="hu-HU" sz="2000" b="1" dirty="0">
                    <a:latin typeface="F30"/>
                    <a:cs typeface="Arial" panose="020B0604020202020204" pitchFamily="34" charset="0"/>
                  </a:rPr>
                  <a:t> </a:t>
                </a:r>
                <a:r>
                  <a:rPr lang="hu-HU" sz="2000" b="1" dirty="0" err="1">
                    <a:latin typeface="F30"/>
                    <a:cs typeface="Arial" panose="020B0604020202020204" pitchFamily="34" charset="0"/>
                  </a:rPr>
                  <a:t>level</a:t>
                </a:r>
                <a:r>
                  <a:rPr lang="hu-HU" sz="2000" b="1" dirty="0">
                    <a:latin typeface="F30"/>
                    <a:cs typeface="Arial" panose="020B0604020202020204" pitchFamily="34" charset="0"/>
                  </a:rPr>
                  <a:t> </a:t>
                </a:r>
                <a:r>
                  <a:rPr lang="hu-HU" sz="2000" b="1" dirty="0" err="1">
                    <a:latin typeface="F30"/>
                    <a:cs typeface="Arial" panose="020B0604020202020204" pitchFamily="34" charset="0"/>
                  </a:rPr>
                  <a:t>distinctions</a:t>
                </a:r>
                <a:r>
                  <a:rPr lang="hu-HU" sz="2000" dirty="0">
                    <a:latin typeface="F30"/>
                    <a:cs typeface="Arial" panose="020B0604020202020204" pitchFamily="34" charset="0"/>
                  </a:rPr>
                  <a:t> </a:t>
                </a:r>
                <a:r>
                  <a:rPr lang="hu-HU" sz="2000" dirty="0" err="1">
                    <a:latin typeface="F30"/>
                    <a:cs typeface="Arial" panose="020B0604020202020204" pitchFamily="34" charset="0"/>
                  </a:rPr>
                  <a:t>about</a:t>
                </a:r>
                <a:r>
                  <a:rPr lang="hu-HU" sz="2000" dirty="0">
                    <a:latin typeface="F30"/>
                    <a:cs typeface="Arial" panose="020B0604020202020204" pitchFamily="34" charset="0"/>
                  </a:rPr>
                  <a:t> </a:t>
                </a:r>
                <a:r>
                  <a:rPr lang="hu-HU" sz="2000" dirty="0" err="1">
                    <a:latin typeface="F30"/>
                    <a:cs typeface="Arial" panose="020B0604020202020204" pitchFamily="34" charset="0"/>
                  </a:rPr>
                  <a:t>different</a:t>
                </a:r>
                <a:r>
                  <a:rPr lang="hu-HU" sz="2000" dirty="0">
                    <a:latin typeface="F30"/>
                    <a:cs typeface="Arial" panose="020B0604020202020204" pitchFamily="34" charset="0"/>
                  </a:rPr>
                  <a:t> </a:t>
                </a:r>
                <a:r>
                  <a:rPr lang="hu-HU" sz="2000" dirty="0" err="1">
                    <a:latin typeface="F30"/>
                    <a:cs typeface="Arial" panose="020B0604020202020204" pitchFamily="34" charset="0"/>
                  </a:rPr>
                  <a:t>approaches</a:t>
                </a:r>
                <a:r>
                  <a:rPr lang="hu-HU" sz="2000" dirty="0">
                    <a:latin typeface="F30"/>
                    <a:cs typeface="Arial" panose="020B0604020202020204" pitchFamily="34" charset="0"/>
                  </a:rPr>
                  <a:t> in </a:t>
                </a:r>
                <a:r>
                  <a:rPr lang="hu-HU" sz="2000" dirty="0" err="1">
                    <a:latin typeface="F30"/>
                    <a:cs typeface="Arial" panose="020B0604020202020204" pitchFamily="34" charset="0"/>
                  </a:rPr>
                  <a:t>estimating</a:t>
                </a:r>
                <a:r>
                  <a:rPr lang="hu-HU" sz="2000" dirty="0">
                    <a:latin typeface="F30"/>
                    <a:cs typeface="Arial" panose="020B0604020202020204" pitchFamily="34" charset="0"/>
                  </a:rPr>
                  <a:t> </a:t>
                </a:r>
                <a:r>
                  <a:rPr lang="hu-HU" sz="2000" dirty="0" err="1">
                    <a:latin typeface="F30"/>
                    <a:cs typeface="Arial" panose="020B0604020202020204" pitchFamily="34" charset="0"/>
                  </a:rPr>
                  <a:t>the</a:t>
                </a:r>
                <a:r>
                  <a:rPr lang="hu-HU" sz="2000" dirty="0">
                    <a:latin typeface="F30"/>
                    <a:cs typeface="Arial" panose="020B0604020202020204" pitchFamily="34" charset="0"/>
                  </a:rPr>
                  <a:t> Maximum </a:t>
                </a:r>
                <a:r>
                  <a:rPr lang="hu-HU" sz="2000" dirty="0" err="1">
                    <a:latin typeface="F30"/>
                    <a:cs typeface="Arial" panose="020B0604020202020204" pitchFamily="34" charset="0"/>
                  </a:rPr>
                  <a:t>Entropy</a:t>
                </a:r>
                <a:r>
                  <a:rPr lang="hu-HU" sz="2000" dirty="0">
                    <a:latin typeface="F30"/>
                    <a:cs typeface="Arial" panose="020B0604020202020204" pitchFamily="34" charset="0"/>
                  </a:rPr>
                  <a:t> Projection?</a:t>
                </a:r>
                <a:endParaRPr lang="hu-HU" sz="2000" b="1" dirty="0">
                  <a:latin typeface="F30"/>
                  <a:cs typeface="Arial" panose="020B0604020202020204" pitchFamily="34" charset="0"/>
                </a:endParaRPr>
              </a:p>
            </p:txBody>
          </p:sp>
          <p:sp>
            <p:nvSpPr>
              <p:cNvPr id="43" name="Téglalap 42">
                <a:extLst>
                  <a:ext uri="{FF2B5EF4-FFF2-40B4-BE49-F238E27FC236}">
                    <a16:creationId xmlns:a16="http://schemas.microsoft.com/office/drawing/2014/main" id="{E34D200B-31CE-4588-8189-2C85AE5E448C}"/>
                  </a:ext>
                </a:extLst>
              </p:cNvPr>
              <p:cNvSpPr/>
              <p:nvPr/>
            </p:nvSpPr>
            <p:spPr>
              <a:xfrm>
                <a:off x="484584" y="1204521"/>
                <a:ext cx="900000" cy="900000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hu-HU" sz="2800" b="1" dirty="0">
                    <a:solidFill>
                      <a:schemeClr val="tx1"/>
                    </a:solidFill>
                    <a:latin typeface="F30"/>
                  </a:rPr>
                  <a:t>K1</a:t>
                </a:r>
              </a:p>
            </p:txBody>
          </p:sp>
        </p:grpSp>
      </p:grpSp>
      <p:sp>
        <p:nvSpPr>
          <p:cNvPr id="44" name="Téglalap 43">
            <a:extLst>
              <a:ext uri="{FF2B5EF4-FFF2-40B4-BE49-F238E27FC236}">
                <a16:creationId xmlns:a16="http://schemas.microsoft.com/office/drawing/2014/main" id="{033708F9-0F50-4DF8-9EC8-B9321AD5ED18}"/>
              </a:ext>
            </a:extLst>
          </p:cNvPr>
          <p:cNvSpPr/>
          <p:nvPr/>
        </p:nvSpPr>
        <p:spPr>
          <a:xfrm>
            <a:off x="252827" y="-3923"/>
            <a:ext cx="11686345" cy="953071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u-HU" sz="2800" b="1" dirty="0" err="1">
                <a:solidFill>
                  <a:schemeClr val="tx1"/>
                </a:solidFill>
                <a:latin typeface="F30"/>
              </a:rPr>
              <a:t>Introduction</a:t>
            </a:r>
            <a:endParaRPr lang="hu-HU" sz="2800" b="1" dirty="0">
              <a:solidFill>
                <a:schemeClr val="tx1"/>
              </a:solidFill>
              <a:latin typeface="F30"/>
            </a:endParaRPr>
          </a:p>
        </p:txBody>
      </p: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87D87B25-56DE-E0DD-17D8-FC9EA96F12E1}"/>
              </a:ext>
            </a:extLst>
          </p:cNvPr>
          <p:cNvGrpSpPr/>
          <p:nvPr/>
        </p:nvGrpSpPr>
        <p:grpSpPr>
          <a:xfrm>
            <a:off x="1524000" y="3568806"/>
            <a:ext cx="9144000" cy="1440000"/>
            <a:chOff x="374341" y="1052964"/>
            <a:chExt cx="8349001" cy="1136323"/>
          </a:xfrm>
        </p:grpSpPr>
        <p:sp>
          <p:nvSpPr>
            <p:cNvPr id="16" name="Téglalap 15">
              <a:extLst>
                <a:ext uri="{FF2B5EF4-FFF2-40B4-BE49-F238E27FC236}">
                  <a16:creationId xmlns:a16="http://schemas.microsoft.com/office/drawing/2014/main" id="{7EDFC795-5677-21F7-A555-776FA7B2AC63}"/>
                </a:ext>
              </a:extLst>
            </p:cNvPr>
            <p:cNvSpPr/>
            <p:nvPr/>
          </p:nvSpPr>
          <p:spPr>
            <a:xfrm>
              <a:off x="374341" y="1052964"/>
              <a:ext cx="8349001" cy="1136323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>
                <a:latin typeface="F30"/>
              </a:endParaRPr>
            </a:p>
          </p:txBody>
        </p:sp>
        <p:grpSp>
          <p:nvGrpSpPr>
            <p:cNvPr id="17" name="Csoportba foglalás 16">
              <a:extLst>
                <a:ext uri="{FF2B5EF4-FFF2-40B4-BE49-F238E27FC236}">
                  <a16:creationId xmlns:a16="http://schemas.microsoft.com/office/drawing/2014/main" id="{36A3290E-E01E-8FF4-4CC1-BF48EFF16722}"/>
                </a:ext>
              </a:extLst>
            </p:cNvPr>
            <p:cNvGrpSpPr/>
            <p:nvPr/>
          </p:nvGrpSpPr>
          <p:grpSpPr>
            <a:xfrm>
              <a:off x="484584" y="1163287"/>
              <a:ext cx="8100122" cy="899999"/>
              <a:chOff x="484584" y="1204521"/>
              <a:chExt cx="8100122" cy="900000"/>
            </a:xfrm>
          </p:grpSpPr>
          <p:sp>
            <p:nvSpPr>
              <p:cNvPr id="18" name="Téglalap 17">
                <a:extLst>
                  <a:ext uri="{FF2B5EF4-FFF2-40B4-BE49-F238E27FC236}">
                    <a16:creationId xmlns:a16="http://schemas.microsoft.com/office/drawing/2014/main" id="{2FF53767-A0B5-77EC-D8EE-AEAC31D38CA6}"/>
                  </a:ext>
                </a:extLst>
              </p:cNvPr>
              <p:cNvSpPr/>
              <p:nvPr/>
            </p:nvSpPr>
            <p:spPr>
              <a:xfrm>
                <a:off x="1384584" y="1204521"/>
                <a:ext cx="7200122" cy="900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000" dirty="0" err="1">
                    <a:effectLst/>
                    <a:latin typeface="F30"/>
                    <a:ea typeface="Calibri" panose="020F0502020204030204" pitchFamily="34" charset="0"/>
                    <a:cs typeface="Arial" panose="020B0604020202020204" pitchFamily="34" charset="0"/>
                  </a:rPr>
                  <a:t>How</a:t>
                </a:r>
                <a:r>
                  <a:rPr lang="hu-HU" sz="2000" dirty="0">
                    <a:effectLst/>
                    <a:latin typeface="F3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hu-HU" sz="2000" dirty="0" err="1">
                    <a:effectLst/>
                    <a:latin typeface="F30"/>
                    <a:ea typeface="Calibri" panose="020F0502020204030204" pitchFamily="34" charset="0"/>
                    <a:cs typeface="Arial" panose="020B0604020202020204" pitchFamily="34" charset="0"/>
                  </a:rPr>
                  <a:t>can</a:t>
                </a:r>
                <a:r>
                  <a:rPr lang="hu-HU" sz="2000" dirty="0">
                    <a:effectLst/>
                    <a:latin typeface="F3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hu-HU" sz="2000" dirty="0" err="1">
                    <a:effectLst/>
                    <a:latin typeface="F30"/>
                    <a:ea typeface="Calibri" panose="020F0502020204030204" pitchFamily="34" charset="0"/>
                    <a:cs typeface="Arial" panose="020B0604020202020204" pitchFamily="34" charset="0"/>
                  </a:rPr>
                  <a:t>we</a:t>
                </a:r>
                <a:r>
                  <a:rPr lang="hu-HU" sz="2000" dirty="0">
                    <a:effectLst/>
                    <a:latin typeface="F3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hu-HU" sz="2000" dirty="0" err="1">
                    <a:effectLst/>
                    <a:latin typeface="F30"/>
                    <a:ea typeface="Calibri" panose="020F0502020204030204" pitchFamily="34" charset="0"/>
                    <a:cs typeface="Arial" panose="020B0604020202020204" pitchFamily="34" charset="0"/>
                  </a:rPr>
                  <a:t>utilize</a:t>
                </a:r>
                <a:r>
                  <a:rPr lang="hu-HU" sz="2000" dirty="0">
                    <a:effectLst/>
                    <a:latin typeface="F3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hu-HU" sz="2000" dirty="0" err="1">
                    <a:effectLst/>
                    <a:latin typeface="F30"/>
                    <a:ea typeface="Calibri" panose="020F0502020204030204" pitchFamily="34" charset="0"/>
                    <a:cs typeface="Arial" panose="020B0604020202020204" pitchFamily="34" charset="0"/>
                  </a:rPr>
                  <a:t>these</a:t>
                </a:r>
                <a:r>
                  <a:rPr lang="hu-HU" sz="2000" dirty="0">
                    <a:effectLst/>
                    <a:latin typeface="F3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hu-HU" sz="2000" dirty="0" err="1">
                    <a:effectLst/>
                    <a:latin typeface="F30"/>
                    <a:ea typeface="Calibri" panose="020F0502020204030204" pitchFamily="34" charset="0"/>
                    <a:cs typeface="Arial" panose="020B0604020202020204" pitchFamily="34" charset="0"/>
                  </a:rPr>
                  <a:t>observations</a:t>
                </a:r>
                <a:r>
                  <a:rPr lang="hu-HU" sz="2000" dirty="0">
                    <a:effectLst/>
                    <a:latin typeface="F3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hu-HU" sz="2000" dirty="0" err="1">
                    <a:effectLst/>
                    <a:latin typeface="F30"/>
                    <a:ea typeface="Calibri" panose="020F0502020204030204" pitchFamily="34" charset="0"/>
                    <a:cs typeface="Arial" panose="020B0604020202020204" pitchFamily="34" charset="0"/>
                  </a:rPr>
                  <a:t>to</a:t>
                </a:r>
                <a:r>
                  <a:rPr lang="hu-HU" sz="2000" dirty="0">
                    <a:effectLst/>
                    <a:latin typeface="F3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hu-HU" sz="2000" b="1" dirty="0" err="1">
                    <a:effectLst/>
                    <a:latin typeface="F30"/>
                    <a:ea typeface="Calibri" panose="020F0502020204030204" pitchFamily="34" charset="0"/>
                    <a:cs typeface="Arial" panose="020B0604020202020204" pitchFamily="34" charset="0"/>
                  </a:rPr>
                  <a:t>implement</a:t>
                </a:r>
                <a:r>
                  <a:rPr lang="hu-HU" sz="2000" b="1" dirty="0">
                    <a:effectLst/>
                    <a:latin typeface="F3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hu-HU" sz="2000" b="1" dirty="0" err="1">
                    <a:effectLst/>
                    <a:latin typeface="F30"/>
                    <a:ea typeface="Calibri" panose="020F0502020204030204" pitchFamily="34" charset="0"/>
                    <a:cs typeface="Arial" panose="020B0604020202020204" pitchFamily="34" charset="0"/>
                  </a:rPr>
                  <a:t>new</a:t>
                </a:r>
                <a:r>
                  <a:rPr lang="hu-HU" sz="2000" b="1" dirty="0">
                    <a:effectLst/>
                    <a:latin typeface="F3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hu-HU" sz="2000" b="1" dirty="0" err="1">
                    <a:effectLst/>
                    <a:latin typeface="F30"/>
                    <a:ea typeface="Calibri" panose="020F0502020204030204" pitchFamily="34" charset="0"/>
                    <a:cs typeface="Arial" panose="020B0604020202020204" pitchFamily="34" charset="0"/>
                  </a:rPr>
                  <a:t>approach</a:t>
                </a:r>
                <a:r>
                  <a:rPr lang="hu-HU" sz="2000" b="1" dirty="0">
                    <a:effectLst/>
                    <a:latin typeface="F3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0" name="Téglalap 19">
                <a:extLst>
                  <a:ext uri="{FF2B5EF4-FFF2-40B4-BE49-F238E27FC236}">
                    <a16:creationId xmlns:a16="http://schemas.microsoft.com/office/drawing/2014/main" id="{0F8B16DC-DF9F-C625-05D3-A91ABB77BECA}"/>
                  </a:ext>
                </a:extLst>
              </p:cNvPr>
              <p:cNvSpPr/>
              <p:nvPr/>
            </p:nvSpPr>
            <p:spPr>
              <a:xfrm>
                <a:off x="484584" y="1204521"/>
                <a:ext cx="900000" cy="900000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hu-HU" sz="2800" b="1" dirty="0">
                    <a:solidFill>
                      <a:schemeClr val="tx1"/>
                    </a:solidFill>
                    <a:latin typeface="F30"/>
                  </a:rPr>
                  <a:t>K2</a:t>
                </a:r>
              </a:p>
            </p:txBody>
          </p:sp>
        </p:grpSp>
      </p:grp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50CC5D12-44A2-13F6-3AC9-1FD3DF27567F}"/>
              </a:ext>
            </a:extLst>
          </p:cNvPr>
          <p:cNvGrpSpPr/>
          <p:nvPr/>
        </p:nvGrpSpPr>
        <p:grpSpPr>
          <a:xfrm>
            <a:off x="1943285" y="6344815"/>
            <a:ext cx="8305427" cy="360000"/>
            <a:chOff x="2052782" y="6354146"/>
            <a:chExt cx="8305427" cy="360000"/>
          </a:xfrm>
        </p:grpSpPr>
        <p:sp>
          <p:nvSpPr>
            <p:cNvPr id="2" name="Nyíl: ötszög 1">
              <a:extLst>
                <a:ext uri="{FF2B5EF4-FFF2-40B4-BE49-F238E27FC236}">
                  <a16:creationId xmlns:a16="http://schemas.microsoft.com/office/drawing/2014/main" id="{03E48203-BD45-B3E3-047F-E29BEAE0BD6E}"/>
                </a:ext>
              </a:extLst>
            </p:cNvPr>
            <p:cNvSpPr/>
            <p:nvPr/>
          </p:nvSpPr>
          <p:spPr>
            <a:xfrm>
              <a:off x="2052782" y="6354146"/>
              <a:ext cx="1440000" cy="360000"/>
            </a:xfrm>
            <a:prstGeom prst="homePlate">
              <a:avLst/>
            </a:prstGeom>
            <a:solidFill>
              <a:srgbClr val="33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>
                  <a:latin typeface="F30"/>
                </a:rPr>
                <a:t>Research </a:t>
              </a:r>
              <a:r>
                <a:rPr lang="hu-HU" sz="1200" b="1" dirty="0" err="1">
                  <a:latin typeface="F30"/>
                </a:rPr>
                <a:t>questions</a:t>
              </a:r>
              <a:endParaRPr lang="hu-HU" sz="1200" b="1" dirty="0">
                <a:latin typeface="F30"/>
              </a:endParaRPr>
            </a:p>
          </p:txBody>
        </p:sp>
        <p:sp>
          <p:nvSpPr>
            <p:cNvPr id="3" name="Nyíl: sávnyíl 2">
              <a:extLst>
                <a:ext uri="{FF2B5EF4-FFF2-40B4-BE49-F238E27FC236}">
                  <a16:creationId xmlns:a16="http://schemas.microsoft.com/office/drawing/2014/main" id="{2FA67695-2C5D-ABC0-6F3A-E628EE367C04}"/>
                </a:ext>
              </a:extLst>
            </p:cNvPr>
            <p:cNvSpPr/>
            <p:nvPr/>
          </p:nvSpPr>
          <p:spPr>
            <a:xfrm>
              <a:off x="4789669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>
                  <a:solidFill>
                    <a:schemeClr val="tx1"/>
                  </a:solidFill>
                  <a:latin typeface="F30"/>
                </a:rPr>
                <a:t> Estimators</a:t>
              </a:r>
            </a:p>
          </p:txBody>
        </p:sp>
        <p:sp>
          <p:nvSpPr>
            <p:cNvPr id="25" name="Nyíl: sávnyíl 24">
              <a:extLst>
                <a:ext uri="{FF2B5EF4-FFF2-40B4-BE49-F238E27FC236}">
                  <a16:creationId xmlns:a16="http://schemas.microsoft.com/office/drawing/2014/main" id="{A521FEC2-B856-6A77-4CD0-3E720AFA8DE9}"/>
                </a:ext>
              </a:extLst>
            </p:cNvPr>
            <p:cNvSpPr/>
            <p:nvPr/>
          </p:nvSpPr>
          <p:spPr>
            <a:xfrm>
              <a:off x="3425867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Introduction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  <p:sp>
          <p:nvSpPr>
            <p:cNvPr id="26" name="Nyíl: sávnyíl 25">
              <a:extLst>
                <a:ext uri="{FF2B5EF4-FFF2-40B4-BE49-F238E27FC236}">
                  <a16:creationId xmlns:a16="http://schemas.microsoft.com/office/drawing/2014/main" id="{0C4CAA62-6032-25A3-4C75-741C79CF722A}"/>
                </a:ext>
              </a:extLst>
            </p:cNvPr>
            <p:cNvSpPr/>
            <p:nvPr/>
          </p:nvSpPr>
          <p:spPr>
            <a:xfrm>
              <a:off x="6172038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Experiments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  <p:sp>
          <p:nvSpPr>
            <p:cNvPr id="29" name="Nyíl: sávnyíl 28">
              <a:extLst>
                <a:ext uri="{FF2B5EF4-FFF2-40B4-BE49-F238E27FC236}">
                  <a16:creationId xmlns:a16="http://schemas.microsoft.com/office/drawing/2014/main" id="{A5A6B9D6-C778-8161-9FAA-ED7AC7370727}"/>
                </a:ext>
              </a:extLst>
            </p:cNvPr>
            <p:cNvSpPr/>
            <p:nvPr/>
          </p:nvSpPr>
          <p:spPr>
            <a:xfrm>
              <a:off x="7535840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Conclusion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  <p:sp>
          <p:nvSpPr>
            <p:cNvPr id="31" name="Nyíl: sávnyíl 30">
              <a:extLst>
                <a:ext uri="{FF2B5EF4-FFF2-40B4-BE49-F238E27FC236}">
                  <a16:creationId xmlns:a16="http://schemas.microsoft.com/office/drawing/2014/main" id="{59BE26AA-A36B-C04B-358E-7B16C8007A2B}"/>
                </a:ext>
              </a:extLst>
            </p:cNvPr>
            <p:cNvSpPr/>
            <p:nvPr/>
          </p:nvSpPr>
          <p:spPr>
            <a:xfrm>
              <a:off x="8918209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Future</a:t>
              </a:r>
              <a:r>
                <a:rPr lang="hu-HU" sz="1200" dirty="0">
                  <a:solidFill>
                    <a:schemeClr val="tx1"/>
                  </a:solidFill>
                  <a:latin typeface="F30"/>
                </a:rPr>
                <a:t> </a:t>
              </a:r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steps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</p:grpSp>
      <p:sp>
        <p:nvSpPr>
          <p:cNvPr id="34" name="Dia számának helye 63">
            <a:extLst>
              <a:ext uri="{FF2B5EF4-FFF2-40B4-BE49-F238E27FC236}">
                <a16:creationId xmlns:a16="http://schemas.microsoft.com/office/drawing/2014/main" id="{5A2A8F78-6F8A-8F8F-821F-F036F831F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4312" y="6344815"/>
            <a:ext cx="34486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z="1400" smtClean="0">
                <a:solidFill>
                  <a:schemeClr val="accent6">
                    <a:lumMod val="50000"/>
                  </a:schemeClr>
                </a:solidFill>
                <a:latin typeface="F30"/>
              </a:rPr>
              <a:pPr algn="l"/>
              <a:t>3</a:t>
            </a:fld>
            <a:endParaRPr lang="hu-HU" sz="1400">
              <a:solidFill>
                <a:schemeClr val="accent6">
                  <a:lumMod val="50000"/>
                </a:schemeClr>
              </a:solidFill>
              <a:latin typeface="F30"/>
            </a:endParaRPr>
          </a:p>
        </p:txBody>
      </p:sp>
    </p:spTree>
    <p:extLst>
      <p:ext uri="{BB962C8B-B14F-4D97-AF65-F5344CB8AC3E}">
        <p14:creationId xmlns:p14="http://schemas.microsoft.com/office/powerpoint/2010/main" val="4144733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>
            <a:extLst>
              <a:ext uri="{FF2B5EF4-FFF2-40B4-BE49-F238E27FC236}">
                <a16:creationId xmlns:a16="http://schemas.microsoft.com/office/drawing/2014/main" id="{0AD1BA01-CFD1-7AE7-FFFF-E2A87D390C45}"/>
              </a:ext>
            </a:extLst>
          </p:cNvPr>
          <p:cNvSpPr/>
          <p:nvPr/>
        </p:nvSpPr>
        <p:spPr>
          <a:xfrm>
            <a:off x="252827" y="-3923"/>
            <a:ext cx="11673669" cy="953071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u-HU" sz="2800" b="1" dirty="0" err="1">
                <a:solidFill>
                  <a:schemeClr val="tx1"/>
                </a:solidFill>
                <a:latin typeface="F30"/>
              </a:rPr>
              <a:t>Introduction</a:t>
            </a:r>
            <a:r>
              <a:rPr lang="hu-HU" sz="2800" b="1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2800" b="1" dirty="0" err="1">
                <a:solidFill>
                  <a:schemeClr val="tx1"/>
                </a:solidFill>
                <a:latin typeface="F30"/>
              </a:rPr>
              <a:t>to</a:t>
            </a:r>
            <a:r>
              <a:rPr lang="hu-HU" sz="2800" b="1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2800" b="1" dirty="0" err="1">
                <a:solidFill>
                  <a:schemeClr val="tx1"/>
                </a:solidFill>
                <a:latin typeface="F30"/>
              </a:rPr>
              <a:t>Information</a:t>
            </a:r>
            <a:r>
              <a:rPr lang="hu-HU" sz="2800" b="1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2800" b="1" dirty="0" err="1">
                <a:solidFill>
                  <a:schemeClr val="tx1"/>
                </a:solidFill>
                <a:latin typeface="F30"/>
              </a:rPr>
              <a:t>Entropy</a:t>
            </a:r>
            <a:endParaRPr lang="hu-HU" sz="2800" b="1" dirty="0">
              <a:solidFill>
                <a:schemeClr val="tx1"/>
              </a:solidFill>
              <a:latin typeface="F30"/>
            </a:endParaRPr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C94D2784-4F87-968A-B898-09EE702373E6}"/>
              </a:ext>
            </a:extLst>
          </p:cNvPr>
          <p:cNvCxnSpPr>
            <a:cxnSpLocks/>
          </p:cNvCxnSpPr>
          <p:nvPr/>
        </p:nvCxnSpPr>
        <p:spPr>
          <a:xfrm>
            <a:off x="6429098" y="2272347"/>
            <a:ext cx="0" cy="34694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églalap 27">
            <a:extLst>
              <a:ext uri="{FF2B5EF4-FFF2-40B4-BE49-F238E27FC236}">
                <a16:creationId xmlns:a16="http://schemas.microsoft.com/office/drawing/2014/main" id="{7459EF03-B5E8-EC45-7D27-DCDBB65C1118}"/>
              </a:ext>
            </a:extLst>
          </p:cNvPr>
          <p:cNvSpPr/>
          <p:nvPr/>
        </p:nvSpPr>
        <p:spPr>
          <a:xfrm>
            <a:off x="6860377" y="1202861"/>
            <a:ext cx="5060402" cy="360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err="1">
                <a:latin typeface="F30"/>
              </a:rPr>
              <a:t>Information</a:t>
            </a:r>
            <a:r>
              <a:rPr lang="hu-HU" sz="1600" dirty="0">
                <a:latin typeface="F30"/>
              </a:rPr>
              <a:t> </a:t>
            </a:r>
            <a:r>
              <a:rPr lang="hu-HU" sz="1600" dirty="0" err="1">
                <a:latin typeface="F30"/>
              </a:rPr>
              <a:t>entropy</a:t>
            </a:r>
            <a:r>
              <a:rPr lang="hu-HU" sz="1600" dirty="0">
                <a:latin typeface="F30"/>
              </a:rPr>
              <a:t> in </a:t>
            </a:r>
            <a:r>
              <a:rPr lang="hu-HU" sz="1600" dirty="0" err="1">
                <a:latin typeface="F30"/>
              </a:rPr>
              <a:t>Machine</a:t>
            </a:r>
            <a:r>
              <a:rPr lang="hu-HU" sz="1600" dirty="0">
                <a:latin typeface="F30"/>
              </a:rPr>
              <a:t> </a:t>
            </a:r>
            <a:r>
              <a:rPr lang="hu-HU" sz="1600" dirty="0" err="1">
                <a:latin typeface="F30"/>
              </a:rPr>
              <a:t>Learning</a:t>
            </a:r>
            <a:endParaRPr lang="hu-HU" sz="1600" dirty="0">
              <a:latin typeface="F30"/>
            </a:endParaRPr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B74E922C-9D74-2F99-DCE7-25434CB7E157}"/>
              </a:ext>
            </a:extLst>
          </p:cNvPr>
          <p:cNvGrpSpPr/>
          <p:nvPr/>
        </p:nvGrpSpPr>
        <p:grpSpPr>
          <a:xfrm>
            <a:off x="577103" y="1656253"/>
            <a:ext cx="11369733" cy="4486796"/>
            <a:chOff x="7260100" y="3295545"/>
            <a:chExt cx="7698808" cy="2377864"/>
          </a:xfrm>
        </p:grpSpPr>
        <p:sp>
          <p:nvSpPr>
            <p:cNvPr id="66" name="Téglalap 65">
              <a:extLst>
                <a:ext uri="{FF2B5EF4-FFF2-40B4-BE49-F238E27FC236}">
                  <a16:creationId xmlns:a16="http://schemas.microsoft.com/office/drawing/2014/main" id="{8E2F6D5F-173E-9055-44ED-73198EF4B0DB}"/>
                </a:ext>
              </a:extLst>
            </p:cNvPr>
            <p:cNvSpPr/>
            <p:nvPr/>
          </p:nvSpPr>
          <p:spPr>
            <a:xfrm>
              <a:off x="7260100" y="4151508"/>
              <a:ext cx="3555143" cy="716880"/>
            </a:xfrm>
            <a:prstGeom prst="rect">
              <a:avLst/>
            </a:prstGeom>
            <a:noFill/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endParaRPr lang="hu-HU" sz="1600" dirty="0">
                <a:latin typeface="F30"/>
              </a:endParaRPr>
            </a:p>
          </p:txBody>
        </p:sp>
        <p:grpSp>
          <p:nvGrpSpPr>
            <p:cNvPr id="52" name="Csoportba foglalás 51">
              <a:extLst>
                <a:ext uri="{FF2B5EF4-FFF2-40B4-BE49-F238E27FC236}">
                  <a16:creationId xmlns:a16="http://schemas.microsoft.com/office/drawing/2014/main" id="{C5A67B1C-C18E-9A21-5431-FD7BAE561401}"/>
                </a:ext>
              </a:extLst>
            </p:cNvPr>
            <p:cNvGrpSpPr/>
            <p:nvPr/>
          </p:nvGrpSpPr>
          <p:grpSpPr>
            <a:xfrm>
              <a:off x="11455844" y="3295545"/>
              <a:ext cx="3503064" cy="2377864"/>
              <a:chOff x="6262256" y="3016133"/>
              <a:chExt cx="5637780" cy="3291869"/>
            </a:xfrm>
          </p:grpSpPr>
          <p:sp>
            <p:nvSpPr>
              <p:cNvPr id="53" name="Téglalap 52">
                <a:extLst>
                  <a:ext uri="{FF2B5EF4-FFF2-40B4-BE49-F238E27FC236}">
                    <a16:creationId xmlns:a16="http://schemas.microsoft.com/office/drawing/2014/main" id="{9802FDC8-D9AD-B583-A79F-8F4E38E982C1}"/>
                  </a:ext>
                </a:extLst>
              </p:cNvPr>
              <p:cNvSpPr/>
              <p:nvPr/>
            </p:nvSpPr>
            <p:spPr>
              <a:xfrm>
                <a:off x="6262256" y="3016133"/>
                <a:ext cx="5637780" cy="3291869"/>
              </a:xfrm>
              <a:prstGeom prst="rect">
                <a:avLst/>
              </a:prstGeom>
              <a:noFill/>
              <a:ln w="28575">
                <a:solidFill>
                  <a:srgbClr val="336699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1600">
                  <a:solidFill>
                    <a:schemeClr val="tx1"/>
                  </a:solidFill>
                  <a:latin typeface="F30"/>
                </a:endParaRPr>
              </a:p>
            </p:txBody>
          </p:sp>
          <p:sp>
            <p:nvSpPr>
              <p:cNvPr id="54" name="Szövegdoboz 53">
                <a:extLst>
                  <a:ext uri="{FF2B5EF4-FFF2-40B4-BE49-F238E27FC236}">
                    <a16:creationId xmlns:a16="http://schemas.microsoft.com/office/drawing/2014/main" id="{D3788CEA-AA0C-E55B-B64F-68B3F8C140C8}"/>
                  </a:ext>
                </a:extLst>
              </p:cNvPr>
              <p:cNvSpPr txBox="1"/>
              <p:nvPr/>
            </p:nvSpPr>
            <p:spPr>
              <a:xfrm>
                <a:off x="6341340" y="3040587"/>
                <a:ext cx="5482899" cy="283579"/>
              </a:xfrm>
              <a:prstGeom prst="rect">
                <a:avLst/>
              </a:prstGeom>
              <a:solidFill>
                <a:srgbClr val="CCECFF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hu-HU" sz="1600" b="1" dirty="0" err="1">
                    <a:solidFill>
                      <a:schemeClr val="tx2"/>
                    </a:solidFill>
                    <a:latin typeface="F30"/>
                  </a:rPr>
                  <a:t>Self-supervised</a:t>
                </a:r>
                <a:r>
                  <a:rPr lang="hu-HU" sz="1600" b="1" dirty="0">
                    <a:solidFill>
                      <a:schemeClr val="tx2"/>
                    </a:solidFill>
                    <a:latin typeface="F30"/>
                  </a:rPr>
                  <a:t> </a:t>
                </a:r>
                <a:r>
                  <a:rPr lang="hu-HU" sz="1600" b="1" dirty="0" err="1">
                    <a:solidFill>
                      <a:schemeClr val="tx2"/>
                    </a:solidFill>
                    <a:latin typeface="F30"/>
                  </a:rPr>
                  <a:t>Learning</a:t>
                </a:r>
                <a:endParaRPr lang="hu-HU" sz="1600" b="1" dirty="0">
                  <a:solidFill>
                    <a:schemeClr val="tx2"/>
                  </a:solidFill>
                  <a:latin typeface="F30"/>
                </a:endParaRPr>
              </a:p>
            </p:txBody>
          </p:sp>
        </p:grpSp>
      </p:grpSp>
      <p:sp>
        <p:nvSpPr>
          <p:cNvPr id="68" name="Téglalap: lekerekített 1">
            <a:extLst>
              <a:ext uri="{FF2B5EF4-FFF2-40B4-BE49-F238E27FC236}">
                <a16:creationId xmlns:a16="http://schemas.microsoft.com/office/drawing/2014/main" id="{6476D0A6-8784-0C0A-407B-FCE193B4CF2B}"/>
              </a:ext>
            </a:extLst>
          </p:cNvPr>
          <p:cNvSpPr/>
          <p:nvPr/>
        </p:nvSpPr>
        <p:spPr>
          <a:xfrm>
            <a:off x="214786" y="1164621"/>
            <a:ext cx="5974935" cy="14400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err="1">
                <a:latin typeface="F30"/>
              </a:rPr>
              <a:t>Information</a:t>
            </a:r>
            <a:r>
              <a:rPr lang="hu-HU" sz="1400" dirty="0">
                <a:latin typeface="F30"/>
              </a:rPr>
              <a:t> </a:t>
            </a:r>
            <a:r>
              <a:rPr lang="hu-HU" sz="1400" dirty="0" err="1">
                <a:latin typeface="F30"/>
              </a:rPr>
              <a:t>entropy</a:t>
            </a:r>
            <a:r>
              <a:rPr lang="hu-HU" sz="1400" dirty="0">
                <a:latin typeface="F30"/>
              </a:rPr>
              <a:t>, </a:t>
            </a:r>
            <a:r>
              <a:rPr lang="hu-HU" sz="1400" dirty="0" err="1">
                <a:latin typeface="F30"/>
              </a:rPr>
              <a:t>quantifies</a:t>
            </a:r>
            <a:r>
              <a:rPr lang="hu-HU" sz="1400" dirty="0">
                <a:latin typeface="F30"/>
              </a:rPr>
              <a:t> </a:t>
            </a:r>
            <a:r>
              <a:rPr lang="hu-HU" sz="1400" dirty="0" err="1">
                <a:latin typeface="F30"/>
              </a:rPr>
              <a:t>the</a:t>
            </a:r>
            <a:r>
              <a:rPr lang="hu-HU" sz="1400" dirty="0">
                <a:latin typeface="F30"/>
              </a:rPr>
              <a:t> </a:t>
            </a:r>
            <a:r>
              <a:rPr lang="hu-HU" sz="1400" dirty="0" err="1">
                <a:latin typeface="F30"/>
              </a:rPr>
              <a:t>uncertainty</a:t>
            </a:r>
            <a:r>
              <a:rPr lang="hu-HU" sz="1400" dirty="0">
                <a:latin typeface="F30"/>
              </a:rPr>
              <a:t> </a:t>
            </a:r>
            <a:r>
              <a:rPr lang="hu-HU" sz="1400" dirty="0" err="1">
                <a:latin typeface="F30"/>
              </a:rPr>
              <a:t>or</a:t>
            </a:r>
            <a:r>
              <a:rPr lang="hu-HU" sz="1400" dirty="0">
                <a:latin typeface="F30"/>
              </a:rPr>
              <a:t> </a:t>
            </a:r>
            <a:r>
              <a:rPr lang="hu-HU" sz="1400" dirty="0" err="1">
                <a:latin typeface="F30"/>
              </a:rPr>
              <a:t>average</a:t>
            </a:r>
            <a:r>
              <a:rPr lang="hu-HU" sz="1400" dirty="0">
                <a:latin typeface="F30"/>
              </a:rPr>
              <a:t> </a:t>
            </a:r>
            <a:r>
              <a:rPr lang="hu-HU" sz="1400" dirty="0" err="1">
                <a:latin typeface="F30"/>
              </a:rPr>
              <a:t>surprise</a:t>
            </a:r>
            <a:r>
              <a:rPr lang="hu-HU" sz="1400" dirty="0">
                <a:latin typeface="F30"/>
              </a:rPr>
              <a:t> </a:t>
            </a:r>
            <a:r>
              <a:rPr lang="hu-HU" sz="1400" dirty="0" err="1">
                <a:latin typeface="F30"/>
              </a:rPr>
              <a:t>associated</a:t>
            </a:r>
            <a:r>
              <a:rPr lang="hu-HU" sz="1400" dirty="0">
                <a:latin typeface="F30"/>
              </a:rPr>
              <a:t> </a:t>
            </a:r>
            <a:r>
              <a:rPr lang="hu-HU" sz="1400" dirty="0" err="1">
                <a:latin typeface="F30"/>
              </a:rPr>
              <a:t>with</a:t>
            </a:r>
            <a:r>
              <a:rPr lang="hu-HU" sz="1400" dirty="0">
                <a:latin typeface="F30"/>
              </a:rPr>
              <a:t> </a:t>
            </a:r>
            <a:r>
              <a:rPr lang="hu-HU" sz="1400" dirty="0" err="1">
                <a:latin typeface="F30"/>
              </a:rPr>
              <a:t>the</a:t>
            </a:r>
            <a:r>
              <a:rPr lang="hu-HU" sz="1400" dirty="0">
                <a:latin typeface="F30"/>
              </a:rPr>
              <a:t> </a:t>
            </a:r>
            <a:r>
              <a:rPr lang="hu-HU" sz="1400" dirty="0" err="1">
                <a:latin typeface="F30"/>
              </a:rPr>
              <a:t>outcomes</a:t>
            </a:r>
            <a:r>
              <a:rPr lang="hu-HU" sz="1400" dirty="0">
                <a:latin typeface="F30"/>
              </a:rPr>
              <a:t> of a random </a:t>
            </a:r>
            <a:r>
              <a:rPr lang="hu-HU" sz="1400" dirty="0" err="1">
                <a:latin typeface="F30"/>
              </a:rPr>
              <a:t>variable</a:t>
            </a:r>
            <a:r>
              <a:rPr lang="hu-HU" sz="1400" dirty="0">
                <a:latin typeface="F30"/>
              </a:rPr>
              <a:t> </a:t>
            </a:r>
            <a:r>
              <a:rPr lang="hu-HU" sz="1400" dirty="0" err="1">
                <a:latin typeface="F30"/>
              </a:rPr>
              <a:t>or</a:t>
            </a:r>
            <a:r>
              <a:rPr lang="hu-HU" sz="1400" dirty="0">
                <a:latin typeface="F30"/>
              </a:rPr>
              <a:t> a </a:t>
            </a:r>
            <a:r>
              <a:rPr lang="hu-HU" sz="1400" dirty="0" err="1">
                <a:latin typeface="F30"/>
              </a:rPr>
              <a:t>probability</a:t>
            </a:r>
            <a:r>
              <a:rPr lang="hu-HU" sz="1400" dirty="0">
                <a:latin typeface="F30"/>
              </a:rPr>
              <a:t> </a:t>
            </a:r>
            <a:r>
              <a:rPr lang="hu-HU" sz="1400" dirty="0" err="1">
                <a:latin typeface="F30"/>
              </a:rPr>
              <a:t>distribution</a:t>
            </a:r>
            <a:r>
              <a:rPr lang="hu-HU" sz="1400" dirty="0">
                <a:latin typeface="F30"/>
              </a:rPr>
              <a:t>. </a:t>
            </a:r>
            <a:r>
              <a:rPr lang="hu-HU" sz="1400" dirty="0" err="1">
                <a:latin typeface="F30"/>
              </a:rPr>
              <a:t>It</a:t>
            </a:r>
            <a:r>
              <a:rPr lang="hu-HU" sz="1400" dirty="0">
                <a:latin typeface="F30"/>
              </a:rPr>
              <a:t> </a:t>
            </a:r>
            <a:r>
              <a:rPr lang="hu-HU" sz="1400" dirty="0" err="1">
                <a:latin typeface="F30"/>
              </a:rPr>
              <a:t>measures</a:t>
            </a:r>
            <a:r>
              <a:rPr lang="hu-HU" sz="1400" dirty="0">
                <a:latin typeface="F30"/>
              </a:rPr>
              <a:t> </a:t>
            </a:r>
            <a:r>
              <a:rPr lang="hu-HU" sz="1400" dirty="0" err="1">
                <a:latin typeface="F30"/>
              </a:rPr>
              <a:t>the</a:t>
            </a:r>
            <a:r>
              <a:rPr lang="hu-HU" sz="1400" dirty="0">
                <a:latin typeface="F30"/>
              </a:rPr>
              <a:t> </a:t>
            </a:r>
            <a:r>
              <a:rPr lang="hu-HU" sz="1400" dirty="0" err="1">
                <a:latin typeface="F30"/>
              </a:rPr>
              <a:t>amount</a:t>
            </a:r>
            <a:r>
              <a:rPr lang="hu-HU" sz="1400" dirty="0">
                <a:latin typeface="F30"/>
              </a:rPr>
              <a:t> of </a:t>
            </a:r>
            <a:r>
              <a:rPr lang="hu-HU" sz="1400" dirty="0" err="1">
                <a:latin typeface="F30"/>
              </a:rPr>
              <a:t>information</a:t>
            </a:r>
            <a:r>
              <a:rPr lang="hu-HU" sz="1400" dirty="0">
                <a:latin typeface="F30"/>
              </a:rPr>
              <a:t> </a:t>
            </a:r>
            <a:r>
              <a:rPr lang="hu-HU" sz="1400" dirty="0" err="1">
                <a:latin typeface="F30"/>
              </a:rPr>
              <a:t>contained</a:t>
            </a:r>
            <a:r>
              <a:rPr lang="hu-HU" sz="1400" dirty="0">
                <a:latin typeface="F30"/>
              </a:rPr>
              <a:t> in a random </a:t>
            </a:r>
            <a:r>
              <a:rPr lang="hu-HU" sz="1400" dirty="0" err="1">
                <a:latin typeface="F30"/>
              </a:rPr>
              <a:t>variable</a:t>
            </a:r>
            <a:r>
              <a:rPr lang="hu-HU" sz="1400" dirty="0">
                <a:latin typeface="F30"/>
              </a:rPr>
              <a:t> </a:t>
            </a:r>
            <a:r>
              <a:rPr lang="hu-HU" sz="1400" dirty="0" err="1">
                <a:latin typeface="F30"/>
              </a:rPr>
              <a:t>or</a:t>
            </a:r>
            <a:r>
              <a:rPr lang="hu-HU" sz="1400" dirty="0">
                <a:latin typeface="F30"/>
              </a:rPr>
              <a:t> </a:t>
            </a:r>
            <a:r>
              <a:rPr lang="hu-HU" sz="1400" dirty="0" err="1">
                <a:latin typeface="F30"/>
              </a:rPr>
              <a:t>the</a:t>
            </a:r>
            <a:r>
              <a:rPr lang="hu-HU" sz="1400" dirty="0">
                <a:latin typeface="F30"/>
              </a:rPr>
              <a:t> </a:t>
            </a:r>
            <a:r>
              <a:rPr lang="hu-HU" sz="1400" dirty="0" err="1">
                <a:latin typeface="F30"/>
              </a:rPr>
              <a:t>average</a:t>
            </a:r>
            <a:r>
              <a:rPr lang="hu-HU" sz="1400" dirty="0">
                <a:latin typeface="F30"/>
              </a:rPr>
              <a:t> </a:t>
            </a:r>
            <a:r>
              <a:rPr lang="hu-HU" sz="1400" dirty="0" err="1">
                <a:latin typeface="F30"/>
              </a:rPr>
              <a:t>amount</a:t>
            </a:r>
            <a:r>
              <a:rPr lang="hu-HU" sz="1400" dirty="0">
                <a:latin typeface="F30"/>
              </a:rPr>
              <a:t> of </a:t>
            </a:r>
            <a:r>
              <a:rPr lang="hu-HU" sz="1400" dirty="0" err="1">
                <a:latin typeface="F30"/>
              </a:rPr>
              <a:t>surprise</a:t>
            </a:r>
            <a:r>
              <a:rPr lang="hu-HU" sz="1400" dirty="0">
                <a:latin typeface="F30"/>
              </a:rPr>
              <a:t> </a:t>
            </a:r>
            <a:r>
              <a:rPr lang="hu-HU" sz="1400" dirty="0" err="1">
                <a:latin typeface="F30"/>
              </a:rPr>
              <a:t>inherent</a:t>
            </a:r>
            <a:r>
              <a:rPr lang="hu-HU" sz="1400" dirty="0">
                <a:latin typeface="F30"/>
              </a:rPr>
              <a:t> in </a:t>
            </a:r>
            <a:r>
              <a:rPr lang="hu-HU" sz="1400" dirty="0" err="1">
                <a:latin typeface="F30"/>
              </a:rPr>
              <a:t>the</a:t>
            </a:r>
            <a:r>
              <a:rPr lang="hu-HU" sz="1400" dirty="0">
                <a:latin typeface="F30"/>
              </a:rPr>
              <a:t> </a:t>
            </a:r>
            <a:r>
              <a:rPr lang="hu-HU" sz="1400" dirty="0" err="1">
                <a:latin typeface="F30"/>
              </a:rPr>
              <a:t>possible</a:t>
            </a:r>
            <a:r>
              <a:rPr lang="hu-HU" sz="1400" dirty="0">
                <a:latin typeface="F30"/>
              </a:rPr>
              <a:t> </a:t>
            </a:r>
            <a:r>
              <a:rPr lang="hu-HU" sz="1400" dirty="0" err="1">
                <a:latin typeface="F30"/>
              </a:rPr>
              <a:t>outcomes</a:t>
            </a:r>
            <a:r>
              <a:rPr lang="hu-HU" sz="1400" dirty="0">
                <a:latin typeface="F30"/>
              </a:rPr>
              <a:t> of a </a:t>
            </a:r>
            <a:r>
              <a:rPr lang="hu-HU" sz="1400" dirty="0" err="1">
                <a:latin typeface="F30"/>
              </a:rPr>
              <a:t>system</a:t>
            </a:r>
            <a:r>
              <a:rPr lang="hu-HU" sz="1400" dirty="0">
                <a:latin typeface="F30"/>
              </a:rPr>
              <a:t>..</a:t>
            </a:r>
          </a:p>
        </p:txBody>
      </p:sp>
      <p:sp>
        <p:nvSpPr>
          <p:cNvPr id="69" name="Ellipszis 68">
            <a:extLst>
              <a:ext uri="{FF2B5EF4-FFF2-40B4-BE49-F238E27FC236}">
                <a16:creationId xmlns:a16="http://schemas.microsoft.com/office/drawing/2014/main" id="{80837F31-F0A7-3E85-E25D-63232ED0A37C}"/>
              </a:ext>
            </a:extLst>
          </p:cNvPr>
          <p:cNvSpPr/>
          <p:nvPr/>
        </p:nvSpPr>
        <p:spPr>
          <a:xfrm>
            <a:off x="5946020" y="745273"/>
            <a:ext cx="900000" cy="900000"/>
          </a:xfrm>
          <a:prstGeom prst="ellipse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0" name="Ábra 69" descr="Hangosbeszélő egyszínű kitöltéssel">
            <a:extLst>
              <a:ext uri="{FF2B5EF4-FFF2-40B4-BE49-F238E27FC236}">
                <a16:creationId xmlns:a16="http://schemas.microsoft.com/office/drawing/2014/main" id="{9360D4F3-D75C-6CB1-A7F0-A030B40ED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8590" y="800510"/>
            <a:ext cx="754860" cy="754860"/>
          </a:xfrm>
          <a:prstGeom prst="rect">
            <a:avLst/>
          </a:prstGeom>
        </p:spPr>
      </p:pic>
      <p:sp>
        <p:nvSpPr>
          <p:cNvPr id="71" name="Háromszög 70">
            <a:extLst>
              <a:ext uri="{FF2B5EF4-FFF2-40B4-BE49-F238E27FC236}">
                <a16:creationId xmlns:a16="http://schemas.microsoft.com/office/drawing/2014/main" id="{8C277790-3839-B6EC-4A6A-F0901EB981F5}"/>
              </a:ext>
            </a:extLst>
          </p:cNvPr>
          <p:cNvSpPr/>
          <p:nvPr/>
        </p:nvSpPr>
        <p:spPr>
          <a:xfrm rot="10800000">
            <a:off x="280380" y="2670572"/>
            <a:ext cx="5771657" cy="255614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2" name="Dia számának helye 63">
            <a:extLst>
              <a:ext uri="{FF2B5EF4-FFF2-40B4-BE49-F238E27FC236}">
                <a16:creationId xmlns:a16="http://schemas.microsoft.com/office/drawing/2014/main" id="{5C236635-718C-4FFA-07DB-E4FFBB8D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4312" y="6344815"/>
            <a:ext cx="34486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z="1400" smtClean="0">
                <a:solidFill>
                  <a:schemeClr val="accent6">
                    <a:lumMod val="50000"/>
                  </a:schemeClr>
                </a:solidFill>
                <a:latin typeface="F30"/>
              </a:rPr>
              <a:pPr algn="l"/>
              <a:t>4</a:t>
            </a:fld>
            <a:endParaRPr lang="hu-HU" sz="1400">
              <a:solidFill>
                <a:schemeClr val="accent6">
                  <a:lumMod val="50000"/>
                </a:schemeClr>
              </a:solidFill>
              <a:latin typeface="F30"/>
            </a:endParaRPr>
          </a:p>
        </p:txBody>
      </p:sp>
      <p:sp>
        <p:nvSpPr>
          <p:cNvPr id="73" name="Szövegdoboz 72">
            <a:extLst>
              <a:ext uri="{FF2B5EF4-FFF2-40B4-BE49-F238E27FC236}">
                <a16:creationId xmlns:a16="http://schemas.microsoft.com/office/drawing/2014/main" id="{C4552090-A0D7-51DC-5A83-CB659A5A2FBA}"/>
              </a:ext>
            </a:extLst>
          </p:cNvPr>
          <p:cNvSpPr txBox="1"/>
          <p:nvPr/>
        </p:nvSpPr>
        <p:spPr>
          <a:xfrm>
            <a:off x="6800795" y="2025554"/>
            <a:ext cx="4938124" cy="119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hu-HU" sz="1400" dirty="0">
                <a:solidFill>
                  <a:schemeClr val="tx2"/>
                </a:solidFill>
                <a:latin typeface="F30"/>
              </a:rPr>
              <a:t>In </a:t>
            </a:r>
            <a:r>
              <a:rPr lang="hu-HU" sz="1400" dirty="0" err="1">
                <a:solidFill>
                  <a:schemeClr val="tx2"/>
                </a:solidFill>
                <a:latin typeface="F30"/>
              </a:rPr>
              <a:t>self-supervised</a:t>
            </a:r>
            <a:r>
              <a:rPr lang="hu-HU" sz="1400" dirty="0">
                <a:solidFill>
                  <a:schemeClr val="tx2"/>
                </a:solidFill>
                <a:latin typeface="F3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F30"/>
              </a:rPr>
              <a:t>learning</a:t>
            </a:r>
            <a:r>
              <a:rPr lang="hu-HU" sz="1400" dirty="0">
                <a:solidFill>
                  <a:schemeClr val="tx2"/>
                </a:solidFill>
                <a:latin typeface="F30"/>
              </a:rPr>
              <a:t>, </a:t>
            </a:r>
            <a:r>
              <a:rPr lang="hu-HU" sz="1400" dirty="0" err="1">
                <a:solidFill>
                  <a:schemeClr val="tx2"/>
                </a:solidFill>
                <a:latin typeface="F30"/>
              </a:rPr>
              <a:t>models</a:t>
            </a:r>
            <a:r>
              <a:rPr lang="hu-HU" sz="1400" dirty="0">
                <a:solidFill>
                  <a:schemeClr val="tx2"/>
                </a:solidFill>
                <a:latin typeface="F3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F30"/>
              </a:rPr>
              <a:t>are</a:t>
            </a:r>
            <a:r>
              <a:rPr lang="hu-HU" sz="1400" dirty="0">
                <a:solidFill>
                  <a:schemeClr val="tx2"/>
                </a:solidFill>
                <a:latin typeface="F3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F30"/>
              </a:rPr>
              <a:t>trained</a:t>
            </a:r>
            <a:r>
              <a:rPr lang="hu-HU" sz="1400" dirty="0">
                <a:solidFill>
                  <a:schemeClr val="tx2"/>
                </a:solidFill>
                <a:latin typeface="F3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F30"/>
              </a:rPr>
              <a:t>using</a:t>
            </a:r>
            <a:r>
              <a:rPr lang="hu-HU" sz="1400" dirty="0">
                <a:solidFill>
                  <a:schemeClr val="tx2"/>
                </a:solidFill>
                <a:latin typeface="F3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F30"/>
              </a:rPr>
              <a:t>pretext</a:t>
            </a:r>
            <a:r>
              <a:rPr lang="hu-HU" sz="1400" dirty="0">
                <a:solidFill>
                  <a:schemeClr val="tx2"/>
                </a:solidFill>
                <a:latin typeface="F3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F30"/>
              </a:rPr>
              <a:t>tasks</a:t>
            </a:r>
            <a:r>
              <a:rPr lang="hu-HU" sz="1400" dirty="0">
                <a:solidFill>
                  <a:schemeClr val="tx2"/>
                </a:solidFill>
                <a:latin typeface="F3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F30"/>
              </a:rPr>
              <a:t>where</a:t>
            </a:r>
            <a:r>
              <a:rPr lang="hu-HU" sz="1400" dirty="0">
                <a:solidFill>
                  <a:schemeClr val="tx2"/>
                </a:solidFill>
                <a:latin typeface="F3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F30"/>
              </a:rPr>
              <a:t>the</a:t>
            </a:r>
            <a:r>
              <a:rPr lang="hu-HU" sz="1400" dirty="0">
                <a:solidFill>
                  <a:schemeClr val="tx2"/>
                </a:solidFill>
                <a:latin typeface="F3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F30"/>
              </a:rPr>
              <a:t>data</a:t>
            </a:r>
            <a:r>
              <a:rPr lang="hu-HU" sz="1400" dirty="0">
                <a:solidFill>
                  <a:schemeClr val="tx2"/>
                </a:solidFill>
                <a:latin typeface="F3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F30"/>
              </a:rPr>
              <a:t>itself</a:t>
            </a:r>
            <a:r>
              <a:rPr lang="hu-HU" sz="1400" dirty="0">
                <a:solidFill>
                  <a:schemeClr val="tx2"/>
                </a:solidFill>
                <a:latin typeface="F3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F30"/>
              </a:rPr>
              <a:t>provides</a:t>
            </a:r>
            <a:r>
              <a:rPr lang="hu-HU" sz="1400" dirty="0">
                <a:solidFill>
                  <a:schemeClr val="tx2"/>
                </a:solidFill>
                <a:latin typeface="F3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F30"/>
              </a:rPr>
              <a:t>supervisory</a:t>
            </a:r>
            <a:r>
              <a:rPr lang="hu-HU" sz="1400" dirty="0">
                <a:solidFill>
                  <a:schemeClr val="tx2"/>
                </a:solidFill>
                <a:latin typeface="F3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F30"/>
              </a:rPr>
              <a:t>signals</a:t>
            </a:r>
            <a:r>
              <a:rPr lang="hu-HU" sz="1400" dirty="0">
                <a:solidFill>
                  <a:schemeClr val="tx2"/>
                </a:solidFill>
                <a:latin typeface="F30"/>
              </a:rPr>
              <a:t>. </a:t>
            </a:r>
            <a:r>
              <a:rPr lang="hu-HU" sz="1400" dirty="0" err="1">
                <a:solidFill>
                  <a:schemeClr val="tx2"/>
                </a:solidFill>
                <a:latin typeface="F30"/>
              </a:rPr>
              <a:t>Entropy</a:t>
            </a:r>
            <a:r>
              <a:rPr lang="hu-HU" sz="1400" dirty="0">
                <a:solidFill>
                  <a:schemeClr val="tx2"/>
                </a:solidFill>
                <a:latin typeface="F3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F30"/>
              </a:rPr>
              <a:t>maximization</a:t>
            </a:r>
            <a:r>
              <a:rPr lang="hu-HU" sz="1400" dirty="0">
                <a:solidFill>
                  <a:schemeClr val="tx2"/>
                </a:solidFill>
                <a:latin typeface="F30"/>
              </a:rPr>
              <a:t> is </a:t>
            </a:r>
            <a:r>
              <a:rPr lang="hu-HU" sz="1400" dirty="0" err="1">
                <a:solidFill>
                  <a:schemeClr val="tx2"/>
                </a:solidFill>
                <a:latin typeface="F30"/>
              </a:rPr>
              <a:t>employed</a:t>
            </a:r>
            <a:r>
              <a:rPr lang="hu-HU" sz="1400" dirty="0">
                <a:solidFill>
                  <a:schemeClr val="tx2"/>
                </a:solidFill>
                <a:latin typeface="F3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F30"/>
              </a:rPr>
              <a:t>as</a:t>
            </a:r>
            <a:r>
              <a:rPr lang="hu-HU" sz="1400" dirty="0">
                <a:solidFill>
                  <a:schemeClr val="tx2"/>
                </a:solidFill>
                <a:latin typeface="F30"/>
              </a:rPr>
              <a:t> a </a:t>
            </a:r>
            <a:r>
              <a:rPr lang="hu-HU" sz="1400" dirty="0" err="1">
                <a:solidFill>
                  <a:schemeClr val="tx2"/>
                </a:solidFill>
                <a:latin typeface="F30"/>
              </a:rPr>
              <a:t>principle</a:t>
            </a:r>
            <a:r>
              <a:rPr lang="hu-HU" sz="1400" dirty="0">
                <a:solidFill>
                  <a:schemeClr val="tx2"/>
                </a:solidFill>
                <a:latin typeface="F3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F30"/>
              </a:rPr>
              <a:t>to</a:t>
            </a:r>
            <a:r>
              <a:rPr lang="hu-HU" sz="1400" dirty="0">
                <a:solidFill>
                  <a:schemeClr val="tx2"/>
                </a:solidFill>
                <a:latin typeface="F30"/>
              </a:rPr>
              <a:t> design </a:t>
            </a:r>
            <a:r>
              <a:rPr lang="hu-HU" sz="1400" dirty="0" err="1">
                <a:solidFill>
                  <a:schemeClr val="tx2"/>
                </a:solidFill>
                <a:latin typeface="F30"/>
              </a:rPr>
              <a:t>these</a:t>
            </a:r>
            <a:r>
              <a:rPr lang="hu-HU" sz="1400" dirty="0">
                <a:solidFill>
                  <a:schemeClr val="tx2"/>
                </a:solidFill>
                <a:latin typeface="F3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F30"/>
              </a:rPr>
              <a:t>pretext</a:t>
            </a:r>
            <a:r>
              <a:rPr lang="hu-HU" sz="1400" dirty="0">
                <a:solidFill>
                  <a:schemeClr val="tx2"/>
                </a:solidFill>
                <a:latin typeface="F3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F30"/>
              </a:rPr>
              <a:t>tasks</a:t>
            </a:r>
            <a:r>
              <a:rPr lang="hu-HU" sz="1400" dirty="0">
                <a:solidFill>
                  <a:schemeClr val="tx2"/>
                </a:solidFill>
                <a:latin typeface="F30"/>
              </a:rPr>
              <a:t>. </a:t>
            </a:r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FB69CF81-7E0C-DA58-1C74-844076CF119A}"/>
              </a:ext>
            </a:extLst>
          </p:cNvPr>
          <p:cNvGrpSpPr/>
          <p:nvPr/>
        </p:nvGrpSpPr>
        <p:grpSpPr>
          <a:xfrm>
            <a:off x="1066984" y="3408818"/>
            <a:ext cx="4405913" cy="1060318"/>
            <a:chOff x="145242" y="3262219"/>
            <a:chExt cx="4405913" cy="1060318"/>
          </a:xfrm>
        </p:grpSpPr>
        <p:pic>
          <p:nvPicPr>
            <p:cNvPr id="3" name="Kép 2" descr="A képen szöveg, Betűtípus, fehér, sor látható&#10;&#10;Automatikusan generált leírás">
              <a:extLst>
                <a:ext uri="{FF2B5EF4-FFF2-40B4-BE49-F238E27FC236}">
                  <a16:creationId xmlns:a16="http://schemas.microsoft.com/office/drawing/2014/main" id="{569BBC28-4365-73E5-F63C-C917752BB4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869"/>
            <a:stretch/>
          </p:blipFill>
          <p:spPr>
            <a:xfrm>
              <a:off x="145242" y="3262219"/>
              <a:ext cx="3772029" cy="1060318"/>
            </a:xfrm>
            <a:prstGeom prst="rect">
              <a:avLst/>
            </a:prstGeom>
          </p:spPr>
        </p:pic>
        <p:pic>
          <p:nvPicPr>
            <p:cNvPr id="38" name="Kép 37" descr="A képen szöveg, Betűtípus, fehér, sor látható&#10;&#10;Automatikusan generált leírás">
              <a:extLst>
                <a:ext uri="{FF2B5EF4-FFF2-40B4-BE49-F238E27FC236}">
                  <a16:creationId xmlns:a16="http://schemas.microsoft.com/office/drawing/2014/main" id="{5E644D63-4CC1-8EDF-9ECB-A74E2DCB00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85"/>
            <a:stretch/>
          </p:blipFill>
          <p:spPr>
            <a:xfrm>
              <a:off x="4000513" y="3262219"/>
              <a:ext cx="550642" cy="1060318"/>
            </a:xfrm>
            <a:prstGeom prst="rect">
              <a:avLst/>
            </a:prstGeom>
          </p:spPr>
        </p:pic>
      </p:grpSp>
      <p:sp>
        <p:nvSpPr>
          <p:cNvPr id="48" name="Szövegdoboz 47">
            <a:extLst>
              <a:ext uri="{FF2B5EF4-FFF2-40B4-BE49-F238E27FC236}">
                <a16:creationId xmlns:a16="http://schemas.microsoft.com/office/drawing/2014/main" id="{B7EF2FDA-E606-84EC-41E0-4FC6B4F14BB0}"/>
              </a:ext>
            </a:extLst>
          </p:cNvPr>
          <p:cNvSpPr txBox="1"/>
          <p:nvPr/>
        </p:nvSpPr>
        <p:spPr>
          <a:xfrm>
            <a:off x="6858378" y="3215560"/>
            <a:ext cx="5031263" cy="386516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lnSpc>
                <a:spcPct val="130000"/>
              </a:lnSpc>
              <a:defRPr sz="1600" b="1">
                <a:solidFill>
                  <a:schemeClr val="tx2"/>
                </a:solidFill>
                <a:latin typeface="F30"/>
              </a:defRPr>
            </a:lvl1pPr>
          </a:lstStyle>
          <a:p>
            <a:r>
              <a:rPr lang="hu-HU" dirty="0" err="1"/>
              <a:t>Anomaly</a:t>
            </a:r>
            <a:r>
              <a:rPr lang="hu-HU" dirty="0"/>
              <a:t> </a:t>
            </a:r>
            <a:r>
              <a:rPr lang="hu-HU" dirty="0" err="1"/>
              <a:t>Detection</a:t>
            </a:r>
            <a:endParaRPr lang="hu-HU" dirty="0"/>
          </a:p>
        </p:txBody>
      </p:sp>
      <p:sp>
        <p:nvSpPr>
          <p:cNvPr id="49" name="Szövegdoboz 48">
            <a:extLst>
              <a:ext uri="{FF2B5EF4-FFF2-40B4-BE49-F238E27FC236}">
                <a16:creationId xmlns:a16="http://schemas.microsoft.com/office/drawing/2014/main" id="{0A3E1A71-D245-B35C-3F3A-42DB73562123}"/>
              </a:ext>
            </a:extLst>
          </p:cNvPr>
          <p:cNvSpPr txBox="1"/>
          <p:nvPr/>
        </p:nvSpPr>
        <p:spPr>
          <a:xfrm>
            <a:off x="6818677" y="3514356"/>
            <a:ext cx="4938123" cy="62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lnSpc>
                <a:spcPct val="130000"/>
              </a:lnSpc>
              <a:defRPr sz="1400">
                <a:solidFill>
                  <a:schemeClr val="tx2"/>
                </a:solidFill>
                <a:latin typeface="F30"/>
              </a:defRPr>
            </a:lvl1pPr>
          </a:lstStyle>
          <a:p>
            <a:r>
              <a:rPr lang="hu-HU" dirty="0" err="1"/>
              <a:t>Entropy-based</a:t>
            </a:r>
            <a:r>
              <a:rPr lang="hu-HU" dirty="0"/>
              <a:t> </a:t>
            </a:r>
            <a:r>
              <a:rPr lang="hu-HU" dirty="0" err="1"/>
              <a:t>anomaly</a:t>
            </a:r>
            <a:r>
              <a:rPr lang="hu-HU" dirty="0"/>
              <a:t> </a:t>
            </a:r>
            <a:r>
              <a:rPr lang="hu-HU" dirty="0" err="1"/>
              <a:t>detection</a:t>
            </a:r>
            <a:r>
              <a:rPr lang="hu-HU" dirty="0"/>
              <a:t> </a:t>
            </a:r>
            <a:r>
              <a:rPr lang="hu-HU" dirty="0" err="1"/>
              <a:t>methods</a:t>
            </a:r>
            <a:r>
              <a:rPr lang="hu-HU" dirty="0"/>
              <a:t> </a:t>
            </a:r>
            <a:r>
              <a:rPr lang="hu-HU" dirty="0" err="1"/>
              <a:t>utilize</a:t>
            </a:r>
            <a:r>
              <a:rPr lang="hu-HU" dirty="0"/>
              <a:t> </a:t>
            </a:r>
            <a:r>
              <a:rPr lang="hu-HU" dirty="0" err="1"/>
              <a:t>deviations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expected</a:t>
            </a:r>
            <a:r>
              <a:rPr lang="hu-HU" dirty="0"/>
              <a:t> </a:t>
            </a:r>
            <a:r>
              <a:rPr lang="hu-HU" dirty="0" err="1"/>
              <a:t>entropy</a:t>
            </a:r>
            <a:r>
              <a:rPr lang="hu-HU" dirty="0"/>
              <a:t> </a:t>
            </a:r>
            <a:r>
              <a:rPr lang="hu-HU" dirty="0" err="1"/>
              <a:t>levels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detect</a:t>
            </a:r>
            <a:r>
              <a:rPr lang="hu-HU" dirty="0"/>
              <a:t> </a:t>
            </a:r>
            <a:r>
              <a:rPr lang="hu-HU" dirty="0" err="1"/>
              <a:t>anomalies</a:t>
            </a:r>
            <a:r>
              <a:rPr lang="hu-HU" dirty="0"/>
              <a:t> in </a:t>
            </a:r>
            <a:r>
              <a:rPr lang="hu-HU" dirty="0" err="1"/>
              <a:t>data</a:t>
            </a:r>
            <a:r>
              <a:rPr lang="hu-HU" dirty="0"/>
              <a:t>.</a:t>
            </a:r>
          </a:p>
        </p:txBody>
      </p:sp>
      <p:pic>
        <p:nvPicPr>
          <p:cNvPr id="2050" name="Picture 2" descr="Data - Free business icons">
            <a:extLst>
              <a:ext uri="{FF2B5EF4-FFF2-40B4-BE49-F238E27FC236}">
                <a16:creationId xmlns:a16="http://schemas.microsoft.com/office/drawing/2014/main" id="{E1658628-F077-9CFF-C8F8-3EF9D8693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879" y="4887446"/>
            <a:ext cx="1394125" cy="139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Szövegdoboz 50">
            <a:extLst>
              <a:ext uri="{FF2B5EF4-FFF2-40B4-BE49-F238E27FC236}">
                <a16:creationId xmlns:a16="http://schemas.microsoft.com/office/drawing/2014/main" id="{3E47766F-7903-B00A-469D-C7E4884999DF}"/>
              </a:ext>
            </a:extLst>
          </p:cNvPr>
          <p:cNvSpPr txBox="1"/>
          <p:nvPr/>
        </p:nvSpPr>
        <p:spPr>
          <a:xfrm>
            <a:off x="6846020" y="4296729"/>
            <a:ext cx="5031263" cy="386516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lnSpc>
                <a:spcPct val="130000"/>
              </a:lnSpc>
              <a:defRPr sz="1600" b="1">
                <a:solidFill>
                  <a:schemeClr val="tx2"/>
                </a:solidFill>
                <a:latin typeface="F30"/>
              </a:defRPr>
            </a:lvl1pPr>
          </a:lstStyle>
          <a:p>
            <a:r>
              <a:rPr lang="hu-HU" dirty="0" err="1"/>
              <a:t>Active</a:t>
            </a:r>
            <a:r>
              <a:rPr lang="hu-HU" dirty="0"/>
              <a:t> </a:t>
            </a:r>
            <a:r>
              <a:rPr lang="hu-HU" dirty="0" err="1"/>
              <a:t>Learning</a:t>
            </a:r>
            <a:r>
              <a:rPr lang="hu-HU" dirty="0"/>
              <a:t> – </a:t>
            </a:r>
            <a:r>
              <a:rPr lang="hu-HU" dirty="0" err="1"/>
              <a:t>Query</a:t>
            </a:r>
            <a:r>
              <a:rPr lang="hu-HU" dirty="0"/>
              <a:t> </a:t>
            </a:r>
            <a:r>
              <a:rPr lang="hu-HU" dirty="0" err="1"/>
              <a:t>Strategies</a:t>
            </a:r>
            <a:endParaRPr lang="hu-HU" dirty="0"/>
          </a:p>
        </p:txBody>
      </p:sp>
      <p:sp>
        <p:nvSpPr>
          <p:cNvPr id="55" name="Szövegdoboz 54">
            <a:extLst>
              <a:ext uri="{FF2B5EF4-FFF2-40B4-BE49-F238E27FC236}">
                <a16:creationId xmlns:a16="http://schemas.microsoft.com/office/drawing/2014/main" id="{AB5D54AA-33E1-6B96-6F38-966EC8823CC2}"/>
              </a:ext>
            </a:extLst>
          </p:cNvPr>
          <p:cNvSpPr txBox="1"/>
          <p:nvPr/>
        </p:nvSpPr>
        <p:spPr>
          <a:xfrm>
            <a:off x="6846020" y="4672966"/>
            <a:ext cx="4938123" cy="147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lnSpc>
                <a:spcPct val="130000"/>
              </a:lnSpc>
              <a:defRPr sz="1400">
                <a:solidFill>
                  <a:schemeClr val="tx2"/>
                </a:solidFill>
                <a:latin typeface="F30"/>
              </a:defRPr>
            </a:lvl1pPr>
          </a:lstStyle>
          <a:p>
            <a:r>
              <a:rPr lang="hu-HU" dirty="0"/>
              <a:t>In </a:t>
            </a:r>
            <a:r>
              <a:rPr lang="hu-HU" dirty="0" err="1"/>
              <a:t>active</a:t>
            </a:r>
            <a:r>
              <a:rPr lang="hu-HU" dirty="0"/>
              <a:t> </a:t>
            </a:r>
            <a:r>
              <a:rPr lang="hu-HU" dirty="0" err="1"/>
              <a:t>learning</a:t>
            </a:r>
            <a:r>
              <a:rPr lang="hu-HU" dirty="0"/>
              <a:t> </a:t>
            </a:r>
            <a:r>
              <a:rPr lang="hu-HU" dirty="0" err="1"/>
              <a:t>scenarios</a:t>
            </a:r>
            <a:r>
              <a:rPr lang="hu-HU" dirty="0"/>
              <a:t>, </a:t>
            </a:r>
            <a:r>
              <a:rPr lang="hu-HU" dirty="0" err="1"/>
              <a:t>where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model</a:t>
            </a:r>
            <a:r>
              <a:rPr lang="hu-HU" dirty="0"/>
              <a:t> </a:t>
            </a:r>
            <a:r>
              <a:rPr lang="hu-HU" dirty="0" err="1"/>
              <a:t>selects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most </a:t>
            </a:r>
            <a:r>
              <a:rPr lang="hu-HU" dirty="0" err="1"/>
              <a:t>informative</a:t>
            </a:r>
            <a:r>
              <a:rPr lang="hu-HU" dirty="0"/>
              <a:t> </a:t>
            </a:r>
            <a:r>
              <a:rPr lang="hu-HU" dirty="0" err="1"/>
              <a:t>samples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label</a:t>
            </a:r>
            <a:r>
              <a:rPr lang="hu-HU" dirty="0"/>
              <a:t>, </a:t>
            </a:r>
            <a:r>
              <a:rPr lang="hu-HU" dirty="0" err="1"/>
              <a:t>information</a:t>
            </a:r>
            <a:r>
              <a:rPr lang="hu-HU" dirty="0"/>
              <a:t> </a:t>
            </a:r>
            <a:r>
              <a:rPr lang="hu-HU" dirty="0" err="1"/>
              <a:t>entropy</a:t>
            </a:r>
            <a:r>
              <a:rPr lang="hu-HU" dirty="0"/>
              <a:t> is </a:t>
            </a:r>
            <a:r>
              <a:rPr lang="hu-HU" dirty="0" err="1"/>
              <a:t>used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a </a:t>
            </a:r>
            <a:r>
              <a:rPr lang="hu-HU" dirty="0" err="1"/>
              <a:t>measure</a:t>
            </a:r>
            <a:r>
              <a:rPr lang="hu-HU" dirty="0"/>
              <a:t> of </a:t>
            </a:r>
            <a:r>
              <a:rPr lang="hu-HU" dirty="0" err="1"/>
              <a:t>uncertainty</a:t>
            </a:r>
            <a:r>
              <a:rPr lang="hu-HU" dirty="0"/>
              <a:t>. </a:t>
            </a:r>
            <a:r>
              <a:rPr lang="hu-HU" dirty="0" err="1"/>
              <a:t>Neural</a:t>
            </a:r>
            <a:r>
              <a:rPr lang="hu-HU" dirty="0"/>
              <a:t> </a:t>
            </a:r>
            <a:r>
              <a:rPr lang="hu-HU" dirty="0" err="1"/>
              <a:t>networks</a:t>
            </a:r>
            <a:r>
              <a:rPr lang="hu-HU" dirty="0"/>
              <a:t> </a:t>
            </a:r>
            <a:r>
              <a:rPr lang="hu-HU" dirty="0" err="1"/>
              <a:t>estimate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entropy</a:t>
            </a:r>
            <a:r>
              <a:rPr lang="hu-HU" dirty="0"/>
              <a:t> of </a:t>
            </a:r>
            <a:r>
              <a:rPr lang="hu-HU" dirty="0" err="1"/>
              <a:t>predictions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determine</a:t>
            </a:r>
            <a:r>
              <a:rPr lang="hu-HU" dirty="0"/>
              <a:t> </a:t>
            </a:r>
            <a:r>
              <a:rPr lang="hu-HU" dirty="0" err="1"/>
              <a:t>which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points</a:t>
            </a:r>
            <a:r>
              <a:rPr lang="hu-HU" dirty="0"/>
              <a:t> </a:t>
            </a:r>
            <a:r>
              <a:rPr lang="hu-HU" dirty="0" err="1"/>
              <a:t>would</a:t>
            </a:r>
            <a:r>
              <a:rPr lang="hu-HU" dirty="0"/>
              <a:t> benefit </a:t>
            </a:r>
            <a:r>
              <a:rPr lang="hu-HU" dirty="0" err="1"/>
              <a:t>the</a:t>
            </a:r>
            <a:r>
              <a:rPr lang="hu-HU" dirty="0"/>
              <a:t> most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being</a:t>
            </a:r>
            <a:r>
              <a:rPr lang="hu-HU" dirty="0"/>
              <a:t> </a:t>
            </a:r>
            <a:r>
              <a:rPr lang="hu-HU" dirty="0" err="1"/>
              <a:t>labeled</a:t>
            </a:r>
            <a:endParaRPr lang="hu-HU" dirty="0"/>
          </a:p>
        </p:txBody>
      </p:sp>
      <p:grpSp>
        <p:nvGrpSpPr>
          <p:cNvPr id="56" name="Csoportba foglalás 55">
            <a:extLst>
              <a:ext uri="{FF2B5EF4-FFF2-40B4-BE49-F238E27FC236}">
                <a16:creationId xmlns:a16="http://schemas.microsoft.com/office/drawing/2014/main" id="{C4623F80-43EE-E6F8-BFDB-090770EEA6C9}"/>
              </a:ext>
            </a:extLst>
          </p:cNvPr>
          <p:cNvGrpSpPr/>
          <p:nvPr/>
        </p:nvGrpSpPr>
        <p:grpSpPr>
          <a:xfrm>
            <a:off x="1943285" y="6344815"/>
            <a:ext cx="8305427" cy="360000"/>
            <a:chOff x="2052782" y="6354146"/>
            <a:chExt cx="8305427" cy="360000"/>
          </a:xfrm>
        </p:grpSpPr>
        <p:sp>
          <p:nvSpPr>
            <p:cNvPr id="57" name="Nyíl: ötszög 1">
              <a:extLst>
                <a:ext uri="{FF2B5EF4-FFF2-40B4-BE49-F238E27FC236}">
                  <a16:creationId xmlns:a16="http://schemas.microsoft.com/office/drawing/2014/main" id="{2B9B4A6A-354F-1FA1-E203-AAC3C4757331}"/>
                </a:ext>
              </a:extLst>
            </p:cNvPr>
            <p:cNvSpPr/>
            <p:nvPr/>
          </p:nvSpPr>
          <p:spPr>
            <a:xfrm>
              <a:off x="2052782" y="6354146"/>
              <a:ext cx="1440000" cy="360000"/>
            </a:xfrm>
            <a:prstGeom prst="homePlate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>
                  <a:solidFill>
                    <a:schemeClr val="tx1"/>
                  </a:solidFill>
                  <a:latin typeface="F30"/>
                </a:rPr>
                <a:t>Research </a:t>
              </a:r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questions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  <p:sp>
          <p:nvSpPr>
            <p:cNvPr id="58" name="Nyíl: sávnyíl 2">
              <a:extLst>
                <a:ext uri="{FF2B5EF4-FFF2-40B4-BE49-F238E27FC236}">
                  <a16:creationId xmlns:a16="http://schemas.microsoft.com/office/drawing/2014/main" id="{AFAD7356-7566-B435-9A3B-9166264C77D8}"/>
                </a:ext>
              </a:extLst>
            </p:cNvPr>
            <p:cNvSpPr/>
            <p:nvPr/>
          </p:nvSpPr>
          <p:spPr>
            <a:xfrm>
              <a:off x="4789669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>
                  <a:solidFill>
                    <a:schemeClr val="tx1"/>
                  </a:solidFill>
                  <a:latin typeface="F30"/>
                </a:rPr>
                <a:t>Estimator</a:t>
              </a:r>
            </a:p>
          </p:txBody>
        </p:sp>
        <p:sp>
          <p:nvSpPr>
            <p:cNvPr id="63" name="Nyíl: sávnyíl 24">
              <a:extLst>
                <a:ext uri="{FF2B5EF4-FFF2-40B4-BE49-F238E27FC236}">
                  <a16:creationId xmlns:a16="http://schemas.microsoft.com/office/drawing/2014/main" id="{B8DD36CF-7FED-A7D5-C084-2E8973916E42}"/>
                </a:ext>
              </a:extLst>
            </p:cNvPr>
            <p:cNvSpPr/>
            <p:nvPr/>
          </p:nvSpPr>
          <p:spPr>
            <a:xfrm>
              <a:off x="3425867" y="6354146"/>
              <a:ext cx="1440000" cy="360000"/>
            </a:xfrm>
            <a:prstGeom prst="chevron">
              <a:avLst/>
            </a:prstGeom>
            <a:solidFill>
              <a:srgbClr val="33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 err="1">
                  <a:latin typeface="F30"/>
                </a:rPr>
                <a:t>Introduction</a:t>
              </a:r>
              <a:endParaRPr lang="hu-HU" sz="1200" b="1" dirty="0">
                <a:latin typeface="F30"/>
              </a:endParaRPr>
            </a:p>
          </p:txBody>
        </p:sp>
        <p:sp>
          <p:nvSpPr>
            <p:cNvPr id="65" name="Nyíl: sávnyíl 25">
              <a:extLst>
                <a:ext uri="{FF2B5EF4-FFF2-40B4-BE49-F238E27FC236}">
                  <a16:creationId xmlns:a16="http://schemas.microsoft.com/office/drawing/2014/main" id="{67C3764B-2753-061D-2675-80AE67DD468E}"/>
                </a:ext>
              </a:extLst>
            </p:cNvPr>
            <p:cNvSpPr/>
            <p:nvPr/>
          </p:nvSpPr>
          <p:spPr>
            <a:xfrm>
              <a:off x="6172038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Experiments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  <p:sp>
          <p:nvSpPr>
            <p:cNvPr id="67" name="Nyíl: sávnyíl 28">
              <a:extLst>
                <a:ext uri="{FF2B5EF4-FFF2-40B4-BE49-F238E27FC236}">
                  <a16:creationId xmlns:a16="http://schemas.microsoft.com/office/drawing/2014/main" id="{07F5A6A8-1321-1B8D-7367-798AFDF1E262}"/>
                </a:ext>
              </a:extLst>
            </p:cNvPr>
            <p:cNvSpPr/>
            <p:nvPr/>
          </p:nvSpPr>
          <p:spPr>
            <a:xfrm>
              <a:off x="7535840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Conclusion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  <p:sp>
          <p:nvSpPr>
            <p:cNvPr id="74" name="Nyíl: sávnyíl 30">
              <a:extLst>
                <a:ext uri="{FF2B5EF4-FFF2-40B4-BE49-F238E27FC236}">
                  <a16:creationId xmlns:a16="http://schemas.microsoft.com/office/drawing/2014/main" id="{1BABF851-4C1C-93FA-CF0B-5C929D6C7227}"/>
                </a:ext>
              </a:extLst>
            </p:cNvPr>
            <p:cNvSpPr/>
            <p:nvPr/>
          </p:nvSpPr>
          <p:spPr>
            <a:xfrm>
              <a:off x="8918209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Future</a:t>
              </a:r>
              <a:r>
                <a:rPr lang="hu-HU" sz="1200" dirty="0">
                  <a:solidFill>
                    <a:schemeClr val="tx1"/>
                  </a:solidFill>
                  <a:latin typeface="F30"/>
                </a:rPr>
                <a:t> </a:t>
              </a:r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steps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4514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>
            <a:extLst>
              <a:ext uri="{FF2B5EF4-FFF2-40B4-BE49-F238E27FC236}">
                <a16:creationId xmlns:a16="http://schemas.microsoft.com/office/drawing/2014/main" id="{0AD1BA01-CFD1-7AE7-FFFF-E2A87D390C45}"/>
              </a:ext>
            </a:extLst>
          </p:cNvPr>
          <p:cNvSpPr/>
          <p:nvPr/>
        </p:nvSpPr>
        <p:spPr>
          <a:xfrm>
            <a:off x="252827" y="-3923"/>
            <a:ext cx="11673669" cy="953071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u-HU" sz="2800" b="1" dirty="0">
                <a:solidFill>
                  <a:schemeClr val="tx1"/>
                </a:solidFill>
                <a:latin typeface="F30"/>
              </a:rPr>
              <a:t>Maximum </a:t>
            </a:r>
            <a:r>
              <a:rPr lang="hu-HU" sz="2800" b="1" dirty="0" err="1">
                <a:solidFill>
                  <a:schemeClr val="tx1"/>
                </a:solidFill>
                <a:latin typeface="F30"/>
              </a:rPr>
              <a:t>Entropy</a:t>
            </a:r>
            <a:r>
              <a:rPr lang="hu-HU" sz="2800" b="1" dirty="0">
                <a:solidFill>
                  <a:schemeClr val="tx1"/>
                </a:solidFill>
                <a:latin typeface="F30"/>
              </a:rPr>
              <a:t> Projection</a:t>
            </a:r>
          </a:p>
        </p:txBody>
      </p:sp>
      <p:sp>
        <p:nvSpPr>
          <p:cNvPr id="68" name="Téglalap: lekerekített 1">
            <a:extLst>
              <a:ext uri="{FF2B5EF4-FFF2-40B4-BE49-F238E27FC236}">
                <a16:creationId xmlns:a16="http://schemas.microsoft.com/office/drawing/2014/main" id="{6476D0A6-8784-0C0A-407B-FCE193B4CF2B}"/>
              </a:ext>
            </a:extLst>
          </p:cNvPr>
          <p:cNvSpPr/>
          <p:nvPr/>
        </p:nvSpPr>
        <p:spPr>
          <a:xfrm>
            <a:off x="430409" y="1128276"/>
            <a:ext cx="11379526" cy="14400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F30"/>
              </a:rPr>
              <a:t>Maximum Sliced Entropy (MSE) is instrumental in capturing the most informative features of high-dimensional data. MSE, by projecting the data onto lower-dimensional subspaces, aims to maximize the entropy across various data slices </a:t>
            </a:r>
          </a:p>
        </p:txBody>
      </p:sp>
      <p:sp>
        <p:nvSpPr>
          <p:cNvPr id="69" name="Ellipszis 68">
            <a:extLst>
              <a:ext uri="{FF2B5EF4-FFF2-40B4-BE49-F238E27FC236}">
                <a16:creationId xmlns:a16="http://schemas.microsoft.com/office/drawing/2014/main" id="{80837F31-F0A7-3E85-E25D-63232ED0A37C}"/>
              </a:ext>
            </a:extLst>
          </p:cNvPr>
          <p:cNvSpPr/>
          <p:nvPr/>
        </p:nvSpPr>
        <p:spPr>
          <a:xfrm>
            <a:off x="11011620" y="2296981"/>
            <a:ext cx="900000" cy="900000"/>
          </a:xfrm>
          <a:prstGeom prst="ellipse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0" name="Ábra 69" descr="Hangosbeszélő egyszínű kitöltéssel">
            <a:extLst>
              <a:ext uri="{FF2B5EF4-FFF2-40B4-BE49-F238E27FC236}">
                <a16:creationId xmlns:a16="http://schemas.microsoft.com/office/drawing/2014/main" id="{9360D4F3-D75C-6CB1-A7F0-A030B40ED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05918" y="2315178"/>
            <a:ext cx="754860" cy="754860"/>
          </a:xfrm>
          <a:prstGeom prst="rect">
            <a:avLst/>
          </a:prstGeom>
        </p:spPr>
      </p:pic>
      <p:sp>
        <p:nvSpPr>
          <p:cNvPr id="71" name="Háromszög 70">
            <a:extLst>
              <a:ext uri="{FF2B5EF4-FFF2-40B4-BE49-F238E27FC236}">
                <a16:creationId xmlns:a16="http://schemas.microsoft.com/office/drawing/2014/main" id="{8C277790-3839-B6EC-4A6A-F0901EB981F5}"/>
              </a:ext>
            </a:extLst>
          </p:cNvPr>
          <p:cNvSpPr/>
          <p:nvPr/>
        </p:nvSpPr>
        <p:spPr>
          <a:xfrm rot="10800000">
            <a:off x="3383285" y="2692609"/>
            <a:ext cx="5771657" cy="255614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2" name="Dia számának helye 63">
            <a:extLst>
              <a:ext uri="{FF2B5EF4-FFF2-40B4-BE49-F238E27FC236}">
                <a16:creationId xmlns:a16="http://schemas.microsoft.com/office/drawing/2014/main" id="{5C236635-718C-4FFA-07DB-E4FFBB8D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4312" y="6344815"/>
            <a:ext cx="34486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z="1400" smtClean="0">
                <a:solidFill>
                  <a:schemeClr val="accent6">
                    <a:lumMod val="50000"/>
                  </a:schemeClr>
                </a:solidFill>
                <a:latin typeface="F30"/>
              </a:rPr>
              <a:pPr algn="l"/>
              <a:t>5</a:t>
            </a:fld>
            <a:endParaRPr lang="hu-HU" sz="1400">
              <a:solidFill>
                <a:schemeClr val="accent6">
                  <a:lumMod val="50000"/>
                </a:schemeClr>
              </a:solidFill>
              <a:latin typeface="F30"/>
            </a:endParaRPr>
          </a:p>
        </p:txBody>
      </p:sp>
      <p:grpSp>
        <p:nvGrpSpPr>
          <p:cNvPr id="56" name="Csoportba foglalás 55">
            <a:extLst>
              <a:ext uri="{FF2B5EF4-FFF2-40B4-BE49-F238E27FC236}">
                <a16:creationId xmlns:a16="http://schemas.microsoft.com/office/drawing/2014/main" id="{C4623F80-43EE-E6F8-BFDB-090770EEA6C9}"/>
              </a:ext>
            </a:extLst>
          </p:cNvPr>
          <p:cNvGrpSpPr/>
          <p:nvPr/>
        </p:nvGrpSpPr>
        <p:grpSpPr>
          <a:xfrm>
            <a:off x="1943285" y="6344815"/>
            <a:ext cx="8305427" cy="360000"/>
            <a:chOff x="2052782" y="6354146"/>
            <a:chExt cx="8305427" cy="360000"/>
          </a:xfrm>
        </p:grpSpPr>
        <p:sp>
          <p:nvSpPr>
            <p:cNvPr id="57" name="Nyíl: ötszög 1">
              <a:extLst>
                <a:ext uri="{FF2B5EF4-FFF2-40B4-BE49-F238E27FC236}">
                  <a16:creationId xmlns:a16="http://schemas.microsoft.com/office/drawing/2014/main" id="{2B9B4A6A-354F-1FA1-E203-AAC3C4757331}"/>
                </a:ext>
              </a:extLst>
            </p:cNvPr>
            <p:cNvSpPr/>
            <p:nvPr/>
          </p:nvSpPr>
          <p:spPr>
            <a:xfrm>
              <a:off x="2052782" y="6354146"/>
              <a:ext cx="1440000" cy="360000"/>
            </a:xfrm>
            <a:prstGeom prst="homePlate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>
                  <a:solidFill>
                    <a:schemeClr val="tx1"/>
                  </a:solidFill>
                  <a:latin typeface="F30"/>
                </a:rPr>
                <a:t>Research </a:t>
              </a:r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questions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  <p:sp>
          <p:nvSpPr>
            <p:cNvPr id="58" name="Nyíl: sávnyíl 2">
              <a:extLst>
                <a:ext uri="{FF2B5EF4-FFF2-40B4-BE49-F238E27FC236}">
                  <a16:creationId xmlns:a16="http://schemas.microsoft.com/office/drawing/2014/main" id="{AFAD7356-7566-B435-9A3B-9166264C77D8}"/>
                </a:ext>
              </a:extLst>
            </p:cNvPr>
            <p:cNvSpPr/>
            <p:nvPr/>
          </p:nvSpPr>
          <p:spPr>
            <a:xfrm>
              <a:off x="4789669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>
                  <a:solidFill>
                    <a:schemeClr val="tx1"/>
                  </a:solidFill>
                  <a:latin typeface="F30"/>
                </a:rPr>
                <a:t>Estimators</a:t>
              </a:r>
            </a:p>
          </p:txBody>
        </p:sp>
        <p:sp>
          <p:nvSpPr>
            <p:cNvPr id="63" name="Nyíl: sávnyíl 24">
              <a:extLst>
                <a:ext uri="{FF2B5EF4-FFF2-40B4-BE49-F238E27FC236}">
                  <a16:creationId xmlns:a16="http://schemas.microsoft.com/office/drawing/2014/main" id="{B8DD36CF-7FED-A7D5-C084-2E8973916E42}"/>
                </a:ext>
              </a:extLst>
            </p:cNvPr>
            <p:cNvSpPr/>
            <p:nvPr/>
          </p:nvSpPr>
          <p:spPr>
            <a:xfrm>
              <a:off x="3425867" y="6354146"/>
              <a:ext cx="1440000" cy="360000"/>
            </a:xfrm>
            <a:prstGeom prst="chevron">
              <a:avLst/>
            </a:prstGeom>
            <a:solidFill>
              <a:srgbClr val="33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 err="1">
                  <a:latin typeface="F30"/>
                </a:rPr>
                <a:t>Introduction</a:t>
              </a:r>
              <a:endParaRPr lang="hu-HU" sz="1200" b="1" dirty="0">
                <a:latin typeface="F30"/>
              </a:endParaRPr>
            </a:p>
          </p:txBody>
        </p:sp>
        <p:sp>
          <p:nvSpPr>
            <p:cNvPr id="65" name="Nyíl: sávnyíl 25">
              <a:extLst>
                <a:ext uri="{FF2B5EF4-FFF2-40B4-BE49-F238E27FC236}">
                  <a16:creationId xmlns:a16="http://schemas.microsoft.com/office/drawing/2014/main" id="{67C3764B-2753-061D-2675-80AE67DD468E}"/>
                </a:ext>
              </a:extLst>
            </p:cNvPr>
            <p:cNvSpPr/>
            <p:nvPr/>
          </p:nvSpPr>
          <p:spPr>
            <a:xfrm>
              <a:off x="6172038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Experimets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  <p:sp>
          <p:nvSpPr>
            <p:cNvPr id="67" name="Nyíl: sávnyíl 28">
              <a:extLst>
                <a:ext uri="{FF2B5EF4-FFF2-40B4-BE49-F238E27FC236}">
                  <a16:creationId xmlns:a16="http://schemas.microsoft.com/office/drawing/2014/main" id="{07F5A6A8-1321-1B8D-7367-798AFDF1E262}"/>
                </a:ext>
              </a:extLst>
            </p:cNvPr>
            <p:cNvSpPr/>
            <p:nvPr/>
          </p:nvSpPr>
          <p:spPr>
            <a:xfrm>
              <a:off x="7535840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Conclusion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  <p:sp>
          <p:nvSpPr>
            <p:cNvPr id="74" name="Nyíl: sávnyíl 30">
              <a:extLst>
                <a:ext uri="{FF2B5EF4-FFF2-40B4-BE49-F238E27FC236}">
                  <a16:creationId xmlns:a16="http://schemas.microsoft.com/office/drawing/2014/main" id="{1BABF851-4C1C-93FA-CF0B-5C929D6C7227}"/>
                </a:ext>
              </a:extLst>
            </p:cNvPr>
            <p:cNvSpPr/>
            <p:nvPr/>
          </p:nvSpPr>
          <p:spPr>
            <a:xfrm>
              <a:off x="8918209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Future</a:t>
              </a:r>
              <a:r>
                <a:rPr lang="hu-HU" sz="1200" dirty="0">
                  <a:solidFill>
                    <a:schemeClr val="tx1"/>
                  </a:solidFill>
                  <a:latin typeface="F30"/>
                </a:rPr>
                <a:t> </a:t>
              </a:r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steps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01563FA-7F61-51BD-BE2D-2FB65F33B9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696" y="4073749"/>
            <a:ext cx="3791997" cy="835525"/>
          </a:xfrm>
          <a:prstGeom prst="rect">
            <a:avLst/>
          </a:prstGeom>
        </p:spPr>
      </p:pic>
      <p:sp>
        <p:nvSpPr>
          <p:cNvPr id="6" name="Téglalap 65">
            <a:extLst>
              <a:ext uri="{FF2B5EF4-FFF2-40B4-BE49-F238E27FC236}">
                <a16:creationId xmlns:a16="http://schemas.microsoft.com/office/drawing/2014/main" id="{465CE87A-2A3D-E12C-226A-7D5146B3B6B1}"/>
              </a:ext>
            </a:extLst>
          </p:cNvPr>
          <p:cNvSpPr/>
          <p:nvPr/>
        </p:nvSpPr>
        <p:spPr>
          <a:xfrm>
            <a:off x="3495023" y="3814282"/>
            <a:ext cx="5250297" cy="1352682"/>
          </a:xfrm>
          <a:prstGeom prst="rect">
            <a:avLst/>
          </a:prstGeom>
          <a:noFill/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hu-HU" sz="1600" dirty="0">
              <a:latin typeface="F3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4B5931-4088-92FB-1068-84666EA8B746}"/>
                  </a:ext>
                </a:extLst>
              </p:cNvPr>
              <p:cNvSpPr txBox="1"/>
              <p:nvPr/>
            </p:nvSpPr>
            <p:spPr>
              <a:xfrm>
                <a:off x="490472" y="3015316"/>
                <a:ext cx="7091795" cy="593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F30"/>
                  </a:rPr>
                  <a:t>Given a random variable X with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hu-HU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F30"/>
                  </a:rPr>
                  <a:t> the k-dimensional Maximum Sliced Entropy (MSE) of X, denoted as </a:t>
                </a:r>
                <a14:m>
                  <m:oMath xmlns:m="http://schemas.openxmlformats.org/officeDocument/2006/math">
                    <m:r>
                      <a:rPr lang="hu-HU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hu-HU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hu-HU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hu-HU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hu-HU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F30"/>
                  </a:rPr>
                  <a:t>, is defined by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4B5931-4088-92FB-1068-84666EA8B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72" y="3015316"/>
                <a:ext cx="7091795" cy="593945"/>
              </a:xfrm>
              <a:prstGeom prst="rect">
                <a:avLst/>
              </a:prstGeom>
              <a:blipFill>
                <a:blip r:embed="rId6"/>
                <a:stretch>
                  <a:fillRect l="-357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A50070-30EA-290B-15D3-B367C865F716}"/>
                  </a:ext>
                </a:extLst>
              </p:cNvPr>
              <p:cNvSpPr txBox="1"/>
              <p:nvPr/>
            </p:nvSpPr>
            <p:spPr>
              <a:xfrm>
                <a:off x="5626123" y="5511282"/>
                <a:ext cx="631304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hu-HU" sz="1600" dirty="0">
                    <a:latin typeface="F30"/>
                  </a:rPr>
                  <a:t>w</a:t>
                </a:r>
                <a:r>
                  <a:rPr lang="hu-HU" sz="1600" dirty="0" err="1">
                    <a:latin typeface="F30"/>
                  </a:rPr>
                  <a:t>here</a:t>
                </a:r>
                <a:r>
                  <a:rPr lang="hu-HU" sz="1600" dirty="0">
                    <a:latin typeface="F30"/>
                  </a:rPr>
                  <a:t> </a:t>
                </a:r>
                <a:r>
                  <a:rPr lang="hu-HU" sz="1600" dirty="0" err="1">
                    <a:latin typeface="F30"/>
                  </a:rPr>
                  <a:t>where</a:t>
                </a:r>
                <a:r>
                  <a:rPr lang="hu-HU" sz="1600" dirty="0">
                    <a:latin typeface="F30"/>
                  </a:rPr>
                  <a:t> </a:t>
                </a:r>
                <a14:m>
                  <m:oMath xmlns:m="http://schemas.openxmlformats.org/officeDocument/2006/math">
                    <m:r>
                      <a:rPr lang="hu-HU" sz="1600" b="0" i="1" smtClean="0">
                        <a:latin typeface="Cambria Math" panose="02040503050406030204" pitchFamily="18" charset="0"/>
                      </a:rPr>
                      <m:t>𝑆𝑡</m:t>
                    </m:r>
                    <m:r>
                      <a:rPr lang="hu-HU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hu-HU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hu-HU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1600" dirty="0">
                    <a:latin typeface="F30"/>
                  </a:rPr>
                  <a:t> </a:t>
                </a:r>
                <a:r>
                  <a:rPr lang="hu-HU" sz="1600" dirty="0" err="1">
                    <a:latin typeface="F30"/>
                  </a:rPr>
                  <a:t>represents</a:t>
                </a:r>
                <a:r>
                  <a:rPr lang="hu-HU" sz="1600" dirty="0">
                    <a:latin typeface="F30"/>
                  </a:rPr>
                  <a:t> </a:t>
                </a:r>
                <a:r>
                  <a:rPr lang="hu-HU" sz="1600" dirty="0" err="1">
                    <a:latin typeface="F30"/>
                  </a:rPr>
                  <a:t>the</a:t>
                </a:r>
                <a:r>
                  <a:rPr lang="hu-HU" sz="1600" dirty="0">
                    <a:latin typeface="F30"/>
                  </a:rPr>
                  <a:t> </a:t>
                </a:r>
                <a:r>
                  <a:rPr lang="hu-HU" sz="1600" dirty="0" err="1">
                    <a:latin typeface="F30"/>
                  </a:rPr>
                  <a:t>Stiefel</a:t>
                </a:r>
                <a:r>
                  <a:rPr lang="hu-HU" sz="1600" dirty="0">
                    <a:latin typeface="F30"/>
                  </a:rPr>
                  <a:t> </a:t>
                </a:r>
                <a:r>
                  <a:rPr lang="hu-HU" sz="1600" dirty="0" err="1">
                    <a:latin typeface="F30"/>
                  </a:rPr>
                  <a:t>manifold</a:t>
                </a:r>
                <a:r>
                  <a:rPr lang="hu-HU" sz="1600" dirty="0">
                    <a:latin typeface="F30"/>
                  </a:rPr>
                  <a:t> of </a:t>
                </a:r>
                <a:r>
                  <a:rPr lang="hu-HU" sz="1600" dirty="0" err="1">
                    <a:latin typeface="F30"/>
                  </a:rPr>
                  <a:t>all</a:t>
                </a:r>
                <a:r>
                  <a:rPr lang="hu-HU" sz="1600" dirty="0">
                    <a:latin typeface="F30"/>
                  </a:rPr>
                  <a:t> d × </a:t>
                </a:r>
                <a:r>
                  <a:rPr lang="hu-HU" sz="1600" dirty="0" err="1">
                    <a:latin typeface="F30"/>
                  </a:rPr>
                  <a:t>k</a:t>
                </a:r>
                <a:r>
                  <a:rPr lang="hu-HU" sz="1600" dirty="0">
                    <a:latin typeface="F30"/>
                  </a:rPr>
                  <a:t> </a:t>
                </a:r>
                <a:r>
                  <a:rPr lang="hu-HU" sz="1600" dirty="0" err="1">
                    <a:latin typeface="F30"/>
                  </a:rPr>
                  <a:t>matrices</a:t>
                </a:r>
                <a:r>
                  <a:rPr lang="hu-HU" sz="1600" dirty="0">
                    <a:latin typeface="F30"/>
                  </a:rPr>
                  <a:t> </a:t>
                </a:r>
                <a:r>
                  <a:rPr lang="hu-HU" sz="1600" dirty="0" err="1">
                    <a:latin typeface="F30"/>
                  </a:rPr>
                  <a:t>with</a:t>
                </a:r>
                <a:r>
                  <a:rPr lang="hu-HU" sz="1600" dirty="0">
                    <a:latin typeface="F30"/>
                  </a:rPr>
                  <a:t> </a:t>
                </a:r>
                <a:r>
                  <a:rPr lang="hu-HU" sz="1600" dirty="0" err="1">
                    <a:latin typeface="F30"/>
                  </a:rPr>
                  <a:t>orthonormal</a:t>
                </a:r>
                <a:r>
                  <a:rPr lang="hu-HU" sz="1600" dirty="0">
                    <a:latin typeface="F30"/>
                  </a:rPr>
                  <a:t> </a:t>
                </a:r>
                <a:r>
                  <a:rPr lang="hu-HU" sz="1600" dirty="0" err="1">
                    <a:latin typeface="F30"/>
                  </a:rPr>
                  <a:t>columns</a:t>
                </a:r>
                <a:r>
                  <a:rPr lang="hu-HU" sz="1600" dirty="0">
                    <a:latin typeface="F30"/>
                  </a:rPr>
                  <a:t>, and </a:t>
                </a:r>
                <a14:m>
                  <m:oMath xmlns:m="http://schemas.openxmlformats.org/officeDocument/2006/math">
                    <m:r>
                      <a:rPr lang="hu-HU" sz="16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hu-HU" sz="1600" dirty="0">
                    <a:latin typeface="F30"/>
                  </a:rPr>
                  <a:t> </a:t>
                </a:r>
                <a:r>
                  <a:rPr lang="hu-HU" sz="1600" dirty="0" err="1">
                    <a:latin typeface="F30"/>
                  </a:rPr>
                  <a:t>denotes</a:t>
                </a:r>
                <a:r>
                  <a:rPr lang="hu-HU" sz="1600" dirty="0">
                    <a:latin typeface="F30"/>
                  </a:rPr>
                  <a:t> </a:t>
                </a:r>
                <a:r>
                  <a:rPr lang="hu-HU" sz="1600" dirty="0" err="1">
                    <a:latin typeface="F30"/>
                  </a:rPr>
                  <a:t>the</a:t>
                </a:r>
                <a:r>
                  <a:rPr lang="hu-HU" sz="1600" dirty="0">
                    <a:latin typeface="F30"/>
                  </a:rPr>
                  <a:t> </a:t>
                </a:r>
                <a:r>
                  <a:rPr lang="hu-HU" sz="1600" dirty="0" err="1">
                    <a:latin typeface="F30"/>
                  </a:rPr>
                  <a:t>differential</a:t>
                </a:r>
                <a:r>
                  <a:rPr lang="hu-HU" sz="1600" dirty="0">
                    <a:latin typeface="F30"/>
                  </a:rPr>
                  <a:t> </a:t>
                </a:r>
                <a:r>
                  <a:rPr lang="hu-HU" sz="1600" dirty="0" err="1">
                    <a:latin typeface="F30"/>
                  </a:rPr>
                  <a:t>entropy</a:t>
                </a:r>
                <a:endParaRPr lang="hu-HU" sz="1600" dirty="0">
                  <a:latin typeface="F3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A50070-30EA-290B-15D3-B367C865F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123" y="5511282"/>
                <a:ext cx="6313049" cy="584775"/>
              </a:xfrm>
              <a:prstGeom prst="rect">
                <a:avLst/>
              </a:prstGeom>
              <a:blipFill>
                <a:blip r:embed="rId7"/>
                <a:stretch>
                  <a:fillRect l="-602" t="-2083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Egyenes összekötő 6">
            <a:extLst>
              <a:ext uri="{FF2B5EF4-FFF2-40B4-BE49-F238E27FC236}">
                <a16:creationId xmlns:a16="http://schemas.microsoft.com/office/drawing/2014/main" id="{2634BBAC-C719-0B17-8599-A98F65C4D6EA}"/>
              </a:ext>
            </a:extLst>
          </p:cNvPr>
          <p:cNvCxnSpPr>
            <a:cxnSpLocks/>
          </p:cNvCxnSpPr>
          <p:nvPr/>
        </p:nvCxnSpPr>
        <p:spPr>
          <a:xfrm>
            <a:off x="1043601" y="3682180"/>
            <a:ext cx="45825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6">
            <a:extLst>
              <a:ext uri="{FF2B5EF4-FFF2-40B4-BE49-F238E27FC236}">
                <a16:creationId xmlns:a16="http://schemas.microsoft.com/office/drawing/2014/main" id="{C94E316C-557E-7572-7458-75CB9893BE95}"/>
              </a:ext>
            </a:extLst>
          </p:cNvPr>
          <p:cNvCxnSpPr>
            <a:cxnSpLocks/>
          </p:cNvCxnSpPr>
          <p:nvPr/>
        </p:nvCxnSpPr>
        <p:spPr>
          <a:xfrm>
            <a:off x="5832694" y="5386875"/>
            <a:ext cx="45825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932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>
            <a:extLst>
              <a:ext uri="{FF2B5EF4-FFF2-40B4-BE49-F238E27FC236}">
                <a16:creationId xmlns:a16="http://schemas.microsoft.com/office/drawing/2014/main" id="{D0FB1D93-7142-47C4-BF6D-958B23B224DE}"/>
              </a:ext>
            </a:extLst>
          </p:cNvPr>
          <p:cNvSpPr/>
          <p:nvPr/>
        </p:nvSpPr>
        <p:spPr>
          <a:xfrm>
            <a:off x="252825" y="1111974"/>
            <a:ext cx="11673669" cy="501823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3" name="Téglalap 32">
            <a:extLst>
              <a:ext uri="{FF2B5EF4-FFF2-40B4-BE49-F238E27FC236}">
                <a16:creationId xmlns:a16="http://schemas.microsoft.com/office/drawing/2014/main" id="{94368068-34BC-491D-882C-2FBB36D791A2}"/>
              </a:ext>
            </a:extLst>
          </p:cNvPr>
          <p:cNvSpPr/>
          <p:nvPr/>
        </p:nvSpPr>
        <p:spPr>
          <a:xfrm>
            <a:off x="252825" y="1111974"/>
            <a:ext cx="3600084" cy="421923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u-HU" sz="2000" b="1" dirty="0" err="1">
                <a:solidFill>
                  <a:schemeClr val="tx1"/>
                </a:solidFill>
                <a:latin typeface="F30"/>
              </a:rPr>
              <a:t>Methodology</a:t>
            </a:r>
            <a:endParaRPr lang="hu-HU" sz="2000" b="1" dirty="0">
              <a:solidFill>
                <a:schemeClr val="tx1"/>
              </a:solidFill>
              <a:latin typeface="F30"/>
            </a:endParaRPr>
          </a:p>
        </p:txBody>
      </p:sp>
      <p:sp>
        <p:nvSpPr>
          <p:cNvPr id="44" name="Téglalap 43">
            <a:extLst>
              <a:ext uri="{FF2B5EF4-FFF2-40B4-BE49-F238E27FC236}">
                <a16:creationId xmlns:a16="http://schemas.microsoft.com/office/drawing/2014/main" id="{033708F9-0F50-4DF8-9EC8-B9321AD5ED18}"/>
              </a:ext>
            </a:extLst>
          </p:cNvPr>
          <p:cNvSpPr/>
          <p:nvPr/>
        </p:nvSpPr>
        <p:spPr>
          <a:xfrm>
            <a:off x="252825" y="0"/>
            <a:ext cx="11673669" cy="953071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u-HU" sz="2800" b="1" dirty="0">
                <a:solidFill>
                  <a:schemeClr val="tx1"/>
                </a:solidFill>
                <a:latin typeface="F30"/>
              </a:rPr>
              <a:t>The </a:t>
            </a:r>
            <a:r>
              <a:rPr lang="hu-HU" sz="2800" b="1" dirty="0" err="1">
                <a:solidFill>
                  <a:schemeClr val="tx1"/>
                </a:solidFill>
                <a:latin typeface="F30"/>
              </a:rPr>
              <a:t>Kozachenko-Leonenko</a:t>
            </a:r>
            <a:r>
              <a:rPr lang="hu-HU" sz="2800" b="1" dirty="0">
                <a:solidFill>
                  <a:schemeClr val="tx1"/>
                </a:solidFill>
                <a:latin typeface="F30"/>
              </a:rPr>
              <a:t> Estimator</a:t>
            </a: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66509803-38E0-4A97-AEFA-0AE9E399D575}"/>
              </a:ext>
            </a:extLst>
          </p:cNvPr>
          <p:cNvSpPr/>
          <p:nvPr/>
        </p:nvSpPr>
        <p:spPr>
          <a:xfrm>
            <a:off x="7420265" y="2542784"/>
            <a:ext cx="4216893" cy="21670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457200" indent="-457200">
              <a:buAutoNum type="arabicParenBoth"/>
            </a:pPr>
            <a:endParaRPr lang="hu-HU" sz="2000" dirty="0">
              <a:latin typeface="F30"/>
            </a:endParaRPr>
          </a:p>
          <a:p>
            <a:endParaRPr lang="hu-HU" sz="2000" dirty="0">
              <a:latin typeface="F30"/>
            </a:endParaRPr>
          </a:p>
        </p:txBody>
      </p:sp>
      <p:sp>
        <p:nvSpPr>
          <p:cNvPr id="10" name="Nyíl: lefelé mutató 9">
            <a:extLst>
              <a:ext uri="{FF2B5EF4-FFF2-40B4-BE49-F238E27FC236}">
                <a16:creationId xmlns:a16="http://schemas.microsoft.com/office/drawing/2014/main" id="{2F27FD31-F24B-4CAC-9555-6266707C8E4A}"/>
              </a:ext>
            </a:extLst>
          </p:cNvPr>
          <p:cNvSpPr/>
          <p:nvPr/>
        </p:nvSpPr>
        <p:spPr>
          <a:xfrm rot="16200000">
            <a:off x="6362536" y="3040962"/>
            <a:ext cx="915466" cy="1160261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97DFA2CC-B4F7-4B13-B8A8-474F54CF408A}"/>
              </a:ext>
            </a:extLst>
          </p:cNvPr>
          <p:cNvSpPr/>
          <p:nvPr/>
        </p:nvSpPr>
        <p:spPr>
          <a:xfrm>
            <a:off x="268213" y="2946930"/>
            <a:ext cx="5959018" cy="29051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200"/>
              </a:spcAft>
            </a:pPr>
            <a:endParaRPr lang="hu-HU" dirty="0">
              <a:latin typeface="F30"/>
            </a:endParaRPr>
          </a:p>
          <a:p>
            <a:pPr algn="ctr">
              <a:spcAft>
                <a:spcPts val="1200"/>
              </a:spcAft>
            </a:pPr>
            <a:endParaRPr lang="hu-HU" dirty="0">
              <a:latin typeface="F30"/>
            </a:endParaRPr>
          </a:p>
          <a:p>
            <a:pPr algn="ctr">
              <a:spcAft>
                <a:spcPts val="1200"/>
              </a:spcAft>
            </a:pPr>
            <a:endParaRPr lang="hu-HU" dirty="0">
              <a:latin typeface="F30"/>
            </a:endParaRPr>
          </a:p>
          <a:p>
            <a:pPr algn="ctr">
              <a:spcAft>
                <a:spcPts val="1200"/>
              </a:spcAft>
            </a:pPr>
            <a:endParaRPr lang="hu-HU" dirty="0">
              <a:latin typeface="F30"/>
            </a:endParaRPr>
          </a:p>
          <a:p>
            <a:pPr>
              <a:spcAft>
                <a:spcPts val="1200"/>
              </a:spcAft>
            </a:pPr>
            <a:r>
              <a:rPr lang="hu-HU" sz="1400" b="0" i="0" dirty="0">
                <a:effectLst/>
                <a:latin typeface="Arial" panose="020B0604020202020204" pitchFamily="34" charset="0"/>
              </a:rPr>
              <a:t>The main </a:t>
            </a:r>
            <a:r>
              <a:rPr lang="hu-HU" sz="1400" b="0" i="0" dirty="0" err="1">
                <a:effectLst/>
                <a:latin typeface="Arial" panose="020B0604020202020204" pitchFamily="34" charset="0"/>
              </a:rPr>
              <a:t>assumption</a:t>
            </a:r>
            <a:r>
              <a:rPr lang="hu-HU" sz="1400" b="0" i="0" dirty="0">
                <a:effectLst/>
                <a:latin typeface="Arial" panose="020B0604020202020204" pitchFamily="34" charset="0"/>
              </a:rPr>
              <a:t> of </a:t>
            </a:r>
            <a:r>
              <a:rPr lang="hu-HU" sz="1400" b="0" i="0" dirty="0" err="1">
                <a:effectLst/>
                <a:latin typeface="Arial" panose="020B0604020202020204" pitchFamily="34" charset="0"/>
              </a:rPr>
              <a:t>the</a:t>
            </a:r>
            <a:r>
              <a:rPr lang="hu-HU" sz="1400" b="0" i="0" dirty="0">
                <a:effectLst/>
                <a:latin typeface="Arial" panose="020B0604020202020204" pitchFamily="34" charset="0"/>
              </a:rPr>
              <a:t> KL</a:t>
            </a:r>
            <a:br>
              <a:rPr lang="hu-HU" sz="1400" dirty="0"/>
            </a:br>
            <a:r>
              <a:rPr lang="hu-HU" sz="1400" b="0" i="0" dirty="0" err="1">
                <a:effectLst/>
                <a:latin typeface="Arial" panose="020B0604020202020204" pitchFamily="34" charset="0"/>
              </a:rPr>
              <a:t>estimation</a:t>
            </a:r>
            <a:r>
              <a:rPr lang="hu-HU" sz="1400" b="0" i="0" dirty="0">
                <a:effectLst/>
                <a:latin typeface="Arial" panose="020B0604020202020204" pitchFamily="34" charset="0"/>
              </a:rPr>
              <a:t> is </a:t>
            </a:r>
            <a:r>
              <a:rPr lang="hu-HU" sz="1400" b="0" i="0" dirty="0" err="1">
                <a:effectLst/>
                <a:latin typeface="Arial" panose="020B0604020202020204" pitchFamily="34" charset="0"/>
              </a:rPr>
              <a:t>that</a:t>
            </a:r>
            <a:r>
              <a:rPr lang="hu-HU" sz="14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400" b="0" i="0" dirty="0" err="1">
                <a:effectLst/>
                <a:latin typeface="Arial" panose="020B0604020202020204" pitchFamily="34" charset="0"/>
              </a:rPr>
              <a:t>the</a:t>
            </a:r>
            <a:r>
              <a:rPr lang="hu-HU" sz="14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400" b="0" i="0" dirty="0" err="1">
                <a:effectLst/>
                <a:latin typeface="Arial" panose="020B0604020202020204" pitchFamily="34" charset="0"/>
              </a:rPr>
              <a:t>density</a:t>
            </a:r>
            <a:r>
              <a:rPr lang="hu-HU" sz="1400" b="0" i="0" dirty="0">
                <a:effectLst/>
                <a:latin typeface="Arial" panose="020B0604020202020204" pitchFamily="34" charset="0"/>
              </a:rPr>
              <a:t> is constant </a:t>
            </a:r>
            <a:r>
              <a:rPr lang="hu-HU" sz="1400" b="0" i="0" dirty="0" err="1">
                <a:effectLst/>
                <a:latin typeface="Arial" panose="020B0604020202020204" pitchFamily="34" charset="0"/>
              </a:rPr>
              <a:t>within</a:t>
            </a:r>
            <a:r>
              <a:rPr lang="hu-HU" sz="14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400" b="0" i="0" dirty="0" err="1">
                <a:effectLst/>
                <a:latin typeface="Arial" panose="020B0604020202020204" pitchFamily="34" charset="0"/>
              </a:rPr>
              <a:t>the</a:t>
            </a:r>
            <a:r>
              <a:rPr lang="hu-HU" sz="1400" b="0" i="0" dirty="0">
                <a:effectLst/>
                <a:latin typeface="Arial" panose="020B0604020202020204" pitchFamily="34" charset="0"/>
              </a:rPr>
              <a:t> unit ball </a:t>
            </a:r>
            <a:r>
              <a:rPr lang="hu-HU" sz="1400" b="0" i="0" dirty="0" err="1">
                <a:effectLst/>
                <a:latin typeface="Arial" panose="020B0604020202020204" pitchFamily="34" charset="0"/>
              </a:rPr>
              <a:t>approximated</a:t>
            </a:r>
            <a:r>
              <a:rPr lang="hu-HU" sz="14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400" b="0" i="0" dirty="0" err="1">
                <a:effectLst/>
                <a:latin typeface="Arial" panose="020B0604020202020204" pitchFamily="34" charset="0"/>
              </a:rPr>
              <a:t>by</a:t>
            </a:r>
            <a:endParaRPr lang="hu-HU" sz="1400" dirty="0">
              <a:latin typeface="F30"/>
            </a:endParaRPr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569AA25F-DEF2-F4A6-6AF9-55948DA1309C}"/>
              </a:ext>
            </a:extLst>
          </p:cNvPr>
          <p:cNvSpPr/>
          <p:nvPr/>
        </p:nvSpPr>
        <p:spPr>
          <a:xfrm>
            <a:off x="252825" y="1651712"/>
            <a:ext cx="5959018" cy="11774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200"/>
              </a:spcAft>
            </a:pPr>
            <a:r>
              <a:rPr lang="hu-HU" sz="1600" b="0" i="0" dirty="0">
                <a:effectLst/>
                <a:latin typeface="Arial" panose="020B0604020202020204" pitchFamily="34" charset="0"/>
              </a:rPr>
              <a:t>The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Kozachenko-Leonenko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(KL) estimator is a </a:t>
            </a:r>
            <a:r>
              <a:rPr lang="hu-HU" sz="1600" b="1" i="0" dirty="0">
                <a:effectLst/>
                <a:latin typeface="Arial" panose="020B0604020202020204" pitchFamily="34" charset="0"/>
              </a:rPr>
              <a:t>non-</a:t>
            </a:r>
            <a:r>
              <a:rPr lang="hu-HU" sz="1600" b="1" i="0" dirty="0" err="1">
                <a:effectLst/>
                <a:latin typeface="Arial" panose="020B0604020202020204" pitchFamily="34" charset="0"/>
              </a:rPr>
              <a:t>parametric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method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used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to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estimate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the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entropy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of a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probability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distribution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based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solely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on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observed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data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points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1" i="0" dirty="0" err="1">
                <a:effectLst/>
                <a:latin typeface="Arial" panose="020B0604020202020204" pitchFamily="34" charset="0"/>
              </a:rPr>
              <a:t>without</a:t>
            </a:r>
            <a:r>
              <a:rPr lang="hu-HU" sz="1600" b="1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1" i="0" dirty="0" err="1">
                <a:effectLst/>
                <a:latin typeface="Arial" panose="020B0604020202020204" pitchFamily="34" charset="0"/>
              </a:rPr>
              <a:t>assuming</a:t>
            </a:r>
            <a:r>
              <a:rPr lang="hu-HU" sz="1600" b="1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1" i="0" dirty="0" err="1">
                <a:effectLst/>
                <a:latin typeface="Arial" panose="020B0604020202020204" pitchFamily="34" charset="0"/>
              </a:rPr>
              <a:t>any</a:t>
            </a:r>
            <a:r>
              <a:rPr lang="hu-HU" sz="1600" b="1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1" i="0" dirty="0" err="1">
                <a:effectLst/>
                <a:latin typeface="Arial" panose="020B0604020202020204" pitchFamily="34" charset="0"/>
              </a:rPr>
              <a:t>specific</a:t>
            </a:r>
            <a:r>
              <a:rPr lang="hu-HU" sz="1600" b="1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1" i="0" dirty="0" err="1">
                <a:effectLst/>
                <a:latin typeface="Arial" panose="020B0604020202020204" pitchFamily="34" charset="0"/>
              </a:rPr>
              <a:t>underlying</a:t>
            </a:r>
            <a:r>
              <a:rPr lang="hu-HU" sz="1600" b="1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1" i="0" dirty="0" err="1">
                <a:effectLst/>
                <a:latin typeface="Arial" panose="020B0604020202020204" pitchFamily="34" charset="0"/>
              </a:rPr>
              <a:t>probability</a:t>
            </a:r>
            <a:r>
              <a:rPr lang="hu-HU" sz="1600" b="1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1" i="0" dirty="0" err="1">
                <a:effectLst/>
                <a:latin typeface="Arial" panose="020B0604020202020204" pitchFamily="34" charset="0"/>
              </a:rPr>
              <a:t>density</a:t>
            </a:r>
            <a:r>
              <a:rPr lang="hu-HU" sz="1600" b="1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1" i="0" dirty="0" err="1">
                <a:effectLst/>
                <a:latin typeface="Arial" panose="020B0604020202020204" pitchFamily="34" charset="0"/>
              </a:rPr>
              <a:t>function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.</a:t>
            </a:r>
            <a:endParaRPr lang="hu-HU" sz="1600" dirty="0">
              <a:latin typeface="F30"/>
            </a:endParaRPr>
          </a:p>
        </p:txBody>
      </p:sp>
      <p:sp>
        <p:nvSpPr>
          <p:cNvPr id="19" name="Dia számának helye 63">
            <a:extLst>
              <a:ext uri="{FF2B5EF4-FFF2-40B4-BE49-F238E27FC236}">
                <a16:creationId xmlns:a16="http://schemas.microsoft.com/office/drawing/2014/main" id="{6D8FC0DE-5C2C-F624-9B2A-F4397B838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4311" y="6344815"/>
            <a:ext cx="420707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z="1400" smtClean="0">
                <a:solidFill>
                  <a:schemeClr val="accent6">
                    <a:lumMod val="50000"/>
                  </a:schemeClr>
                </a:solidFill>
                <a:latin typeface="F30"/>
              </a:rPr>
              <a:pPr algn="l"/>
              <a:t>6</a:t>
            </a:fld>
            <a:endParaRPr lang="hu-HU" sz="1400">
              <a:solidFill>
                <a:schemeClr val="accent6">
                  <a:lumMod val="50000"/>
                </a:schemeClr>
              </a:solidFill>
              <a:latin typeface="F30"/>
            </a:endParaRPr>
          </a:p>
        </p:txBody>
      </p:sp>
      <p:pic>
        <p:nvPicPr>
          <p:cNvPr id="3" name="Kép 2" descr="A képen Betűtípus, kézírás, fehér, kalligráfia látható&#10;&#10;Automatikusan generált leírás">
            <a:extLst>
              <a:ext uri="{FF2B5EF4-FFF2-40B4-BE49-F238E27FC236}">
                <a16:creationId xmlns:a16="http://schemas.microsoft.com/office/drawing/2014/main" id="{14B8EF98-72F9-05E5-F2AD-0820D44037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8"/>
          <a:stretch/>
        </p:blipFill>
        <p:spPr>
          <a:xfrm>
            <a:off x="1568692" y="3151565"/>
            <a:ext cx="3274771" cy="608311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5" name="Kép 4" descr="A képen szöveg, Betűtípus, kézírás, fehér látható&#10;&#10;Automatikusan generált leírás">
            <a:extLst>
              <a:ext uri="{FF2B5EF4-FFF2-40B4-BE49-F238E27FC236}">
                <a16:creationId xmlns:a16="http://schemas.microsoft.com/office/drawing/2014/main" id="{B9402161-C8A2-0194-F306-381C397DD8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"/>
          <a:stretch/>
        </p:blipFill>
        <p:spPr>
          <a:xfrm>
            <a:off x="869920" y="3892058"/>
            <a:ext cx="4695062" cy="608311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9" name="Kép 8" descr="A képen Betűtípus, kézírás, kalligráfia, tipográfia látható&#10;&#10;Automatikusan generált leírás">
            <a:extLst>
              <a:ext uri="{FF2B5EF4-FFF2-40B4-BE49-F238E27FC236}">
                <a16:creationId xmlns:a16="http://schemas.microsoft.com/office/drawing/2014/main" id="{866D7B0D-5E0C-EE54-74E1-EE194D5754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"/>
          <a:stretch/>
        </p:blipFill>
        <p:spPr>
          <a:xfrm>
            <a:off x="2244564" y="5290613"/>
            <a:ext cx="1984536" cy="445848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70707015-56F4-19FF-6A83-F8C6A8B31370}"/>
              </a:ext>
            </a:extLst>
          </p:cNvPr>
          <p:cNvSpPr txBox="1"/>
          <p:nvPr/>
        </p:nvSpPr>
        <p:spPr>
          <a:xfrm>
            <a:off x="12109622" y="10997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pic>
        <p:nvPicPr>
          <p:cNvPr id="23" name="Kép 22" descr="A képen Betűtípus, szöveg, fehér, sor látható&#10;&#10;Automatikusan generált leírás">
            <a:extLst>
              <a:ext uri="{FF2B5EF4-FFF2-40B4-BE49-F238E27FC236}">
                <a16:creationId xmlns:a16="http://schemas.microsoft.com/office/drawing/2014/main" id="{4AFEBB11-1B89-A99D-CB4C-3BD68692E4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992" y="3124776"/>
            <a:ext cx="4045438" cy="99263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3082" name="Picture 10" descr="k-nearest neighbor Icon - Free PNG &amp; SVG 2424488 - Noun Project">
            <a:extLst>
              <a:ext uri="{FF2B5EF4-FFF2-40B4-BE49-F238E27FC236}">
                <a16:creationId xmlns:a16="http://schemas.microsoft.com/office/drawing/2014/main" id="{C4CA9A52-D95D-5EC9-DDF1-456ADA96D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52" y="1111974"/>
            <a:ext cx="1446509" cy="144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Csoportba foglalás 47">
            <a:extLst>
              <a:ext uri="{FF2B5EF4-FFF2-40B4-BE49-F238E27FC236}">
                <a16:creationId xmlns:a16="http://schemas.microsoft.com/office/drawing/2014/main" id="{E7616FE6-656B-9AE0-B3BE-0FCA84100677}"/>
              </a:ext>
            </a:extLst>
          </p:cNvPr>
          <p:cNvGrpSpPr/>
          <p:nvPr/>
        </p:nvGrpSpPr>
        <p:grpSpPr>
          <a:xfrm>
            <a:off x="1943285" y="6344815"/>
            <a:ext cx="8305427" cy="360000"/>
            <a:chOff x="2052782" y="6354146"/>
            <a:chExt cx="8305427" cy="360000"/>
          </a:xfrm>
        </p:grpSpPr>
        <p:sp>
          <p:nvSpPr>
            <p:cNvPr id="49" name="Nyíl: ötszög 1">
              <a:extLst>
                <a:ext uri="{FF2B5EF4-FFF2-40B4-BE49-F238E27FC236}">
                  <a16:creationId xmlns:a16="http://schemas.microsoft.com/office/drawing/2014/main" id="{94B890A1-EE17-ACED-D0A8-DA3FAF5966E3}"/>
                </a:ext>
              </a:extLst>
            </p:cNvPr>
            <p:cNvSpPr/>
            <p:nvPr/>
          </p:nvSpPr>
          <p:spPr>
            <a:xfrm>
              <a:off x="2052782" y="6354146"/>
              <a:ext cx="1440000" cy="360000"/>
            </a:xfrm>
            <a:prstGeom prst="homePlate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>
                  <a:solidFill>
                    <a:schemeClr val="tx1"/>
                  </a:solidFill>
                  <a:latin typeface="F30"/>
                </a:rPr>
                <a:t>Research </a:t>
              </a:r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questions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  <p:sp>
          <p:nvSpPr>
            <p:cNvPr id="50" name="Nyíl: sávnyíl 2">
              <a:extLst>
                <a:ext uri="{FF2B5EF4-FFF2-40B4-BE49-F238E27FC236}">
                  <a16:creationId xmlns:a16="http://schemas.microsoft.com/office/drawing/2014/main" id="{51A5CB41-25E2-ED0E-05B5-6B83BADE6632}"/>
                </a:ext>
              </a:extLst>
            </p:cNvPr>
            <p:cNvSpPr/>
            <p:nvPr/>
          </p:nvSpPr>
          <p:spPr>
            <a:xfrm>
              <a:off x="4789669" y="6354146"/>
              <a:ext cx="1440000" cy="360000"/>
            </a:xfrm>
            <a:prstGeom prst="chevron">
              <a:avLst/>
            </a:prstGeom>
            <a:solidFill>
              <a:srgbClr val="33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>
                  <a:latin typeface="F30"/>
                </a:rPr>
                <a:t>Estimators</a:t>
              </a:r>
            </a:p>
          </p:txBody>
        </p:sp>
        <p:sp>
          <p:nvSpPr>
            <p:cNvPr id="51" name="Nyíl: sávnyíl 24">
              <a:extLst>
                <a:ext uri="{FF2B5EF4-FFF2-40B4-BE49-F238E27FC236}">
                  <a16:creationId xmlns:a16="http://schemas.microsoft.com/office/drawing/2014/main" id="{1F8A1022-99D7-ECBE-CC47-E4B9C8B3F34A}"/>
                </a:ext>
              </a:extLst>
            </p:cNvPr>
            <p:cNvSpPr/>
            <p:nvPr/>
          </p:nvSpPr>
          <p:spPr>
            <a:xfrm>
              <a:off x="3425867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Introduction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  <p:sp>
          <p:nvSpPr>
            <p:cNvPr id="52" name="Nyíl: sávnyíl 25">
              <a:extLst>
                <a:ext uri="{FF2B5EF4-FFF2-40B4-BE49-F238E27FC236}">
                  <a16:creationId xmlns:a16="http://schemas.microsoft.com/office/drawing/2014/main" id="{F1544D36-F392-3334-8BF2-4C0428D98E27}"/>
                </a:ext>
              </a:extLst>
            </p:cNvPr>
            <p:cNvSpPr/>
            <p:nvPr/>
          </p:nvSpPr>
          <p:spPr>
            <a:xfrm>
              <a:off x="6172038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Experiments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  <p:sp>
          <p:nvSpPr>
            <p:cNvPr id="53" name="Nyíl: sávnyíl 28">
              <a:extLst>
                <a:ext uri="{FF2B5EF4-FFF2-40B4-BE49-F238E27FC236}">
                  <a16:creationId xmlns:a16="http://schemas.microsoft.com/office/drawing/2014/main" id="{4DE4FCB2-0442-C94A-46E2-79D5626FE00B}"/>
                </a:ext>
              </a:extLst>
            </p:cNvPr>
            <p:cNvSpPr/>
            <p:nvPr/>
          </p:nvSpPr>
          <p:spPr>
            <a:xfrm>
              <a:off x="7535840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Conclusion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  <p:sp>
          <p:nvSpPr>
            <p:cNvPr id="54" name="Nyíl: sávnyíl 30">
              <a:extLst>
                <a:ext uri="{FF2B5EF4-FFF2-40B4-BE49-F238E27FC236}">
                  <a16:creationId xmlns:a16="http://schemas.microsoft.com/office/drawing/2014/main" id="{FD0C87F2-3316-8635-A3AD-96DE884D97A9}"/>
                </a:ext>
              </a:extLst>
            </p:cNvPr>
            <p:cNvSpPr/>
            <p:nvPr/>
          </p:nvSpPr>
          <p:spPr>
            <a:xfrm>
              <a:off x="8918209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Future</a:t>
              </a:r>
              <a:r>
                <a:rPr lang="hu-HU" sz="1200" dirty="0">
                  <a:solidFill>
                    <a:schemeClr val="tx1"/>
                  </a:solidFill>
                  <a:latin typeface="F30"/>
                </a:rPr>
                <a:t> </a:t>
              </a:r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steps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573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>
            <a:extLst>
              <a:ext uri="{FF2B5EF4-FFF2-40B4-BE49-F238E27FC236}">
                <a16:creationId xmlns:a16="http://schemas.microsoft.com/office/drawing/2014/main" id="{D0FB1D93-7142-47C4-BF6D-958B23B224DE}"/>
              </a:ext>
            </a:extLst>
          </p:cNvPr>
          <p:cNvSpPr/>
          <p:nvPr/>
        </p:nvSpPr>
        <p:spPr>
          <a:xfrm>
            <a:off x="252825" y="1111974"/>
            <a:ext cx="11673669" cy="501823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3" name="Téglalap 32">
            <a:extLst>
              <a:ext uri="{FF2B5EF4-FFF2-40B4-BE49-F238E27FC236}">
                <a16:creationId xmlns:a16="http://schemas.microsoft.com/office/drawing/2014/main" id="{94368068-34BC-491D-882C-2FBB36D791A2}"/>
              </a:ext>
            </a:extLst>
          </p:cNvPr>
          <p:cNvSpPr/>
          <p:nvPr/>
        </p:nvSpPr>
        <p:spPr>
          <a:xfrm>
            <a:off x="252825" y="1111974"/>
            <a:ext cx="3600084" cy="421923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u-HU" sz="2000" b="1" dirty="0" err="1">
                <a:solidFill>
                  <a:schemeClr val="tx1"/>
                </a:solidFill>
                <a:latin typeface="F30"/>
              </a:rPr>
              <a:t>Methodology</a:t>
            </a:r>
            <a:endParaRPr lang="hu-HU" sz="2000" b="1" dirty="0">
              <a:solidFill>
                <a:schemeClr val="tx1"/>
              </a:solidFill>
              <a:latin typeface="F30"/>
            </a:endParaRPr>
          </a:p>
        </p:txBody>
      </p:sp>
      <p:sp>
        <p:nvSpPr>
          <p:cNvPr id="44" name="Téglalap 43">
            <a:extLst>
              <a:ext uri="{FF2B5EF4-FFF2-40B4-BE49-F238E27FC236}">
                <a16:creationId xmlns:a16="http://schemas.microsoft.com/office/drawing/2014/main" id="{033708F9-0F50-4DF8-9EC8-B9321AD5ED18}"/>
              </a:ext>
            </a:extLst>
          </p:cNvPr>
          <p:cNvSpPr/>
          <p:nvPr/>
        </p:nvSpPr>
        <p:spPr>
          <a:xfrm>
            <a:off x="252825" y="0"/>
            <a:ext cx="11673669" cy="953071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u-HU" sz="2800" b="1" dirty="0" err="1">
                <a:solidFill>
                  <a:schemeClr val="tx1"/>
                </a:solidFill>
                <a:latin typeface="F30"/>
              </a:rPr>
              <a:t>Principal</a:t>
            </a:r>
            <a:r>
              <a:rPr lang="hu-HU" sz="2800" b="1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2800" b="1" dirty="0" err="1">
                <a:solidFill>
                  <a:schemeClr val="tx1"/>
                </a:solidFill>
                <a:latin typeface="F30"/>
              </a:rPr>
              <a:t>Component</a:t>
            </a:r>
            <a:r>
              <a:rPr lang="hu-HU" sz="2800" b="1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2800" b="1" dirty="0" err="1">
                <a:solidFill>
                  <a:schemeClr val="tx1"/>
                </a:solidFill>
                <a:latin typeface="F30"/>
              </a:rPr>
              <a:t>Analysis</a:t>
            </a:r>
            <a:endParaRPr lang="hu-HU" sz="2800" b="1" dirty="0">
              <a:solidFill>
                <a:schemeClr val="tx1"/>
              </a:solidFill>
              <a:latin typeface="F3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églalap 14">
                <a:extLst>
                  <a:ext uri="{FF2B5EF4-FFF2-40B4-BE49-F238E27FC236}">
                    <a16:creationId xmlns:a16="http://schemas.microsoft.com/office/drawing/2014/main" id="{66509803-38E0-4A97-AEFA-0AE9E399D575}"/>
                  </a:ext>
                </a:extLst>
              </p:cNvPr>
              <p:cNvSpPr/>
              <p:nvPr/>
            </p:nvSpPr>
            <p:spPr>
              <a:xfrm>
                <a:off x="7432885" y="2147690"/>
                <a:ext cx="4216893" cy="325022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t"/>
              <a:lstStyle/>
              <a:p>
                <a:pPr marL="457200" indent="-457200">
                  <a:buAutoNum type="arabicParenBoth"/>
                </a:pPr>
                <a:endParaRPr lang="hu-HU" sz="2000" dirty="0">
                  <a:latin typeface="F30"/>
                </a:endParaRPr>
              </a:p>
              <a:p>
                <a:pPr algn="ctr"/>
                <a:r>
                  <a:rPr lang="hu-HU" sz="1400" dirty="0" err="1">
                    <a:latin typeface="Arial" panose="020B0604020202020204" pitchFamily="34" charset="0"/>
                  </a:rPr>
                  <a:t>Let</a:t>
                </a:r>
                <a:r>
                  <a:rPr lang="hu-HU" sz="1400" dirty="0">
                    <a:latin typeface="Arial" panose="020B0604020202020204" pitchFamily="34" charset="0"/>
                  </a:rPr>
                  <a:t> X ∼ </a:t>
                </a:r>
                <a:r>
                  <a:rPr lang="hu-HU" sz="1400" dirty="0" err="1">
                    <a:latin typeface="Arial" panose="020B0604020202020204" pitchFamily="34" charset="0"/>
                  </a:rPr>
                  <a:t>N</a:t>
                </a:r>
                <a:r>
                  <a:rPr lang="hu-HU" sz="1400" dirty="0">
                    <a:latin typeface="Arial" panose="020B0604020202020204" pitchFamily="34" charset="0"/>
                  </a:rPr>
                  <a:t>(m,</a:t>
                </a:r>
                <a:r>
                  <a:rPr lang="el-GR" sz="1400" dirty="0">
                    <a:latin typeface="Arial" panose="020B0604020202020204" pitchFamily="34" charset="0"/>
                  </a:rPr>
                  <a:t>Σ) </a:t>
                </a:r>
                <a:r>
                  <a:rPr lang="hu-HU" sz="1400" dirty="0" err="1">
                    <a:latin typeface="Arial" panose="020B0604020202020204" pitchFamily="34" charset="0"/>
                  </a:rPr>
                  <a:t>with</a:t>
                </a:r>
                <a:r>
                  <a:rPr lang="hu-HU" sz="1400" dirty="0">
                    <a:latin typeface="Arial" panose="020B0604020202020204" pitchFamily="34" charset="0"/>
                  </a:rPr>
                  <a:t> m = 0 and </a:t>
                </a:r>
                <a:r>
                  <a:rPr lang="el-GR" sz="1400" dirty="0">
                    <a:latin typeface="Arial" panose="020B0604020202020204" pitchFamily="34" charset="0"/>
                  </a:rPr>
                  <a:t>Σ 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hu-HU" sz="1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hu-HU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𝑥𝑑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chemeClr val="bg1"/>
                    </a:solidFill>
                    <a:latin typeface="F30"/>
                  </a:rPr>
                  <a:t> </a:t>
                </a:r>
                <a:r>
                  <a:rPr lang="hu-HU" sz="1400" dirty="0" err="1">
                    <a:latin typeface="Arial" panose="020B0604020202020204" pitchFamily="34" charset="0"/>
                  </a:rPr>
                  <a:t>being</a:t>
                </a:r>
                <a:r>
                  <a:rPr lang="hu-HU" sz="1400" dirty="0">
                    <a:latin typeface="Arial" panose="020B0604020202020204" pitchFamily="34" charset="0"/>
                  </a:rPr>
                  <a:t> </a:t>
                </a:r>
                <a:r>
                  <a:rPr lang="hu-HU" sz="1400" dirty="0" err="1">
                    <a:latin typeface="Arial" panose="020B0604020202020204" pitchFamily="34" charset="0"/>
                  </a:rPr>
                  <a:t>full-rank</a:t>
                </a:r>
                <a:r>
                  <a:rPr lang="hu-HU" sz="1400" dirty="0">
                    <a:latin typeface="Arial" panose="020B0604020202020204" pitchFamily="34" charset="0"/>
                  </a:rPr>
                  <a:t>. The </a:t>
                </a:r>
                <a:r>
                  <a:rPr lang="hu-HU" sz="1400" b="1" dirty="0" err="1">
                    <a:latin typeface="Arial" panose="020B0604020202020204" pitchFamily="34" charset="0"/>
                  </a:rPr>
                  <a:t>equivalence</a:t>
                </a:r>
                <a:r>
                  <a:rPr lang="hu-HU" sz="1400" b="1" dirty="0">
                    <a:latin typeface="Arial" panose="020B0604020202020204" pitchFamily="34" charset="0"/>
                  </a:rPr>
                  <a:t> </a:t>
                </a:r>
                <a:r>
                  <a:rPr lang="hu-HU" sz="1400" b="1" dirty="0" err="1">
                    <a:latin typeface="Arial" panose="020B0604020202020204" pitchFamily="34" charset="0"/>
                  </a:rPr>
                  <a:t>between</a:t>
                </a:r>
                <a:r>
                  <a:rPr lang="hu-HU" sz="1400" b="1" dirty="0">
                    <a:latin typeface="Arial" panose="020B0604020202020204" pitchFamily="34" charset="0"/>
                  </a:rPr>
                  <a:t> </a:t>
                </a:r>
                <a:r>
                  <a:rPr lang="hu-HU" sz="1400" b="1" dirty="0" err="1">
                    <a:latin typeface="Arial" panose="020B0604020202020204" pitchFamily="34" charset="0"/>
                  </a:rPr>
                  <a:t>the</a:t>
                </a:r>
                <a:r>
                  <a:rPr lang="hu-HU" sz="1400" b="1" dirty="0">
                    <a:latin typeface="Arial" panose="020B0604020202020204" pitchFamily="34" charset="0"/>
                  </a:rPr>
                  <a:t> MSE and PCA </a:t>
                </a:r>
                <a:r>
                  <a:rPr lang="hu-HU" sz="1400" dirty="0">
                    <a:latin typeface="Arial" panose="020B0604020202020204" pitchFamily="34" charset="0"/>
                  </a:rPr>
                  <a:t>is </a:t>
                </a:r>
                <a:r>
                  <a:rPr lang="hu-HU" sz="1400" dirty="0" err="1">
                    <a:latin typeface="Arial" panose="020B0604020202020204" pitchFamily="34" charset="0"/>
                  </a:rPr>
                  <a:t>established</a:t>
                </a:r>
                <a:r>
                  <a:rPr lang="hu-HU" sz="1400" dirty="0">
                    <a:latin typeface="Arial" panose="020B0604020202020204" pitchFamily="34" charset="0"/>
                  </a:rPr>
                  <a:t> </a:t>
                </a:r>
                <a:r>
                  <a:rPr lang="hu-HU" sz="1400" dirty="0" err="1">
                    <a:latin typeface="Arial" panose="020B0604020202020204" pitchFamily="34" charset="0"/>
                  </a:rPr>
                  <a:t>under</a:t>
                </a:r>
                <a:r>
                  <a:rPr lang="hu-HU" sz="1400" dirty="0">
                    <a:latin typeface="Arial" panose="020B0604020202020204" pitchFamily="34" charset="0"/>
                  </a:rPr>
                  <a:t> </a:t>
                </a:r>
                <a:r>
                  <a:rPr lang="hu-HU" sz="1400" dirty="0" err="1">
                    <a:latin typeface="Arial" panose="020B0604020202020204" pitchFamily="34" charset="0"/>
                  </a:rPr>
                  <a:t>the</a:t>
                </a:r>
                <a:r>
                  <a:rPr lang="hu-HU" sz="1400" dirty="0">
                    <a:latin typeface="Arial" panose="020B0604020202020204" pitchFamily="34" charset="0"/>
                  </a:rPr>
                  <a:t> </a:t>
                </a:r>
                <a:r>
                  <a:rPr lang="hu-HU" sz="1400" dirty="0" err="1">
                    <a:latin typeface="Arial" panose="020B0604020202020204" pitchFamily="34" charset="0"/>
                  </a:rPr>
                  <a:t>assumption</a:t>
                </a:r>
                <a:r>
                  <a:rPr lang="hu-HU" sz="1400" dirty="0">
                    <a:latin typeface="Arial" panose="020B0604020202020204" pitchFamily="34" charset="0"/>
                  </a:rPr>
                  <a:t> </a:t>
                </a:r>
                <a:r>
                  <a:rPr lang="hu-HU" sz="1400" dirty="0" err="1">
                    <a:latin typeface="Arial" panose="020B0604020202020204" pitchFamily="34" charset="0"/>
                  </a:rPr>
                  <a:t>that</a:t>
                </a:r>
                <a:r>
                  <a:rPr lang="hu-HU" sz="1400" dirty="0">
                    <a:latin typeface="Arial" panose="020B0604020202020204" pitchFamily="34" charset="0"/>
                  </a:rPr>
                  <a:t> </a:t>
                </a:r>
                <a:r>
                  <a:rPr lang="hu-HU" sz="1400" dirty="0" err="1">
                    <a:latin typeface="Arial" panose="020B0604020202020204" pitchFamily="34" charset="0"/>
                  </a:rPr>
                  <a:t>the</a:t>
                </a:r>
                <a:r>
                  <a:rPr lang="hu-HU" sz="1400" dirty="0">
                    <a:latin typeface="Arial" panose="020B0604020202020204" pitchFamily="34" charset="0"/>
                  </a:rPr>
                  <a:t> </a:t>
                </a:r>
                <a:r>
                  <a:rPr lang="hu-HU" sz="1400" dirty="0" err="1">
                    <a:latin typeface="Arial" panose="020B0604020202020204" pitchFamily="34" charset="0"/>
                  </a:rPr>
                  <a:t>k-dimensional</a:t>
                </a:r>
                <a:r>
                  <a:rPr lang="hu-HU" sz="1400" dirty="0">
                    <a:latin typeface="Arial" panose="020B0604020202020204" pitchFamily="34" charset="0"/>
                  </a:rPr>
                  <a:t> PCA </a:t>
                </a:r>
                <a:r>
                  <a:rPr lang="hu-HU" sz="1400" dirty="0" err="1">
                    <a:latin typeface="Arial" panose="020B0604020202020204" pitchFamily="34" charset="0"/>
                  </a:rPr>
                  <a:t>for</a:t>
                </a:r>
                <a:r>
                  <a:rPr lang="hu-HU" sz="1400" dirty="0">
                    <a:latin typeface="Arial" panose="020B0604020202020204" pitchFamily="34" charset="0"/>
                  </a:rPr>
                  <a:t> </a:t>
                </a:r>
                <a:r>
                  <a:rPr lang="el-GR" sz="1400" dirty="0">
                    <a:latin typeface="Arial" panose="020B0604020202020204" pitchFamily="34" charset="0"/>
                  </a:rPr>
                  <a:t>Σ </a:t>
                </a:r>
                <a:r>
                  <a:rPr lang="hu-HU" sz="1400" dirty="0">
                    <a:latin typeface="Arial" panose="020B0604020202020204" pitchFamily="34" charset="0"/>
                  </a:rPr>
                  <a:t>is </a:t>
                </a:r>
                <a:r>
                  <a:rPr lang="hu-HU" sz="1400" dirty="0" err="1">
                    <a:latin typeface="Arial" panose="020B0604020202020204" pitchFamily="34" charset="0"/>
                  </a:rPr>
                  <a:t>given</a:t>
                </a:r>
                <a:r>
                  <a:rPr lang="hu-HU" sz="1400" dirty="0">
                    <a:latin typeface="Arial" panose="020B0604020202020204" pitchFamily="34" charset="0"/>
                  </a:rPr>
                  <a:t> </a:t>
                </a:r>
                <a:r>
                  <a:rPr lang="hu-HU" sz="1400" dirty="0" err="1">
                    <a:latin typeface="Arial" panose="020B0604020202020204" pitchFamily="34" charset="0"/>
                  </a:rPr>
                  <a:t>by</a:t>
                </a:r>
                <a:r>
                  <a:rPr lang="hu-HU" sz="1400" dirty="0">
                    <a:latin typeface="Arial" panose="020B0604020202020204" pitchFamily="34" charset="0"/>
                  </a:rPr>
                  <a:t> </a:t>
                </a:r>
                <a:r>
                  <a:rPr lang="hu-HU" sz="1400" dirty="0" err="1">
                    <a:latin typeface="Arial" panose="020B0604020202020204" pitchFamily="34" charset="0"/>
                  </a:rPr>
                  <a:t>the</a:t>
                </a:r>
                <a:r>
                  <a:rPr lang="hu-HU" sz="1400" dirty="0">
                    <a:latin typeface="Arial" panose="020B0604020202020204" pitchFamily="34" charset="0"/>
                  </a:rPr>
                  <a:t> </a:t>
                </a:r>
                <a:r>
                  <a:rPr lang="hu-HU" sz="1400" dirty="0" err="1">
                    <a:latin typeface="Arial" panose="020B0604020202020204" pitchFamily="34" charset="0"/>
                  </a:rPr>
                  <a:t>optimization</a:t>
                </a:r>
                <a:r>
                  <a:rPr lang="hu-HU" sz="1400" dirty="0">
                    <a:latin typeface="Arial" panose="020B0604020202020204" pitchFamily="34" charset="0"/>
                  </a:rPr>
                  <a:t> </a:t>
                </a:r>
                <a:r>
                  <a:rPr lang="hu-HU" sz="1400" dirty="0" err="1">
                    <a:latin typeface="Arial" panose="020B0604020202020204" pitchFamily="34" charset="0"/>
                  </a:rPr>
                  <a:t>problem</a:t>
                </a:r>
                <a:r>
                  <a:rPr lang="hu-HU" sz="1400" dirty="0">
                    <a:latin typeface="Arial" panose="020B0604020202020204" pitchFamily="34" charset="0"/>
                  </a:rPr>
                  <a:t>: </a:t>
                </a:r>
              </a:p>
              <a:p>
                <a:pPr algn="ctr"/>
                <a:endParaRPr lang="hu-HU" sz="1400" dirty="0">
                  <a:latin typeface="Arial" panose="020B0604020202020204" pitchFamily="34" charset="0"/>
                </a:endParaRPr>
              </a:p>
              <a:p>
                <a:pPr algn="ctr"/>
                <a:endParaRPr lang="hu-HU" sz="1400" dirty="0">
                  <a:latin typeface="Arial" panose="020B0604020202020204" pitchFamily="34" charset="0"/>
                </a:endParaRPr>
              </a:p>
              <a:p>
                <a:pPr algn="ctr"/>
                <a:endParaRPr lang="hu-HU" sz="1400" dirty="0">
                  <a:latin typeface="Arial" panose="020B0604020202020204" pitchFamily="34" charset="0"/>
                </a:endParaRPr>
              </a:p>
              <a:p>
                <a:pPr algn="ctr"/>
                <a:endParaRPr lang="hu-HU" sz="1400" dirty="0">
                  <a:latin typeface="Arial" panose="020B0604020202020204" pitchFamily="34" charset="0"/>
                </a:endParaRPr>
              </a:p>
              <a:p>
                <a:pPr algn="ctr"/>
                <a:endParaRPr lang="hu-HU" sz="1400" dirty="0">
                  <a:latin typeface="Arial" panose="020B0604020202020204" pitchFamily="34" charset="0"/>
                </a:endParaRPr>
              </a:p>
              <a:p>
                <a:pPr algn="ctr"/>
                <a:r>
                  <a:rPr lang="hu-HU" sz="1400" dirty="0" err="1">
                    <a:latin typeface="Arial" panose="020B0604020202020204" pitchFamily="34" charset="0"/>
                  </a:rPr>
                  <a:t>where</a:t>
                </a:r>
                <a:r>
                  <a:rPr lang="hu-HU" sz="1400" dirty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hu-HU" sz="1400" b="0" i="1" smtClean="0">
                            <a:latin typeface="Cambria Math" panose="02040503050406030204" pitchFamily="18" charset="0"/>
                          </a:rPr>
                          <m:t>𝑃𝐶𝐴</m:t>
                        </m:r>
                      </m:sub>
                    </m:sSub>
                  </m:oMath>
                </a14:m>
                <a:r>
                  <a:rPr lang="hu-HU" sz="1400" dirty="0">
                    <a:latin typeface="Arial" panose="020B0604020202020204" pitchFamily="34" charset="0"/>
                  </a:rPr>
                  <a:t> is </a:t>
                </a:r>
                <a:r>
                  <a:rPr lang="hu-HU" sz="1400" dirty="0" err="1">
                    <a:latin typeface="Arial" panose="020B0604020202020204" pitchFamily="34" charset="0"/>
                  </a:rPr>
                  <a:t>the</a:t>
                </a:r>
                <a:r>
                  <a:rPr lang="hu-HU" sz="1400" dirty="0">
                    <a:latin typeface="Arial" panose="020B0604020202020204" pitchFamily="34" charset="0"/>
                  </a:rPr>
                  <a:t> </a:t>
                </a:r>
                <a:r>
                  <a:rPr lang="hu-HU" sz="1400" dirty="0" err="1">
                    <a:latin typeface="Arial" panose="020B0604020202020204" pitchFamily="34" charset="0"/>
                  </a:rPr>
                  <a:t>matrix</a:t>
                </a:r>
                <a:r>
                  <a:rPr lang="hu-HU" sz="1400" dirty="0">
                    <a:latin typeface="Arial" panose="020B0604020202020204" pitchFamily="34" charset="0"/>
                  </a:rPr>
                  <a:t> </a:t>
                </a:r>
                <a:r>
                  <a:rPr lang="hu-HU" sz="1400" dirty="0" err="1">
                    <a:latin typeface="Arial" panose="020B0604020202020204" pitchFamily="34" charset="0"/>
                  </a:rPr>
                  <a:t>that</a:t>
                </a:r>
                <a:r>
                  <a:rPr lang="hu-HU" sz="1400" dirty="0">
                    <a:latin typeface="Arial" panose="020B0604020202020204" pitchFamily="34" charset="0"/>
                  </a:rPr>
                  <a:t> </a:t>
                </a:r>
                <a:r>
                  <a:rPr lang="hu-HU" sz="1400" dirty="0" err="1">
                    <a:latin typeface="Arial" panose="020B0604020202020204" pitchFamily="34" charset="0"/>
                  </a:rPr>
                  <a:t>contains</a:t>
                </a:r>
                <a:r>
                  <a:rPr lang="hu-HU" sz="1400" dirty="0">
                    <a:latin typeface="Arial" panose="020B0604020202020204" pitchFamily="34" charset="0"/>
                  </a:rPr>
                  <a:t> </a:t>
                </a:r>
                <a:r>
                  <a:rPr lang="hu-HU" sz="1400" dirty="0" err="1">
                    <a:latin typeface="Arial" panose="020B0604020202020204" pitchFamily="34" charset="0"/>
                  </a:rPr>
                  <a:t>the</a:t>
                </a:r>
                <a:r>
                  <a:rPr lang="hu-HU" sz="1400" dirty="0">
                    <a:latin typeface="Arial" panose="020B0604020202020204" pitchFamily="34" charset="0"/>
                  </a:rPr>
                  <a:t> </a:t>
                </a:r>
                <a:r>
                  <a:rPr lang="hu-HU" sz="1400" dirty="0" err="1">
                    <a:latin typeface="Arial" panose="020B0604020202020204" pitchFamily="34" charset="0"/>
                  </a:rPr>
                  <a:t>first</a:t>
                </a:r>
                <a:r>
                  <a:rPr lang="hu-HU" sz="1400" dirty="0">
                    <a:latin typeface="Arial" panose="020B0604020202020204" pitchFamily="34" charset="0"/>
                  </a:rPr>
                  <a:t> </a:t>
                </a:r>
                <a:r>
                  <a:rPr lang="hu-HU" sz="1400" dirty="0" err="1">
                    <a:latin typeface="Arial" panose="020B0604020202020204" pitchFamily="34" charset="0"/>
                  </a:rPr>
                  <a:t>k</a:t>
                </a:r>
                <a:r>
                  <a:rPr lang="hu-HU" sz="1400" dirty="0">
                    <a:latin typeface="Arial" panose="020B0604020202020204" pitchFamily="34" charset="0"/>
                  </a:rPr>
                  <a:t> </a:t>
                </a:r>
                <a:r>
                  <a:rPr lang="hu-HU" sz="1400" dirty="0" err="1">
                    <a:latin typeface="Arial" panose="020B0604020202020204" pitchFamily="34" charset="0"/>
                  </a:rPr>
                  <a:t>eigenvectors</a:t>
                </a:r>
                <a:r>
                  <a:rPr lang="hu-HU" sz="1400" dirty="0">
                    <a:latin typeface="Arial" panose="020B0604020202020204" pitchFamily="34" charset="0"/>
                  </a:rPr>
                  <a:t> of </a:t>
                </a:r>
                <a:r>
                  <a:rPr lang="el-GR" sz="1400" dirty="0">
                    <a:latin typeface="Arial" panose="020B0604020202020204" pitchFamily="34" charset="0"/>
                  </a:rPr>
                  <a:t>Σ, </a:t>
                </a:r>
                <a:r>
                  <a:rPr lang="hu-HU" sz="1400" dirty="0" err="1">
                    <a:latin typeface="Arial" panose="020B0604020202020204" pitchFamily="34" charset="0"/>
                  </a:rPr>
                  <a:t>which</a:t>
                </a:r>
                <a:r>
                  <a:rPr lang="hu-HU" sz="1400" dirty="0">
                    <a:latin typeface="Arial" panose="020B0604020202020204" pitchFamily="34" charset="0"/>
                  </a:rPr>
                  <a:t> </a:t>
                </a:r>
                <a:r>
                  <a:rPr lang="hu-HU" sz="1400" dirty="0" err="1">
                    <a:latin typeface="Arial" panose="020B0604020202020204" pitchFamily="34" charset="0"/>
                  </a:rPr>
                  <a:t>correspond</a:t>
                </a:r>
                <a:r>
                  <a:rPr lang="hu-HU" sz="1400" dirty="0">
                    <a:latin typeface="Arial" panose="020B0604020202020204" pitchFamily="34" charset="0"/>
                  </a:rPr>
                  <a:t> </a:t>
                </a:r>
                <a:r>
                  <a:rPr lang="hu-HU" sz="1400" dirty="0" err="1">
                    <a:latin typeface="Arial" panose="020B0604020202020204" pitchFamily="34" charset="0"/>
                  </a:rPr>
                  <a:t>to</a:t>
                </a:r>
                <a:r>
                  <a:rPr lang="hu-HU" sz="1400" dirty="0">
                    <a:latin typeface="Arial" panose="020B0604020202020204" pitchFamily="34" charset="0"/>
                  </a:rPr>
                  <a:t> </a:t>
                </a:r>
                <a:r>
                  <a:rPr lang="hu-HU" sz="1400" dirty="0" err="1">
                    <a:latin typeface="Arial" panose="020B0604020202020204" pitchFamily="34" charset="0"/>
                  </a:rPr>
                  <a:t>its</a:t>
                </a:r>
                <a:r>
                  <a:rPr lang="hu-HU" sz="1400" dirty="0">
                    <a:latin typeface="Arial" panose="020B0604020202020204" pitchFamily="34" charset="0"/>
                  </a:rPr>
                  <a:t> </a:t>
                </a:r>
                <a:r>
                  <a:rPr lang="hu-HU" sz="1400" dirty="0" err="1">
                    <a:latin typeface="Arial" panose="020B0604020202020204" pitchFamily="34" charset="0"/>
                  </a:rPr>
                  <a:t>largest</a:t>
                </a:r>
                <a:r>
                  <a:rPr lang="hu-HU" sz="1400" dirty="0">
                    <a:latin typeface="Arial" panose="020B0604020202020204" pitchFamily="34" charset="0"/>
                  </a:rPr>
                  <a:t> </a:t>
                </a:r>
                <a:r>
                  <a:rPr lang="hu-HU" sz="1400" dirty="0" err="1">
                    <a:latin typeface="Arial" panose="020B0604020202020204" pitchFamily="34" charset="0"/>
                  </a:rPr>
                  <a:t>k</a:t>
                </a:r>
                <a:r>
                  <a:rPr lang="hu-HU" sz="1400" dirty="0">
                    <a:latin typeface="Arial" panose="020B0604020202020204" pitchFamily="34" charset="0"/>
                  </a:rPr>
                  <a:t> </a:t>
                </a:r>
                <a:r>
                  <a:rPr lang="hu-HU" sz="1400" dirty="0" err="1">
                    <a:latin typeface="Arial" panose="020B0604020202020204" pitchFamily="34" charset="0"/>
                  </a:rPr>
                  <a:t>eigenvalues</a:t>
                </a:r>
                <a:r>
                  <a:rPr lang="hu-HU" sz="1400" dirty="0">
                    <a:latin typeface="Arial" panose="020B0604020202020204" pitchFamily="34" charset="0"/>
                  </a:rPr>
                  <a:t>.</a:t>
                </a:r>
                <a:br>
                  <a:rPr lang="hu-HU" sz="1400" dirty="0">
                    <a:latin typeface="Arial" panose="020B0604020202020204" pitchFamily="34" charset="0"/>
                  </a:rPr>
                </a:br>
                <a:endParaRPr lang="hu-HU" sz="1400" dirty="0">
                  <a:latin typeface="Arial" panose="020B0604020202020204" pitchFamily="34" charset="0"/>
                </a:endParaRPr>
              </a:p>
              <a:p>
                <a:pPr algn="ctr"/>
                <a:endParaRPr lang="hu-HU" sz="1400" dirty="0">
                  <a:latin typeface="Arial" panose="020B0604020202020204" pitchFamily="34" charset="0"/>
                </a:endParaRPr>
              </a:p>
              <a:p>
                <a:endParaRPr lang="hu-HU" sz="2000" dirty="0">
                  <a:latin typeface="F30"/>
                </a:endParaRPr>
              </a:p>
            </p:txBody>
          </p:sp>
        </mc:Choice>
        <mc:Fallback xmlns="">
          <p:sp>
            <p:nvSpPr>
              <p:cNvPr id="15" name="Téglalap 14">
                <a:extLst>
                  <a:ext uri="{FF2B5EF4-FFF2-40B4-BE49-F238E27FC236}">
                    <a16:creationId xmlns:a16="http://schemas.microsoft.com/office/drawing/2014/main" id="{66509803-38E0-4A97-AEFA-0AE9E399D5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885" y="2147690"/>
                <a:ext cx="4216893" cy="3250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Nyíl: lefelé mutató 9">
            <a:extLst>
              <a:ext uri="{FF2B5EF4-FFF2-40B4-BE49-F238E27FC236}">
                <a16:creationId xmlns:a16="http://schemas.microsoft.com/office/drawing/2014/main" id="{2F27FD31-F24B-4CAC-9555-6266707C8E4A}"/>
              </a:ext>
            </a:extLst>
          </p:cNvPr>
          <p:cNvSpPr/>
          <p:nvPr/>
        </p:nvSpPr>
        <p:spPr>
          <a:xfrm rot="16200000">
            <a:off x="6362536" y="3040962"/>
            <a:ext cx="915466" cy="1160261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569AA25F-DEF2-F4A6-6AF9-55948DA1309C}"/>
              </a:ext>
            </a:extLst>
          </p:cNvPr>
          <p:cNvSpPr/>
          <p:nvPr/>
        </p:nvSpPr>
        <p:spPr>
          <a:xfrm>
            <a:off x="252825" y="1651712"/>
            <a:ext cx="5901585" cy="18465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200"/>
              </a:spcAft>
            </a:pPr>
            <a:r>
              <a:rPr lang="hu-HU" sz="1600" b="0" i="0" dirty="0" err="1">
                <a:effectLst/>
                <a:latin typeface="Arial" panose="020B0604020202020204" pitchFamily="34" charset="0"/>
              </a:rPr>
              <a:t>Principal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Component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Analysis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(PCA) is a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statistical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technique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that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employs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an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orthogonal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transformation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to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convert a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set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of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correlated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variables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into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a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series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of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linearly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uncorrelated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variables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known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as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principal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components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.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This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method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is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effective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when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the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data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is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normally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distributed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,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as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PCA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identifies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the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axes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(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principal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components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)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that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maximize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the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variance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in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the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 </a:t>
            </a:r>
            <a:r>
              <a:rPr lang="hu-HU" sz="1600" b="0" i="0" dirty="0" err="1">
                <a:effectLst/>
                <a:latin typeface="Arial" panose="020B0604020202020204" pitchFamily="34" charset="0"/>
              </a:rPr>
              <a:t>data</a:t>
            </a:r>
            <a:r>
              <a:rPr lang="hu-HU" sz="1600" b="0" i="0" dirty="0">
                <a:effectLst/>
                <a:latin typeface="Arial" panose="020B0604020202020204" pitchFamily="34" charset="0"/>
              </a:rPr>
              <a:t>,</a:t>
            </a:r>
            <a:endParaRPr lang="hu-HU" sz="1600" dirty="0">
              <a:latin typeface="F30"/>
            </a:endParaRPr>
          </a:p>
        </p:txBody>
      </p:sp>
      <p:sp>
        <p:nvSpPr>
          <p:cNvPr id="19" name="Dia számának helye 63">
            <a:extLst>
              <a:ext uri="{FF2B5EF4-FFF2-40B4-BE49-F238E27FC236}">
                <a16:creationId xmlns:a16="http://schemas.microsoft.com/office/drawing/2014/main" id="{6D8FC0DE-5C2C-F624-9B2A-F4397B838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4311" y="6344815"/>
            <a:ext cx="420707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z="1400" smtClean="0">
                <a:solidFill>
                  <a:schemeClr val="accent6">
                    <a:lumMod val="50000"/>
                  </a:schemeClr>
                </a:solidFill>
                <a:latin typeface="F30"/>
              </a:rPr>
              <a:pPr algn="l"/>
              <a:t>7</a:t>
            </a:fld>
            <a:endParaRPr lang="hu-HU" sz="1400">
              <a:solidFill>
                <a:schemeClr val="accent6">
                  <a:lumMod val="50000"/>
                </a:schemeClr>
              </a:solidFill>
              <a:latin typeface="F30"/>
            </a:endParaRPr>
          </a:p>
        </p:txBody>
      </p:sp>
      <p:sp>
        <p:nvSpPr>
          <p:cNvPr id="2" name="Téglalap 21">
            <a:extLst>
              <a:ext uri="{FF2B5EF4-FFF2-40B4-BE49-F238E27FC236}">
                <a16:creationId xmlns:a16="http://schemas.microsoft.com/office/drawing/2014/main" id="{7D02748B-44DE-285A-1D6C-AA1E98A4E7CC}"/>
              </a:ext>
            </a:extLst>
          </p:cNvPr>
          <p:cNvSpPr/>
          <p:nvPr/>
        </p:nvSpPr>
        <p:spPr>
          <a:xfrm>
            <a:off x="252824" y="3616120"/>
            <a:ext cx="5901585" cy="23642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200"/>
              </a:spcAft>
            </a:pPr>
            <a:endParaRPr lang="hu-HU" sz="1600" dirty="0">
              <a:latin typeface="F30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70707015-56F4-19FF-6A83-F8C6A8B31370}"/>
              </a:ext>
            </a:extLst>
          </p:cNvPr>
          <p:cNvSpPr txBox="1"/>
          <p:nvPr/>
        </p:nvSpPr>
        <p:spPr>
          <a:xfrm>
            <a:off x="12109622" y="10997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EB9BA6-028A-BE11-158A-AF505624B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10" y="3981284"/>
            <a:ext cx="5474492" cy="431323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61C5FC-48F6-DC05-0E41-5DF9E2A922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402" y="3721253"/>
            <a:ext cx="2259858" cy="71514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grpSp>
        <p:nvGrpSpPr>
          <p:cNvPr id="12" name="Csoportba foglalás 47">
            <a:extLst>
              <a:ext uri="{FF2B5EF4-FFF2-40B4-BE49-F238E27FC236}">
                <a16:creationId xmlns:a16="http://schemas.microsoft.com/office/drawing/2014/main" id="{E42436A8-2B5D-0B77-6955-A038D96D85EB}"/>
              </a:ext>
            </a:extLst>
          </p:cNvPr>
          <p:cNvGrpSpPr/>
          <p:nvPr/>
        </p:nvGrpSpPr>
        <p:grpSpPr>
          <a:xfrm>
            <a:off x="1943285" y="6344815"/>
            <a:ext cx="8305427" cy="360000"/>
            <a:chOff x="2052782" y="6354146"/>
            <a:chExt cx="8305427" cy="360000"/>
          </a:xfrm>
        </p:grpSpPr>
        <p:sp>
          <p:nvSpPr>
            <p:cNvPr id="14" name="Nyíl: ötszög 1">
              <a:extLst>
                <a:ext uri="{FF2B5EF4-FFF2-40B4-BE49-F238E27FC236}">
                  <a16:creationId xmlns:a16="http://schemas.microsoft.com/office/drawing/2014/main" id="{7EB09A7C-C6A5-5A98-5CBC-397F8F6BBBE3}"/>
                </a:ext>
              </a:extLst>
            </p:cNvPr>
            <p:cNvSpPr/>
            <p:nvPr/>
          </p:nvSpPr>
          <p:spPr>
            <a:xfrm>
              <a:off x="2052782" y="6354146"/>
              <a:ext cx="1440000" cy="360000"/>
            </a:xfrm>
            <a:prstGeom prst="homePlate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>
                  <a:solidFill>
                    <a:schemeClr val="tx1"/>
                  </a:solidFill>
                  <a:latin typeface="F30"/>
                </a:rPr>
                <a:t>Research </a:t>
              </a:r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questions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  <p:sp>
          <p:nvSpPr>
            <p:cNvPr id="16" name="Nyíl: sávnyíl 2">
              <a:extLst>
                <a:ext uri="{FF2B5EF4-FFF2-40B4-BE49-F238E27FC236}">
                  <a16:creationId xmlns:a16="http://schemas.microsoft.com/office/drawing/2014/main" id="{7C0E68CD-A720-36EE-7D1A-A00A8AF5D61C}"/>
                </a:ext>
              </a:extLst>
            </p:cNvPr>
            <p:cNvSpPr/>
            <p:nvPr/>
          </p:nvSpPr>
          <p:spPr>
            <a:xfrm>
              <a:off x="4789669" y="6354146"/>
              <a:ext cx="1440000" cy="360000"/>
            </a:xfrm>
            <a:prstGeom prst="chevron">
              <a:avLst/>
            </a:prstGeom>
            <a:solidFill>
              <a:srgbClr val="33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>
                  <a:latin typeface="F30"/>
                </a:rPr>
                <a:t>Estimators</a:t>
              </a:r>
            </a:p>
          </p:txBody>
        </p:sp>
        <p:sp>
          <p:nvSpPr>
            <p:cNvPr id="17" name="Nyíl: sávnyíl 24">
              <a:extLst>
                <a:ext uri="{FF2B5EF4-FFF2-40B4-BE49-F238E27FC236}">
                  <a16:creationId xmlns:a16="http://schemas.microsoft.com/office/drawing/2014/main" id="{C43C0FE6-1F63-D800-9F13-4FD090ABCF1B}"/>
                </a:ext>
              </a:extLst>
            </p:cNvPr>
            <p:cNvSpPr/>
            <p:nvPr/>
          </p:nvSpPr>
          <p:spPr>
            <a:xfrm>
              <a:off x="3425867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Introduction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  <p:sp>
          <p:nvSpPr>
            <p:cNvPr id="18" name="Nyíl: sávnyíl 25">
              <a:extLst>
                <a:ext uri="{FF2B5EF4-FFF2-40B4-BE49-F238E27FC236}">
                  <a16:creationId xmlns:a16="http://schemas.microsoft.com/office/drawing/2014/main" id="{77DB6D52-E26E-05D4-B8D1-7B9174F99102}"/>
                </a:ext>
              </a:extLst>
            </p:cNvPr>
            <p:cNvSpPr/>
            <p:nvPr/>
          </p:nvSpPr>
          <p:spPr>
            <a:xfrm>
              <a:off x="6172038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Experiments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  <p:sp>
          <p:nvSpPr>
            <p:cNvPr id="20" name="Nyíl: sávnyíl 28">
              <a:extLst>
                <a:ext uri="{FF2B5EF4-FFF2-40B4-BE49-F238E27FC236}">
                  <a16:creationId xmlns:a16="http://schemas.microsoft.com/office/drawing/2014/main" id="{B3DA6FFD-6D5F-B8A3-12AC-1DBC7A65B6D3}"/>
                </a:ext>
              </a:extLst>
            </p:cNvPr>
            <p:cNvSpPr/>
            <p:nvPr/>
          </p:nvSpPr>
          <p:spPr>
            <a:xfrm>
              <a:off x="7535840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Conclusion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  <p:sp>
          <p:nvSpPr>
            <p:cNvPr id="21" name="Nyíl: sávnyíl 30">
              <a:extLst>
                <a:ext uri="{FF2B5EF4-FFF2-40B4-BE49-F238E27FC236}">
                  <a16:creationId xmlns:a16="http://schemas.microsoft.com/office/drawing/2014/main" id="{5E76428C-857A-30CC-541F-6D9F0410446B}"/>
                </a:ext>
              </a:extLst>
            </p:cNvPr>
            <p:cNvSpPr/>
            <p:nvPr/>
          </p:nvSpPr>
          <p:spPr>
            <a:xfrm>
              <a:off x="8918209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Future</a:t>
              </a:r>
              <a:r>
                <a:rPr lang="hu-HU" sz="1200" dirty="0">
                  <a:solidFill>
                    <a:schemeClr val="tx1"/>
                  </a:solidFill>
                  <a:latin typeface="F30"/>
                </a:rPr>
                <a:t> </a:t>
              </a:r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steps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8AD80CD-8E2F-316E-4E03-0BBC4D429F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205" y="4669157"/>
            <a:ext cx="3750821" cy="961574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811142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ata Analyst Online Course | Data Analytics | Udacity">
            <a:extLst>
              <a:ext uri="{FF2B5EF4-FFF2-40B4-BE49-F238E27FC236}">
                <a16:creationId xmlns:a16="http://schemas.microsoft.com/office/drawing/2014/main" id="{41A967DC-F432-147C-B570-799D9D223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8">
            <a:extLst>
              <a:ext uri="{FF2B5EF4-FFF2-40B4-BE49-F238E27FC236}">
                <a16:creationId xmlns:a16="http://schemas.microsoft.com/office/drawing/2014/main" id="{1C2F3FA0-960A-435A-AC72-8ADCBF50F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1139"/>
            <a:ext cx="12192000" cy="164455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553BA47-FB30-04EB-8BB6-96CFFBF62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335" y="5039264"/>
            <a:ext cx="11333329" cy="66830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Experiments</a:t>
            </a:r>
          </a:p>
        </p:txBody>
      </p:sp>
    </p:spTree>
    <p:extLst>
      <p:ext uri="{BB962C8B-B14F-4D97-AF65-F5344CB8AC3E}">
        <p14:creationId xmlns:p14="http://schemas.microsoft.com/office/powerpoint/2010/main" val="3881887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>
            <a:extLst>
              <a:ext uri="{FF2B5EF4-FFF2-40B4-BE49-F238E27FC236}">
                <a16:creationId xmlns:a16="http://schemas.microsoft.com/office/drawing/2014/main" id="{0AD1BA01-CFD1-7AE7-FFFF-E2A87D390C45}"/>
              </a:ext>
            </a:extLst>
          </p:cNvPr>
          <p:cNvSpPr/>
          <p:nvPr/>
        </p:nvSpPr>
        <p:spPr>
          <a:xfrm>
            <a:off x="252827" y="-3923"/>
            <a:ext cx="11673669" cy="953071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u-HU" sz="2800" b="1" dirty="0" err="1">
                <a:solidFill>
                  <a:schemeClr val="tx1"/>
                </a:solidFill>
                <a:latin typeface="F30"/>
              </a:rPr>
              <a:t>Dimensionality</a:t>
            </a:r>
            <a:r>
              <a:rPr lang="hu-HU" sz="2800" b="1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2800" b="1" dirty="0" err="1">
                <a:solidFill>
                  <a:schemeClr val="tx1"/>
                </a:solidFill>
                <a:latin typeface="F30"/>
              </a:rPr>
              <a:t>Reduction</a:t>
            </a:r>
            <a:r>
              <a:rPr lang="hu-HU" sz="2800" b="1" dirty="0">
                <a:solidFill>
                  <a:schemeClr val="tx1"/>
                </a:solidFill>
                <a:latin typeface="F30"/>
              </a:rPr>
              <a:t> and </a:t>
            </a:r>
            <a:r>
              <a:rPr lang="hu-HU" sz="2800" b="1" dirty="0" err="1">
                <a:solidFill>
                  <a:schemeClr val="tx1"/>
                </a:solidFill>
                <a:latin typeface="F30"/>
              </a:rPr>
              <a:t>Entropy</a:t>
            </a:r>
            <a:r>
              <a:rPr lang="hu-HU" sz="2800" b="1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2800" b="1" dirty="0" err="1">
                <a:solidFill>
                  <a:schemeClr val="tx1"/>
                </a:solidFill>
                <a:latin typeface="F30"/>
              </a:rPr>
              <a:t>Estimation</a:t>
            </a:r>
            <a:r>
              <a:rPr lang="hu-HU" sz="2800" b="1" dirty="0">
                <a:solidFill>
                  <a:schemeClr val="tx1"/>
                </a:solidFill>
                <a:latin typeface="F30"/>
              </a:rPr>
              <a:t> </a:t>
            </a:r>
            <a:r>
              <a:rPr lang="hu-HU" sz="2800" b="1" dirty="0" err="1">
                <a:solidFill>
                  <a:schemeClr val="tx1"/>
                </a:solidFill>
                <a:latin typeface="F30"/>
              </a:rPr>
              <a:t>Analysis</a:t>
            </a:r>
            <a:r>
              <a:rPr lang="hu-HU" sz="2800" b="1" dirty="0">
                <a:solidFill>
                  <a:schemeClr val="tx1"/>
                </a:solidFill>
                <a:latin typeface="F30"/>
              </a:rPr>
              <a:t> </a:t>
            </a:r>
          </a:p>
        </p:txBody>
      </p:sp>
      <p:sp>
        <p:nvSpPr>
          <p:cNvPr id="26" name="Dia számának helye 63">
            <a:extLst>
              <a:ext uri="{FF2B5EF4-FFF2-40B4-BE49-F238E27FC236}">
                <a16:creationId xmlns:a16="http://schemas.microsoft.com/office/drawing/2014/main" id="{FE04D3F0-CE49-4047-D239-3E99C7DC2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4312" y="6344815"/>
            <a:ext cx="34486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z="1400" smtClean="0">
                <a:solidFill>
                  <a:schemeClr val="accent6">
                    <a:lumMod val="50000"/>
                  </a:schemeClr>
                </a:solidFill>
                <a:latin typeface="F30"/>
              </a:rPr>
              <a:pPr algn="l"/>
              <a:t>9</a:t>
            </a:fld>
            <a:endParaRPr lang="hu-HU" sz="1400">
              <a:solidFill>
                <a:schemeClr val="accent6">
                  <a:lumMod val="50000"/>
                </a:schemeClr>
              </a:solidFill>
              <a:latin typeface="F30"/>
            </a:endParaRPr>
          </a:p>
        </p:txBody>
      </p:sp>
      <p:pic>
        <p:nvPicPr>
          <p:cNvPr id="4098" name="Picture 2" descr="Applied Deep Learning - Part 3: Autoencoders | by Arden Dertat | Towards  Data Science">
            <a:extLst>
              <a:ext uri="{FF2B5EF4-FFF2-40B4-BE49-F238E27FC236}">
                <a16:creationId xmlns:a16="http://schemas.microsoft.com/office/drawing/2014/main" id="{9CDF885A-F4BB-B0B2-725C-CB2A57475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632" y="1014169"/>
            <a:ext cx="5445080" cy="309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artalom helye 2">
            <a:extLst>
              <a:ext uri="{FF2B5EF4-FFF2-40B4-BE49-F238E27FC236}">
                <a16:creationId xmlns:a16="http://schemas.microsoft.com/office/drawing/2014/main" id="{5D9B83D1-3027-FCC8-46A3-E4C31EE5E332}"/>
              </a:ext>
            </a:extLst>
          </p:cNvPr>
          <p:cNvSpPr txBox="1">
            <a:spLocks/>
          </p:cNvSpPr>
          <p:nvPr/>
        </p:nvSpPr>
        <p:spPr>
          <a:xfrm>
            <a:off x="558749" y="1293828"/>
            <a:ext cx="2703996" cy="36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defPPr>
              <a:defRPr lang="hu-HU"/>
            </a:defPPr>
            <a:lvl1pPr indent="0" algn="just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1600" b="1" spc="50" baseline="0">
                <a:solidFill>
                  <a:schemeClr val="dk1"/>
                </a:solidFill>
                <a:latin typeface="Univers Condensed" panose="020B050602020205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320" indent="-274320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spc="50" baseline="0">
                <a:solidFill>
                  <a:schemeClr val="dk1"/>
                </a:solidFill>
              </a:defRPr>
            </a:lvl2pPr>
            <a:lvl3pPr marL="274320" indent="0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b="1" spc="50" baseline="0">
                <a:solidFill>
                  <a:schemeClr val="dk1"/>
                </a:solidFill>
              </a:defRPr>
            </a:lvl3pPr>
            <a:lvl4pPr marL="594360" indent="-274320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pc="50" baseline="0">
                <a:solidFill>
                  <a:schemeClr val="dk1"/>
                </a:solidFill>
              </a:defRPr>
            </a:lvl4pPr>
            <a:lvl5pPr marL="594360" indent="0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b="1" spc="50" baseline="0">
                <a:solidFill>
                  <a:schemeClr val="dk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81000"/>
              </a:lnSpc>
            </a:pPr>
            <a:r>
              <a:rPr lang="hu-HU" sz="1400" dirty="0" err="1">
                <a:sym typeface="Wingdings" panose="05000000000000000000" pitchFamily="2" charset="2"/>
              </a:rPr>
              <a:t>Linear</a:t>
            </a:r>
            <a:r>
              <a:rPr lang="hu-HU" sz="1400" dirty="0">
                <a:sym typeface="Wingdings" panose="05000000000000000000" pitchFamily="2" charset="2"/>
              </a:rPr>
              <a:t> </a:t>
            </a:r>
            <a:r>
              <a:rPr lang="hu-HU" sz="1400" dirty="0" err="1">
                <a:sym typeface="Wingdings" panose="05000000000000000000" pitchFamily="2" charset="2"/>
              </a:rPr>
              <a:t>Autoencoder</a:t>
            </a:r>
            <a:endParaRPr lang="hu-HU" sz="1400" dirty="0">
              <a:sym typeface="Wingdings" panose="05000000000000000000" pitchFamily="2" charset="2"/>
            </a:endParaRPr>
          </a:p>
        </p:txBody>
      </p:sp>
      <p:sp>
        <p:nvSpPr>
          <p:cNvPr id="16" name="Tartalom helye 2">
            <a:extLst>
              <a:ext uri="{FF2B5EF4-FFF2-40B4-BE49-F238E27FC236}">
                <a16:creationId xmlns:a16="http://schemas.microsoft.com/office/drawing/2014/main" id="{C86E9C36-56B2-09D4-43CA-8A403801979C}"/>
              </a:ext>
            </a:extLst>
          </p:cNvPr>
          <p:cNvSpPr txBox="1">
            <a:spLocks/>
          </p:cNvSpPr>
          <p:nvPr/>
        </p:nvSpPr>
        <p:spPr>
          <a:xfrm>
            <a:off x="8974797" y="1293828"/>
            <a:ext cx="2703996" cy="36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defPPr>
              <a:defRPr lang="hu-HU"/>
            </a:defPPr>
            <a:lvl1pPr indent="0" algn="just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1600" b="1" spc="50" baseline="0">
                <a:latin typeface="Univers Condensed" panose="020B050602020205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320" indent="-274320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spc="50" baseline="0"/>
            </a:lvl2pPr>
            <a:lvl3pPr marL="274320" indent="0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b="1" spc="50" baseline="0"/>
            </a:lvl3pPr>
            <a:lvl4pPr marL="594360" indent="-274320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pc="50" baseline="0"/>
            </a:lvl4pPr>
            <a:lvl5pPr marL="594360" indent="0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b="1" spc="50" baseline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hu-HU" sz="1400" dirty="0" err="1">
                <a:sym typeface="Wingdings" panose="05000000000000000000" pitchFamily="2" charset="2"/>
              </a:rPr>
              <a:t>Nonlinear</a:t>
            </a:r>
            <a:r>
              <a:rPr lang="hu-HU" sz="1400" dirty="0">
                <a:sym typeface="Wingdings" panose="05000000000000000000" pitchFamily="2" charset="2"/>
              </a:rPr>
              <a:t> </a:t>
            </a:r>
            <a:r>
              <a:rPr lang="hu-HU" sz="1400" dirty="0" err="1">
                <a:sym typeface="Wingdings" panose="05000000000000000000" pitchFamily="2" charset="2"/>
              </a:rPr>
              <a:t>Autoencoder</a:t>
            </a:r>
            <a:endParaRPr lang="hu-HU" sz="1400" dirty="0">
              <a:sym typeface="Wingdings" panose="05000000000000000000" pitchFamily="2" charset="2"/>
            </a:endParaRP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725C7EF7-08B8-2E00-2333-C786C6B034D4}"/>
              </a:ext>
            </a:extLst>
          </p:cNvPr>
          <p:cNvSpPr txBox="1"/>
          <p:nvPr/>
        </p:nvSpPr>
        <p:spPr>
          <a:xfrm>
            <a:off x="2378021" y="4018380"/>
            <a:ext cx="7484301" cy="909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lnSpc>
                <a:spcPct val="130000"/>
              </a:lnSpc>
              <a:defRPr sz="1400">
                <a:solidFill>
                  <a:schemeClr val="tx2"/>
                </a:solidFill>
                <a:latin typeface="F30"/>
              </a:defRPr>
            </a:lvl1pPr>
          </a:lstStyle>
          <a:p>
            <a:pPr algn="ctr"/>
            <a:r>
              <a:rPr lang="hu-HU" dirty="0"/>
              <a:t>The </a:t>
            </a:r>
            <a:r>
              <a:rPr lang="hu-HU" dirty="0" err="1"/>
              <a:t>primary</a:t>
            </a:r>
            <a:r>
              <a:rPr lang="hu-HU" dirty="0"/>
              <a:t> </a:t>
            </a:r>
            <a:r>
              <a:rPr lang="hu-HU" dirty="0" err="1"/>
              <a:t>goal</a:t>
            </a:r>
            <a:r>
              <a:rPr lang="hu-HU" dirty="0"/>
              <a:t> is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preserve</a:t>
            </a:r>
            <a:r>
              <a:rPr lang="hu-HU" dirty="0"/>
              <a:t> </a:t>
            </a:r>
            <a:r>
              <a:rPr lang="hu-HU" dirty="0" err="1"/>
              <a:t>essential</a:t>
            </a:r>
            <a:r>
              <a:rPr lang="hu-HU" dirty="0"/>
              <a:t> </a:t>
            </a:r>
            <a:r>
              <a:rPr lang="hu-HU" dirty="0" err="1"/>
              <a:t>information</a:t>
            </a:r>
            <a:r>
              <a:rPr lang="hu-HU" dirty="0"/>
              <a:t> </a:t>
            </a:r>
            <a:r>
              <a:rPr lang="hu-HU" dirty="0" err="1"/>
              <a:t>while</a:t>
            </a:r>
            <a:r>
              <a:rPr lang="hu-HU" dirty="0"/>
              <a:t> </a:t>
            </a:r>
            <a:r>
              <a:rPr lang="hu-HU" dirty="0" err="1"/>
              <a:t>reducing</a:t>
            </a:r>
            <a:r>
              <a:rPr lang="hu-HU" dirty="0"/>
              <a:t> </a:t>
            </a:r>
            <a:r>
              <a:rPr lang="hu-HU" dirty="0" err="1"/>
              <a:t>dimensionality</a:t>
            </a:r>
            <a:r>
              <a:rPr lang="hu-HU" dirty="0"/>
              <a:t>, </a:t>
            </a:r>
            <a:r>
              <a:rPr lang="hu-HU" dirty="0" err="1"/>
              <a:t>enabling</a:t>
            </a:r>
            <a:r>
              <a:rPr lang="hu-HU" dirty="0"/>
              <a:t> a more </a:t>
            </a:r>
            <a:r>
              <a:rPr lang="hu-HU" dirty="0" err="1"/>
              <a:t>manageable</a:t>
            </a:r>
            <a:r>
              <a:rPr lang="hu-HU" dirty="0"/>
              <a:t> </a:t>
            </a:r>
            <a:r>
              <a:rPr lang="hu-HU" dirty="0" err="1"/>
              <a:t>representation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dataset</a:t>
            </a:r>
            <a:r>
              <a:rPr lang="hu-HU" dirty="0"/>
              <a:t>.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employing</a:t>
            </a:r>
            <a:r>
              <a:rPr lang="hu-HU" dirty="0"/>
              <a:t> </a:t>
            </a:r>
            <a:r>
              <a:rPr lang="hu-HU" dirty="0" err="1"/>
              <a:t>autoencoders</a:t>
            </a:r>
            <a:r>
              <a:rPr lang="hu-HU" dirty="0"/>
              <a:t>, I </a:t>
            </a:r>
            <a:r>
              <a:rPr lang="hu-HU" dirty="0" err="1"/>
              <a:t>aimed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create</a:t>
            </a:r>
            <a:r>
              <a:rPr lang="hu-HU" dirty="0"/>
              <a:t> </a:t>
            </a:r>
            <a:r>
              <a:rPr lang="hu-HU" dirty="0" err="1"/>
              <a:t>lower-dimensional</a:t>
            </a:r>
            <a:r>
              <a:rPr lang="hu-HU" dirty="0"/>
              <a:t> </a:t>
            </a:r>
            <a:r>
              <a:rPr lang="hu-HU" dirty="0" err="1"/>
              <a:t>representations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maintain</a:t>
            </a:r>
            <a:r>
              <a:rPr lang="hu-HU" dirty="0"/>
              <a:t> </a:t>
            </a:r>
            <a:r>
              <a:rPr lang="hu-HU" dirty="0" err="1"/>
              <a:t>significant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characteristics</a:t>
            </a:r>
            <a:r>
              <a:rPr lang="hu-HU" dirty="0"/>
              <a:t>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7C8C329-ED35-9D74-DA33-60B1EF3ECED3}"/>
              </a:ext>
            </a:extLst>
          </p:cNvPr>
          <p:cNvSpPr txBox="1"/>
          <p:nvPr/>
        </p:nvSpPr>
        <p:spPr>
          <a:xfrm>
            <a:off x="8892907" y="1653828"/>
            <a:ext cx="3033589" cy="203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lnSpc>
                <a:spcPct val="130000"/>
              </a:lnSpc>
              <a:defRPr sz="1400">
                <a:solidFill>
                  <a:schemeClr val="tx2"/>
                </a:solidFill>
                <a:latin typeface="F30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 err="1"/>
              <a:t>comprises</a:t>
            </a:r>
            <a:r>
              <a:rPr lang="hu-HU" dirty="0"/>
              <a:t> </a:t>
            </a:r>
            <a:r>
              <a:rPr lang="hu-HU" dirty="0" err="1"/>
              <a:t>multiple</a:t>
            </a:r>
            <a:r>
              <a:rPr lang="hu-HU" dirty="0"/>
              <a:t> </a:t>
            </a:r>
            <a:r>
              <a:rPr lang="hu-HU" dirty="0" err="1"/>
              <a:t>hidden</a:t>
            </a:r>
            <a:r>
              <a:rPr lang="hu-HU" dirty="0"/>
              <a:t> </a:t>
            </a:r>
            <a:r>
              <a:rPr lang="hu-HU" dirty="0" err="1"/>
              <a:t>layers</a:t>
            </a:r>
            <a:r>
              <a:rPr lang="hu-HU" dirty="0"/>
              <a:t>, </a:t>
            </a:r>
            <a:r>
              <a:rPr lang="hu-HU" dirty="0" err="1"/>
              <a:t>structured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a </a:t>
            </a:r>
            <a:r>
              <a:rPr lang="hu-HU" dirty="0" err="1"/>
              <a:t>configuration</a:t>
            </a:r>
            <a:r>
              <a:rPr lang="hu-HU" dirty="0"/>
              <a:t> of 300-200-100–</a:t>
            </a:r>
            <a:r>
              <a:rPr lang="hu-HU" dirty="0" err="1"/>
              <a:t>hidden</a:t>
            </a:r>
            <a:r>
              <a:rPr lang="hu-HU" dirty="0"/>
              <a:t> units.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dirty="0" err="1"/>
              <a:t>employs</a:t>
            </a:r>
            <a:r>
              <a:rPr lang="hu-HU" dirty="0"/>
              <a:t> a </a:t>
            </a:r>
            <a:r>
              <a:rPr lang="hu-HU" dirty="0" err="1"/>
              <a:t>combination</a:t>
            </a:r>
            <a:r>
              <a:rPr lang="hu-HU" dirty="0"/>
              <a:t> of </a:t>
            </a:r>
            <a:r>
              <a:rPr lang="hu-HU" dirty="0" err="1"/>
              <a:t>linear</a:t>
            </a:r>
            <a:r>
              <a:rPr lang="hu-HU" dirty="0"/>
              <a:t> and </a:t>
            </a:r>
            <a:r>
              <a:rPr lang="hu-HU" dirty="0" err="1"/>
              <a:t>Rectified</a:t>
            </a:r>
            <a:r>
              <a:rPr lang="hu-HU" dirty="0"/>
              <a:t> </a:t>
            </a:r>
            <a:r>
              <a:rPr lang="hu-HU" dirty="0" err="1"/>
              <a:t>Linear</a:t>
            </a:r>
            <a:r>
              <a:rPr lang="hu-HU" dirty="0"/>
              <a:t> Unit (</a:t>
            </a:r>
            <a:r>
              <a:rPr lang="hu-HU" dirty="0" err="1"/>
              <a:t>ReLU</a:t>
            </a:r>
            <a:r>
              <a:rPr lang="hu-HU" dirty="0"/>
              <a:t>) </a:t>
            </a:r>
            <a:r>
              <a:rPr lang="hu-HU" dirty="0" err="1"/>
              <a:t>activation</a:t>
            </a:r>
            <a:r>
              <a:rPr lang="hu-HU" dirty="0"/>
              <a:t> </a:t>
            </a:r>
            <a:r>
              <a:rPr lang="hu-HU" dirty="0" err="1"/>
              <a:t>functions</a:t>
            </a:r>
            <a:r>
              <a:rPr lang="hu-HU" dirty="0"/>
              <a:t> </a:t>
            </a:r>
            <a:r>
              <a:rPr lang="hu-HU" dirty="0" err="1"/>
              <a:t>within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hidden</a:t>
            </a:r>
            <a:r>
              <a:rPr lang="hu-HU" dirty="0"/>
              <a:t> </a:t>
            </a:r>
            <a:r>
              <a:rPr lang="hu-HU" dirty="0" err="1"/>
              <a:t>layers</a:t>
            </a:r>
            <a:endParaRPr lang="hu-HU" dirty="0"/>
          </a:p>
        </p:txBody>
      </p:sp>
      <p:sp>
        <p:nvSpPr>
          <p:cNvPr id="19" name="Tartalom helye 2">
            <a:extLst>
              <a:ext uri="{FF2B5EF4-FFF2-40B4-BE49-F238E27FC236}">
                <a16:creationId xmlns:a16="http://schemas.microsoft.com/office/drawing/2014/main" id="{42402D19-4FA2-8664-2AE5-667A951CD6CE}"/>
              </a:ext>
            </a:extLst>
          </p:cNvPr>
          <p:cNvSpPr txBox="1">
            <a:spLocks/>
          </p:cNvSpPr>
          <p:nvPr/>
        </p:nvSpPr>
        <p:spPr>
          <a:xfrm>
            <a:off x="558749" y="5001395"/>
            <a:ext cx="11042418" cy="310257"/>
          </a:xfrm>
          <a:prstGeom prst="rect">
            <a:avLst/>
          </a:prstGeom>
          <a:solidFill>
            <a:srgbClr val="336699">
              <a:alpha val="54118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defPPr>
              <a:defRPr lang="hu-HU"/>
            </a:defPPr>
            <a:lvl1pPr indent="0" algn="just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1500" b="1" spc="50" baseline="0">
                <a:solidFill>
                  <a:schemeClr val="dk1"/>
                </a:solidFill>
                <a:latin typeface="Univers Condensed" panose="020B050602020205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4320" indent="-274320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spc="50" baseline="0">
                <a:solidFill>
                  <a:schemeClr val="dk1"/>
                </a:solidFill>
              </a:defRPr>
            </a:lvl2pPr>
            <a:lvl3pPr marL="274320" indent="0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b="1" spc="50" baseline="0">
                <a:solidFill>
                  <a:schemeClr val="dk1"/>
                </a:solidFill>
              </a:defRPr>
            </a:lvl3pPr>
            <a:lvl4pPr marL="594360" indent="-274320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pc="50" baseline="0">
                <a:solidFill>
                  <a:schemeClr val="dk1"/>
                </a:solidFill>
              </a:defRPr>
            </a:lvl4pPr>
            <a:lvl5pPr marL="594360" indent="0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b="1" spc="50" baseline="0">
                <a:solidFill>
                  <a:schemeClr val="dk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81000"/>
              </a:lnSpc>
            </a:pPr>
            <a:r>
              <a:rPr lang="hu-HU" sz="1400" dirty="0"/>
              <a:t>Data </a:t>
            </a:r>
            <a:r>
              <a:rPr lang="hu-HU" sz="1400" dirty="0" err="1"/>
              <a:t>generation</a:t>
            </a:r>
            <a:endParaRPr lang="hu-HU" sz="1400" dirty="0">
              <a:sym typeface="Wingdings" panose="05000000000000000000" pitchFamily="2" charset="2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D70A1C97-EC89-92A2-4C3E-CA67F66FE986}"/>
              </a:ext>
            </a:extLst>
          </p:cNvPr>
          <p:cNvSpPr txBox="1"/>
          <p:nvPr/>
        </p:nvSpPr>
        <p:spPr>
          <a:xfrm>
            <a:off x="426490" y="1653828"/>
            <a:ext cx="3033589" cy="909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marL="28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F30"/>
              </a:defRPr>
            </a:lvl1pPr>
          </a:lstStyle>
          <a:p>
            <a:r>
              <a:rPr lang="hu-HU" dirty="0" err="1"/>
              <a:t>features</a:t>
            </a:r>
            <a:r>
              <a:rPr lang="hu-HU" dirty="0"/>
              <a:t> a </a:t>
            </a:r>
            <a:r>
              <a:rPr lang="hu-HU" dirty="0" err="1"/>
              <a:t>simpler</a:t>
            </a:r>
            <a:r>
              <a:rPr lang="hu-HU" dirty="0"/>
              <a:t> </a:t>
            </a:r>
            <a:r>
              <a:rPr lang="hu-HU" dirty="0" err="1"/>
              <a:t>architecture</a:t>
            </a:r>
            <a:r>
              <a:rPr lang="hu-HU" dirty="0"/>
              <a:t>, </a:t>
            </a:r>
            <a:r>
              <a:rPr lang="hu-HU" dirty="0" err="1"/>
              <a:t>utilizing</a:t>
            </a:r>
            <a:r>
              <a:rPr lang="hu-HU" dirty="0"/>
              <a:t> a </a:t>
            </a:r>
            <a:r>
              <a:rPr lang="hu-HU" dirty="0" err="1"/>
              <a:t>single</a:t>
            </a:r>
            <a:r>
              <a:rPr lang="hu-HU" dirty="0"/>
              <a:t> </a:t>
            </a:r>
            <a:r>
              <a:rPr lang="hu-HU" dirty="0" err="1"/>
              <a:t>linear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both</a:t>
            </a:r>
            <a:r>
              <a:rPr lang="hu-HU" dirty="0"/>
              <a:t> </a:t>
            </a:r>
            <a:r>
              <a:rPr lang="hu-HU" dirty="0" err="1"/>
              <a:t>encoding</a:t>
            </a:r>
            <a:r>
              <a:rPr lang="hu-HU" dirty="0"/>
              <a:t> and </a:t>
            </a:r>
            <a:r>
              <a:rPr lang="hu-HU" dirty="0" err="1"/>
              <a:t>decoding</a:t>
            </a:r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7E9C42E-BC9F-C06A-FD7F-8EAC617FCF08}"/>
              </a:ext>
            </a:extLst>
          </p:cNvPr>
          <p:cNvSpPr txBox="1"/>
          <p:nvPr/>
        </p:nvSpPr>
        <p:spPr>
          <a:xfrm>
            <a:off x="568452" y="5311652"/>
            <a:ext cx="1102586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400" b="0" i="0" dirty="0" err="1">
                <a:solidFill>
                  <a:srgbClr val="374151"/>
                </a:solidFill>
                <a:effectLst/>
                <a:latin typeface="Söhne"/>
              </a:rPr>
              <a:t>One</a:t>
            </a:r>
            <a:r>
              <a:rPr lang="hu-HU" sz="14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hu-HU" sz="1400" b="0" i="0" dirty="0" err="1">
                <a:solidFill>
                  <a:srgbClr val="374151"/>
                </a:solidFill>
                <a:effectLst/>
                <a:latin typeface="Söhne"/>
              </a:rPr>
              <a:t>strategy</a:t>
            </a:r>
            <a:r>
              <a:rPr lang="hu-HU" sz="14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hu-HU" sz="1400" b="0" i="0" dirty="0" err="1">
                <a:solidFill>
                  <a:srgbClr val="374151"/>
                </a:solidFill>
                <a:effectLst/>
                <a:latin typeface="Söhne"/>
              </a:rPr>
              <a:t>generates</a:t>
            </a:r>
            <a:r>
              <a:rPr lang="hu-HU" sz="14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hu-HU" sz="1400" b="0" i="0" dirty="0" err="1">
                <a:solidFill>
                  <a:srgbClr val="374151"/>
                </a:solidFill>
                <a:effectLst/>
                <a:latin typeface="Söhne"/>
              </a:rPr>
              <a:t>multidimensional</a:t>
            </a:r>
            <a:r>
              <a:rPr lang="hu-HU" sz="14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hu-HU" sz="1400" b="0" i="0" dirty="0" err="1">
                <a:solidFill>
                  <a:srgbClr val="374151"/>
                </a:solidFill>
                <a:effectLst/>
                <a:latin typeface="Söhne"/>
              </a:rPr>
              <a:t>data</a:t>
            </a:r>
            <a:r>
              <a:rPr lang="hu-HU" sz="14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hu-HU" sz="1400" b="0" i="0" dirty="0" err="1">
                <a:solidFill>
                  <a:srgbClr val="374151"/>
                </a:solidFill>
                <a:effectLst/>
                <a:latin typeface="Söhne"/>
              </a:rPr>
              <a:t>with</a:t>
            </a:r>
            <a:r>
              <a:rPr lang="hu-HU" sz="1400" b="0" i="0" dirty="0">
                <a:solidFill>
                  <a:srgbClr val="374151"/>
                </a:solidFill>
                <a:effectLst/>
                <a:latin typeface="Söhne"/>
              </a:rPr>
              <a:t> a </a:t>
            </a:r>
            <a:r>
              <a:rPr lang="hu-HU" sz="1400" b="0" i="0" dirty="0" err="1">
                <a:solidFill>
                  <a:srgbClr val="374151"/>
                </a:solidFill>
                <a:effectLst/>
                <a:latin typeface="Söhne"/>
              </a:rPr>
              <a:t>normal</a:t>
            </a:r>
            <a:r>
              <a:rPr lang="hu-HU" sz="14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hu-HU" sz="1400" b="0" i="0" dirty="0" err="1">
                <a:solidFill>
                  <a:srgbClr val="374151"/>
                </a:solidFill>
                <a:effectLst/>
                <a:latin typeface="Söhne"/>
              </a:rPr>
              <a:t>distribution</a:t>
            </a:r>
            <a:r>
              <a:rPr lang="hu-HU" sz="14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hu-HU" sz="1400" b="0" i="0" dirty="0" err="1">
                <a:solidFill>
                  <a:srgbClr val="374151"/>
                </a:solidFill>
                <a:effectLst/>
                <a:latin typeface="Söhne"/>
              </a:rPr>
              <a:t>emphasizing</a:t>
            </a:r>
            <a:r>
              <a:rPr lang="hu-HU" sz="14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hu-HU" sz="1400" b="0" i="0" dirty="0" err="1">
                <a:solidFill>
                  <a:srgbClr val="374151"/>
                </a:solidFill>
                <a:effectLst/>
                <a:latin typeface="Söhne"/>
              </a:rPr>
              <a:t>data</a:t>
            </a:r>
            <a:r>
              <a:rPr lang="hu-HU" sz="1400" b="0" i="0" dirty="0">
                <a:solidFill>
                  <a:srgbClr val="374151"/>
                </a:solidFill>
                <a:effectLst/>
                <a:latin typeface="Söhne"/>
              </a:rPr>
              <a:t> concentration </a:t>
            </a:r>
            <a:r>
              <a:rPr lang="hu-HU" sz="1400" b="0" i="0" dirty="0" err="1">
                <a:solidFill>
                  <a:srgbClr val="374151"/>
                </a:solidFill>
                <a:effectLst/>
                <a:latin typeface="Söhne"/>
              </a:rPr>
              <a:t>around</a:t>
            </a:r>
            <a:r>
              <a:rPr lang="hu-HU" sz="1400" b="0" i="0" dirty="0">
                <a:solidFill>
                  <a:srgbClr val="374151"/>
                </a:solidFill>
                <a:effectLst/>
                <a:latin typeface="Söhne"/>
              </a:rPr>
              <a:t> a </a:t>
            </a:r>
            <a:r>
              <a:rPr lang="hu-HU" sz="1400" b="0" i="0" dirty="0" err="1">
                <a:solidFill>
                  <a:srgbClr val="374151"/>
                </a:solidFill>
                <a:effectLst/>
                <a:latin typeface="Söhne"/>
              </a:rPr>
              <a:t>hyperplane</a:t>
            </a:r>
            <a:r>
              <a:rPr lang="hu-HU" sz="14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hu-HU" sz="1400" b="0" i="0" dirty="0" err="1">
                <a:solidFill>
                  <a:srgbClr val="374151"/>
                </a:solidFill>
                <a:effectLst/>
                <a:latin typeface="Söhne"/>
              </a:rPr>
              <a:t>by</a:t>
            </a:r>
            <a:r>
              <a:rPr lang="hu-HU" sz="14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hu-HU" sz="1400" b="0" i="0" dirty="0" err="1">
                <a:solidFill>
                  <a:srgbClr val="374151"/>
                </a:solidFill>
                <a:effectLst/>
                <a:latin typeface="Söhne"/>
              </a:rPr>
              <a:t>scaling</a:t>
            </a:r>
            <a:r>
              <a:rPr lang="hu-HU" sz="14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hu-HU" sz="1400" b="0" i="0" dirty="0" err="1">
                <a:solidFill>
                  <a:srgbClr val="374151"/>
                </a:solidFill>
                <a:effectLst/>
                <a:latin typeface="Söhne"/>
              </a:rPr>
              <a:t>specific</a:t>
            </a:r>
            <a:r>
              <a:rPr lang="hu-HU" sz="14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hu-HU" sz="1400" b="0" i="0" dirty="0" err="1">
                <a:solidFill>
                  <a:srgbClr val="374151"/>
                </a:solidFill>
                <a:effectLst/>
                <a:latin typeface="Söhne"/>
              </a:rPr>
              <a:t>dimensions</a:t>
            </a:r>
            <a:r>
              <a:rPr lang="hu-HU" sz="1400" b="0" i="0" dirty="0">
                <a:solidFill>
                  <a:srgbClr val="374151"/>
                </a:solidFill>
                <a:effectLst/>
                <a:latin typeface="Söhne"/>
              </a:rPr>
              <a:t>. The </a:t>
            </a:r>
            <a:r>
              <a:rPr lang="hu-HU" sz="1400" b="0" i="0" dirty="0" err="1">
                <a:solidFill>
                  <a:srgbClr val="374151"/>
                </a:solidFill>
                <a:effectLst/>
                <a:latin typeface="Söhne"/>
              </a:rPr>
              <a:t>other</a:t>
            </a:r>
            <a:r>
              <a:rPr lang="hu-HU" sz="14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hu-HU" sz="1400" b="0" i="0" dirty="0" err="1">
                <a:solidFill>
                  <a:srgbClr val="374151"/>
                </a:solidFill>
                <a:effectLst/>
                <a:latin typeface="Söhne"/>
              </a:rPr>
              <a:t>strategy</a:t>
            </a:r>
            <a:r>
              <a:rPr lang="hu-HU" sz="14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hu-HU" sz="1400" b="0" i="0" dirty="0" err="1">
                <a:solidFill>
                  <a:srgbClr val="374151"/>
                </a:solidFill>
                <a:effectLst/>
                <a:latin typeface="Söhne"/>
              </a:rPr>
              <a:t>creates</a:t>
            </a:r>
            <a:r>
              <a:rPr lang="hu-HU" sz="14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hu-HU" sz="1400" b="0" i="0" dirty="0" err="1">
                <a:solidFill>
                  <a:srgbClr val="374151"/>
                </a:solidFill>
                <a:effectLst/>
                <a:latin typeface="Söhne"/>
              </a:rPr>
              <a:t>datasets</a:t>
            </a:r>
            <a:r>
              <a:rPr lang="hu-HU" sz="14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hu-HU" sz="1400" b="0" i="0" dirty="0" err="1">
                <a:solidFill>
                  <a:srgbClr val="374151"/>
                </a:solidFill>
                <a:effectLst/>
                <a:latin typeface="Söhne"/>
              </a:rPr>
              <a:t>with</a:t>
            </a:r>
            <a:r>
              <a:rPr lang="hu-HU" sz="14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hu-HU" sz="1400" b="0" i="0" dirty="0" err="1">
                <a:solidFill>
                  <a:srgbClr val="374151"/>
                </a:solidFill>
                <a:effectLst/>
                <a:latin typeface="Söhne"/>
              </a:rPr>
              <a:t>decorrelated</a:t>
            </a:r>
            <a:r>
              <a:rPr lang="hu-HU" sz="1400" b="0" i="0" dirty="0">
                <a:solidFill>
                  <a:srgbClr val="374151"/>
                </a:solidFill>
                <a:effectLst/>
                <a:latin typeface="Söhne"/>
              </a:rPr>
              <a:t> Gaussian </a:t>
            </a:r>
            <a:r>
              <a:rPr lang="hu-HU" sz="1400" b="0" i="0" dirty="0" err="1">
                <a:solidFill>
                  <a:srgbClr val="374151"/>
                </a:solidFill>
                <a:effectLst/>
                <a:latin typeface="Söhne"/>
              </a:rPr>
              <a:t>data</a:t>
            </a:r>
            <a:r>
              <a:rPr lang="hu-HU" sz="14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hu-HU" sz="1400" b="0" i="0" dirty="0" err="1">
                <a:solidFill>
                  <a:srgbClr val="374151"/>
                </a:solidFill>
                <a:effectLst/>
                <a:latin typeface="Söhne"/>
              </a:rPr>
              <a:t>using</a:t>
            </a:r>
            <a:r>
              <a:rPr lang="hu-HU" sz="14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hu-HU" sz="1400" b="0" i="0" dirty="0" err="1">
                <a:solidFill>
                  <a:srgbClr val="374151"/>
                </a:solidFill>
                <a:effectLst/>
                <a:latin typeface="Söhne"/>
              </a:rPr>
              <a:t>Cholesky</a:t>
            </a:r>
            <a:r>
              <a:rPr lang="hu-HU" sz="14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hu-HU" sz="1400" b="0" i="0" dirty="0" err="1">
                <a:solidFill>
                  <a:srgbClr val="374151"/>
                </a:solidFill>
                <a:effectLst/>
                <a:latin typeface="Söhne"/>
              </a:rPr>
              <a:t>decomposition</a:t>
            </a:r>
            <a:r>
              <a:rPr lang="hu-HU" sz="14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hu-HU" sz="1400" b="0" i="0" dirty="0" err="1">
                <a:solidFill>
                  <a:srgbClr val="374151"/>
                </a:solidFill>
                <a:effectLst/>
                <a:latin typeface="Söhne"/>
              </a:rPr>
              <a:t>on</a:t>
            </a:r>
            <a:r>
              <a:rPr lang="hu-HU" sz="14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hu-HU" sz="1400" b="0" i="0" dirty="0" err="1">
                <a:solidFill>
                  <a:srgbClr val="374151"/>
                </a:solidFill>
                <a:effectLst/>
                <a:latin typeface="Söhne"/>
              </a:rPr>
              <a:t>predefined</a:t>
            </a:r>
            <a:r>
              <a:rPr lang="hu-HU" sz="14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hu-HU" sz="1400" b="0" i="0" dirty="0" err="1">
                <a:solidFill>
                  <a:srgbClr val="374151"/>
                </a:solidFill>
                <a:effectLst/>
                <a:latin typeface="Söhne"/>
              </a:rPr>
              <a:t>covariance</a:t>
            </a:r>
            <a:r>
              <a:rPr lang="hu-HU" sz="14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hu-HU" sz="1400" b="0" i="0" dirty="0" err="1">
                <a:solidFill>
                  <a:srgbClr val="374151"/>
                </a:solidFill>
                <a:effectLst/>
                <a:latin typeface="Söhne"/>
              </a:rPr>
              <a:t>matrices</a:t>
            </a:r>
            <a:r>
              <a:rPr lang="hu-HU" sz="1400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hu-HU" sz="1400" dirty="0"/>
          </a:p>
        </p:txBody>
      </p:sp>
      <p:grpSp>
        <p:nvGrpSpPr>
          <p:cNvPr id="22" name="Csoportba foglalás 21">
            <a:extLst>
              <a:ext uri="{FF2B5EF4-FFF2-40B4-BE49-F238E27FC236}">
                <a16:creationId xmlns:a16="http://schemas.microsoft.com/office/drawing/2014/main" id="{156659DE-44DC-0183-A869-589A667F252C}"/>
              </a:ext>
            </a:extLst>
          </p:cNvPr>
          <p:cNvGrpSpPr/>
          <p:nvPr/>
        </p:nvGrpSpPr>
        <p:grpSpPr>
          <a:xfrm>
            <a:off x="1943285" y="6344815"/>
            <a:ext cx="8305427" cy="360000"/>
            <a:chOff x="2052782" y="6354146"/>
            <a:chExt cx="8305427" cy="360000"/>
          </a:xfrm>
        </p:grpSpPr>
        <p:sp>
          <p:nvSpPr>
            <p:cNvPr id="23" name="Nyíl: ötszög 1">
              <a:extLst>
                <a:ext uri="{FF2B5EF4-FFF2-40B4-BE49-F238E27FC236}">
                  <a16:creationId xmlns:a16="http://schemas.microsoft.com/office/drawing/2014/main" id="{2DA39002-E9DF-0620-BA11-1E240B8A4999}"/>
                </a:ext>
              </a:extLst>
            </p:cNvPr>
            <p:cNvSpPr/>
            <p:nvPr/>
          </p:nvSpPr>
          <p:spPr>
            <a:xfrm>
              <a:off x="2052782" y="6354146"/>
              <a:ext cx="1440000" cy="360000"/>
            </a:xfrm>
            <a:prstGeom prst="homePlate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>
                  <a:solidFill>
                    <a:schemeClr val="tx1"/>
                  </a:solidFill>
                  <a:latin typeface="F30"/>
                </a:rPr>
                <a:t>Research </a:t>
              </a:r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questions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  <p:sp>
          <p:nvSpPr>
            <p:cNvPr id="24" name="Nyíl: sávnyíl 2">
              <a:extLst>
                <a:ext uri="{FF2B5EF4-FFF2-40B4-BE49-F238E27FC236}">
                  <a16:creationId xmlns:a16="http://schemas.microsoft.com/office/drawing/2014/main" id="{8466979C-18EB-CC19-E1A1-4389D6616B09}"/>
                </a:ext>
              </a:extLst>
            </p:cNvPr>
            <p:cNvSpPr/>
            <p:nvPr/>
          </p:nvSpPr>
          <p:spPr>
            <a:xfrm>
              <a:off x="4789669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>
                  <a:solidFill>
                    <a:schemeClr val="tx1"/>
                  </a:solidFill>
                  <a:latin typeface="F30"/>
                </a:rPr>
                <a:t>Estimator</a:t>
              </a:r>
            </a:p>
          </p:txBody>
        </p:sp>
        <p:sp>
          <p:nvSpPr>
            <p:cNvPr id="25" name="Nyíl: sávnyíl 24">
              <a:extLst>
                <a:ext uri="{FF2B5EF4-FFF2-40B4-BE49-F238E27FC236}">
                  <a16:creationId xmlns:a16="http://schemas.microsoft.com/office/drawing/2014/main" id="{2E94260E-47EE-8937-0D6D-437BAA7C17E7}"/>
                </a:ext>
              </a:extLst>
            </p:cNvPr>
            <p:cNvSpPr/>
            <p:nvPr/>
          </p:nvSpPr>
          <p:spPr>
            <a:xfrm>
              <a:off x="3425867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Introduction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  <p:sp>
          <p:nvSpPr>
            <p:cNvPr id="27" name="Nyíl: sávnyíl 25">
              <a:extLst>
                <a:ext uri="{FF2B5EF4-FFF2-40B4-BE49-F238E27FC236}">
                  <a16:creationId xmlns:a16="http://schemas.microsoft.com/office/drawing/2014/main" id="{67A6D64D-90F7-8885-FF8E-1E28018C5408}"/>
                </a:ext>
              </a:extLst>
            </p:cNvPr>
            <p:cNvSpPr/>
            <p:nvPr/>
          </p:nvSpPr>
          <p:spPr>
            <a:xfrm>
              <a:off x="6172038" y="6354146"/>
              <a:ext cx="1440000" cy="360000"/>
            </a:xfrm>
            <a:prstGeom prst="chevron">
              <a:avLst/>
            </a:prstGeom>
            <a:solidFill>
              <a:srgbClr val="33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b="1" dirty="0" err="1">
                  <a:latin typeface="F30"/>
                </a:rPr>
                <a:t>Experiments</a:t>
              </a:r>
              <a:endParaRPr lang="hu-HU" sz="1200" b="1" dirty="0">
                <a:latin typeface="F30"/>
              </a:endParaRPr>
            </a:p>
          </p:txBody>
        </p:sp>
        <p:sp>
          <p:nvSpPr>
            <p:cNvPr id="28" name="Nyíl: sávnyíl 28">
              <a:extLst>
                <a:ext uri="{FF2B5EF4-FFF2-40B4-BE49-F238E27FC236}">
                  <a16:creationId xmlns:a16="http://schemas.microsoft.com/office/drawing/2014/main" id="{C42E432A-CD15-B1D9-2B37-C19878E910C4}"/>
                </a:ext>
              </a:extLst>
            </p:cNvPr>
            <p:cNvSpPr/>
            <p:nvPr/>
          </p:nvSpPr>
          <p:spPr>
            <a:xfrm>
              <a:off x="7535840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Conclusion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  <p:sp>
          <p:nvSpPr>
            <p:cNvPr id="29" name="Nyíl: sávnyíl 30">
              <a:extLst>
                <a:ext uri="{FF2B5EF4-FFF2-40B4-BE49-F238E27FC236}">
                  <a16:creationId xmlns:a16="http://schemas.microsoft.com/office/drawing/2014/main" id="{2D6EBC97-5A65-6243-AF48-951B8EDE396F}"/>
                </a:ext>
              </a:extLst>
            </p:cNvPr>
            <p:cNvSpPr/>
            <p:nvPr/>
          </p:nvSpPr>
          <p:spPr>
            <a:xfrm>
              <a:off x="8918209" y="6354146"/>
              <a:ext cx="1440000" cy="360000"/>
            </a:xfrm>
            <a:prstGeom prst="chevron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Future</a:t>
              </a:r>
              <a:r>
                <a:rPr lang="hu-HU" sz="1200" dirty="0">
                  <a:solidFill>
                    <a:schemeClr val="tx1"/>
                  </a:solidFill>
                  <a:latin typeface="F30"/>
                </a:rPr>
                <a:t> </a:t>
              </a:r>
              <a:r>
                <a:rPr lang="hu-HU" sz="1200" dirty="0" err="1">
                  <a:solidFill>
                    <a:schemeClr val="tx1"/>
                  </a:solidFill>
                  <a:latin typeface="F30"/>
                </a:rPr>
                <a:t>steps</a:t>
              </a:r>
              <a:endParaRPr lang="hu-HU" sz="1200" dirty="0">
                <a:solidFill>
                  <a:schemeClr val="tx1"/>
                </a:solidFill>
                <a:latin typeface="F30"/>
              </a:endParaRPr>
            </a:p>
          </p:txBody>
        </p:sp>
      </p:grpSp>
      <p:sp>
        <p:nvSpPr>
          <p:cNvPr id="7" name="Szövegdoboz 6">
            <a:extLst>
              <a:ext uri="{FF2B5EF4-FFF2-40B4-BE49-F238E27FC236}">
                <a16:creationId xmlns:a16="http://schemas.microsoft.com/office/drawing/2014/main" id="{191FAC90-D03F-CB42-2137-CACC860ACC98}"/>
              </a:ext>
            </a:extLst>
          </p:cNvPr>
          <p:cNvSpPr txBox="1"/>
          <p:nvPr/>
        </p:nvSpPr>
        <p:spPr>
          <a:xfrm>
            <a:off x="4131951" y="999305"/>
            <a:ext cx="43866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00" dirty="0" err="1">
                <a:solidFill>
                  <a:schemeClr val="accent5"/>
                </a:solidFill>
              </a:rPr>
              <a:t>Source</a:t>
            </a:r>
            <a:r>
              <a:rPr lang="hu-HU" sz="700" dirty="0">
                <a:solidFill>
                  <a:schemeClr val="accent5"/>
                </a:solidFill>
              </a:rPr>
              <a:t>: https://</a:t>
            </a:r>
            <a:r>
              <a:rPr lang="hu-HU" sz="700" dirty="0" err="1">
                <a:solidFill>
                  <a:schemeClr val="accent5"/>
                </a:solidFill>
              </a:rPr>
              <a:t>towardsdatascience.com</a:t>
            </a:r>
            <a:r>
              <a:rPr lang="hu-HU" sz="700" dirty="0">
                <a:solidFill>
                  <a:schemeClr val="accent5"/>
                </a:solidFill>
              </a:rPr>
              <a:t>/applied-deep-learning-part-3-autoencoders-1c083af4d798</a:t>
            </a:r>
          </a:p>
        </p:txBody>
      </p:sp>
    </p:spTree>
    <p:extLst>
      <p:ext uri="{BB962C8B-B14F-4D97-AF65-F5344CB8AC3E}">
        <p14:creationId xmlns:p14="http://schemas.microsoft.com/office/powerpoint/2010/main" val="2370289724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Juxtapose">
      <a:dk1>
        <a:sysClr val="windowText" lastClr="000000"/>
      </a:dk1>
      <a:lt1>
        <a:sysClr val="window" lastClr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875334E885111544B81F5361E93208CC" ma:contentTypeVersion="2" ma:contentTypeDescription="Új dokumentum létrehozása." ma:contentTypeScope="" ma:versionID="045b8d59d4af7bc645a6bf28f686db4a">
  <xsd:schema xmlns:xsd="http://www.w3.org/2001/XMLSchema" xmlns:xs="http://www.w3.org/2001/XMLSchema" xmlns:p="http://schemas.microsoft.com/office/2006/metadata/properties" xmlns:ns2="93facd9d-7768-461b-8c4e-26e0fda74041" targetNamespace="http://schemas.microsoft.com/office/2006/metadata/properties" ma:root="true" ma:fieldsID="20d4b8e05dcf1e24118540f721b2419a" ns2:_="">
    <xsd:import namespace="93facd9d-7768-461b-8c4e-26e0fda740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acd9d-7768-461b-8c4e-26e0fda740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C77BDE-A9AD-4421-B018-677B74006D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93875C-1F88-4118-A862-4FE79D126ADF}">
  <ds:schemaRefs>
    <ds:schemaRef ds:uri="93facd9d-7768-461b-8c4e-26e0fda7404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4B9A67A-2806-4432-80CB-33DD748D25FD}">
  <ds:schemaRefs>
    <ds:schemaRef ds:uri="93facd9d-7768-461b-8c4e-26e0fda7404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9442</TotalTime>
  <Words>1122</Words>
  <Application>Microsoft Macintosh PowerPoint</Application>
  <PresentationFormat>Widescreen</PresentationFormat>
  <Paragraphs>173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Cambria Math</vt:lpstr>
      <vt:lpstr>F30</vt:lpstr>
      <vt:lpstr>Franklin Gothic Demi Cond</vt:lpstr>
      <vt:lpstr>Franklin Gothic Medium</vt:lpstr>
      <vt:lpstr>Rockwell</vt:lpstr>
      <vt:lpstr>Söhne</vt:lpstr>
      <vt:lpstr>ui-sans-serif</vt:lpstr>
      <vt:lpstr>Wingdings</vt:lpstr>
      <vt:lpstr>JuxtaposeVTI</vt:lpstr>
      <vt:lpstr>Entropy estimation and high entropy projections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the attention!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Eseményelemzés az olaj- és gázipari vállalatok részvénypiacán</dc:title>
  <dc:creator>Kiss Eszter Borbála</dc:creator>
  <cp:lastModifiedBy>Emma Lukács</cp:lastModifiedBy>
  <cp:revision>100</cp:revision>
  <dcterms:created xsi:type="dcterms:W3CDTF">2021-05-10T12:34:18Z</dcterms:created>
  <dcterms:modified xsi:type="dcterms:W3CDTF">2024-05-30T11:35:05Z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0x010100875334E885111544B81F5361E93208CC</vt:lpwstr>
  </property>
</Properties>
</file>