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36"/>
    <p:sldId id="257" r:id="rId37"/>
    <p:sldId id="258" r:id="rId38"/>
    <p:sldId id="259" r:id="rId39"/>
    <p:sldId id="260" r:id="rId40"/>
    <p:sldId id="261" r:id="rId41"/>
    <p:sldId id="262" r:id="rId42"/>
    <p:sldId id="263" r:id="rId43"/>
    <p:sldId id="264" r:id="rId44"/>
  </p:sldIdLst>
  <p:sldSz cx="18288000" cy="10287000"/>
  <p:notesSz cx="6858000" cy="9144000"/>
  <p:embeddedFontLst>
    <p:embeddedFont>
      <p:font typeface="Oswald" charset="1" panose="00000500000000000000"/>
      <p:regular r:id="rId6"/>
    </p:embeddedFont>
    <p:embeddedFont>
      <p:font typeface="Oswald Bold" charset="1" panose="00000800000000000000"/>
      <p:regular r:id="rId7"/>
    </p:embeddedFont>
    <p:embeddedFont>
      <p:font typeface="Arimo" charset="1" panose="020B0604020202020204"/>
      <p:regular r:id="rId8"/>
    </p:embeddedFont>
    <p:embeddedFont>
      <p:font typeface="Arimo Bold" charset="1" panose="020B0704020202020204"/>
      <p:regular r:id="rId9"/>
    </p:embeddedFont>
    <p:embeddedFont>
      <p:font typeface="Arimo Italics" charset="1" panose="020B0604020202090204"/>
      <p:regular r:id="rId10"/>
    </p:embeddedFont>
    <p:embeddedFont>
      <p:font typeface="Arimo Bold Italics" charset="1" panose="020B0704020202090204"/>
      <p:regular r:id="rId11"/>
    </p:embeddedFont>
    <p:embeddedFont>
      <p:font typeface="DM Sans" charset="1" panose="00000000000000000000"/>
      <p:regular r:id="rId12"/>
    </p:embeddedFont>
    <p:embeddedFont>
      <p:font typeface="DM Sans Bold" charset="1" panose="00000000000000000000"/>
      <p:regular r:id="rId13"/>
    </p:embeddedFont>
    <p:embeddedFont>
      <p:font typeface="DM Sans Italics" charset="1" panose="00000000000000000000"/>
      <p:regular r:id="rId14"/>
    </p:embeddedFont>
    <p:embeddedFont>
      <p:font typeface="DM Sans Bold Italics" charset="1" panose="00000000000000000000"/>
      <p:regular r:id="rId15"/>
    </p:embeddedFont>
    <p:embeddedFont>
      <p:font typeface="Open Sauce" charset="1" panose="00000500000000000000"/>
      <p:regular r:id="rId16"/>
    </p:embeddedFont>
    <p:embeddedFont>
      <p:font typeface="Open Sauce Bold" charset="1" panose="00000800000000000000"/>
      <p:regular r:id="rId17"/>
    </p:embeddedFont>
    <p:embeddedFont>
      <p:font typeface="Open Sauce Italics" charset="1" panose="00000500000000000000"/>
      <p:regular r:id="rId18"/>
    </p:embeddedFont>
    <p:embeddedFont>
      <p:font typeface="Open Sauce Bold Italics" charset="1" panose="00000800000000000000"/>
      <p:regular r:id="rId19"/>
    </p:embeddedFont>
    <p:embeddedFont>
      <p:font typeface="Open Sauce Light" charset="1" panose="00000400000000000000"/>
      <p:regular r:id="rId20"/>
    </p:embeddedFont>
    <p:embeddedFont>
      <p:font typeface="Open Sauce Light Italics" charset="1" panose="00000400000000000000"/>
      <p:regular r:id="rId21"/>
    </p:embeddedFont>
    <p:embeddedFont>
      <p:font typeface="Open Sauce Medium" charset="1" panose="00000600000000000000"/>
      <p:regular r:id="rId22"/>
    </p:embeddedFont>
    <p:embeddedFont>
      <p:font typeface="Open Sauce Medium Italics" charset="1" panose="00000600000000000000"/>
      <p:regular r:id="rId23"/>
    </p:embeddedFont>
    <p:embeddedFont>
      <p:font typeface="Open Sauce Semi-Bold" charset="1" panose="00000700000000000000"/>
      <p:regular r:id="rId24"/>
    </p:embeddedFont>
    <p:embeddedFont>
      <p:font typeface="Open Sauce Semi-Bold Italics" charset="1" panose="00000700000000000000"/>
      <p:regular r:id="rId25"/>
    </p:embeddedFont>
    <p:embeddedFont>
      <p:font typeface="Open Sauce Heavy" charset="1" panose="00000A00000000000000"/>
      <p:regular r:id="rId26"/>
    </p:embeddedFont>
    <p:embeddedFont>
      <p:font typeface="Open Sauce Heavy Italics" charset="1" panose="00000A00000000000000"/>
      <p:regular r:id="rId27"/>
    </p:embeddedFont>
    <p:embeddedFont>
      <p:font typeface="Open Sans" charset="1" panose="020B0606030504020204"/>
      <p:regular r:id="rId28"/>
    </p:embeddedFont>
    <p:embeddedFont>
      <p:font typeface="Open Sans Bold" charset="1" panose="020B0806030504020204"/>
      <p:regular r:id="rId29"/>
    </p:embeddedFont>
    <p:embeddedFont>
      <p:font typeface="Open Sans Italics" charset="1" panose="020B0606030504020204"/>
      <p:regular r:id="rId30"/>
    </p:embeddedFont>
    <p:embeddedFont>
      <p:font typeface="Open Sans Bold Italics" charset="1" panose="020B0806030504020204"/>
      <p:regular r:id="rId31"/>
    </p:embeddedFont>
    <p:embeddedFont>
      <p:font typeface="Open Sans Light" charset="1" panose="020B0306030504020204"/>
      <p:regular r:id="rId32"/>
    </p:embeddedFont>
    <p:embeddedFont>
      <p:font typeface="Open Sans Light Italics" charset="1" panose="020B0306030504020204"/>
      <p:regular r:id="rId33"/>
    </p:embeddedFont>
    <p:embeddedFont>
      <p:font typeface="Open Sans Ultra-Bold" charset="1" panose="00000000000000000000"/>
      <p:regular r:id="rId34"/>
    </p:embeddedFont>
    <p:embeddedFont>
      <p:font typeface="Open Sans Ultra-Bold Italics" charset="1" panose="00000000000000000000"/>
      <p:regular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33" Target="fonts/font33.fntdata" Type="http://schemas.openxmlformats.org/officeDocument/2006/relationships/font"/><Relationship Id="rId34" Target="fonts/font34.fntdata" Type="http://schemas.openxmlformats.org/officeDocument/2006/relationships/font"/><Relationship Id="rId35" Target="fonts/font35.fntdata" Type="http://schemas.openxmlformats.org/officeDocument/2006/relationships/font"/><Relationship Id="rId36" Target="slides/slide1.xml" Type="http://schemas.openxmlformats.org/officeDocument/2006/relationships/slide"/><Relationship Id="rId37" Target="slides/slide2.xml" Type="http://schemas.openxmlformats.org/officeDocument/2006/relationships/slide"/><Relationship Id="rId38" Target="slides/slide3.xml" Type="http://schemas.openxmlformats.org/officeDocument/2006/relationships/slide"/><Relationship Id="rId39" Target="slides/slide4.xml" Type="http://schemas.openxmlformats.org/officeDocument/2006/relationships/slide"/><Relationship Id="rId4" Target="theme/theme1.xml" Type="http://schemas.openxmlformats.org/officeDocument/2006/relationships/theme"/><Relationship Id="rId40" Target="slides/slide5.xml" Type="http://schemas.openxmlformats.org/officeDocument/2006/relationships/slide"/><Relationship Id="rId41" Target="slides/slide6.xml" Type="http://schemas.openxmlformats.org/officeDocument/2006/relationships/slide"/><Relationship Id="rId42" Target="slides/slide7.xml" Type="http://schemas.openxmlformats.org/officeDocument/2006/relationships/slide"/><Relationship Id="rId43" Target="slides/slide8.xml" Type="http://schemas.openxmlformats.org/officeDocument/2006/relationships/slide"/><Relationship Id="rId44" Target="slides/slide9.xml" Type="http://schemas.openxmlformats.org/officeDocument/2006/relationships/slid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8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9.pn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10.jpe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11.pn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Relationship Id="rId5" Target="../media/image12.pn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13.png" Type="http://schemas.openxmlformats.org/officeDocument/2006/relationships/image"/><Relationship Id="rId6" Target="../media/image14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7659121">
            <a:off x="15091031" y="5585714"/>
            <a:ext cx="7629294" cy="7828566"/>
          </a:xfrm>
          <a:custGeom>
            <a:avLst/>
            <a:gdLst/>
            <a:ahLst/>
            <a:cxnLst/>
            <a:rect r="r" b="b" t="t" l="l"/>
            <a:pathLst>
              <a:path h="7828566" w="7629294">
                <a:moveTo>
                  <a:pt x="0" y="0"/>
                </a:moveTo>
                <a:lnTo>
                  <a:pt x="7629294" y="0"/>
                </a:lnTo>
                <a:lnTo>
                  <a:pt x="7629294" y="7828566"/>
                </a:lnTo>
                <a:lnTo>
                  <a:pt x="0" y="78285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3258071" y="-4629150"/>
            <a:ext cx="9022634" cy="9258300"/>
          </a:xfrm>
          <a:custGeom>
            <a:avLst/>
            <a:gdLst/>
            <a:ahLst/>
            <a:cxnLst/>
            <a:rect r="r" b="b" t="t" l="l"/>
            <a:pathLst>
              <a:path h="9258300" w="9022634">
                <a:moveTo>
                  <a:pt x="0" y="0"/>
                </a:moveTo>
                <a:lnTo>
                  <a:pt x="9022634" y="0"/>
                </a:lnTo>
                <a:lnTo>
                  <a:pt x="9022634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4236347" y="1984278"/>
            <a:ext cx="9815307" cy="4208864"/>
            <a:chOff x="0" y="0"/>
            <a:chExt cx="13087076" cy="5611818"/>
          </a:xfrm>
        </p:grpSpPr>
        <p:grpSp>
          <p:nvGrpSpPr>
            <p:cNvPr name="Group 6" id="6"/>
            <p:cNvGrpSpPr/>
            <p:nvPr/>
          </p:nvGrpSpPr>
          <p:grpSpPr>
            <a:xfrm rot="0">
              <a:off x="0" y="0"/>
              <a:ext cx="13087076" cy="5611818"/>
              <a:chOff x="0" y="0"/>
              <a:chExt cx="1895495" cy="812800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1895495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1895495">
                    <a:moveTo>
                      <a:pt x="0" y="0"/>
                    </a:moveTo>
                    <a:lnTo>
                      <a:pt x="1895495" y="0"/>
                    </a:lnTo>
                    <a:lnTo>
                      <a:pt x="1895495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0" y="-19050"/>
                <a:ext cx="1895495" cy="8318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859"/>
                  </a:lnSpc>
                </a:pPr>
              </a:p>
            </p:txBody>
          </p:sp>
        </p:grpSp>
        <p:sp>
          <p:nvSpPr>
            <p:cNvPr name="TextBox 9" id="9"/>
            <p:cNvSpPr txBox="true"/>
            <p:nvPr/>
          </p:nvSpPr>
          <p:spPr>
            <a:xfrm rot="0">
              <a:off x="0" y="843989"/>
              <a:ext cx="13087076" cy="383811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783"/>
                </a:lnSpc>
              </a:pPr>
              <a:r>
                <a:rPr lang="en-US" sz="5640" spc="552">
                  <a:solidFill>
                    <a:srgbClr val="231F20"/>
                  </a:solidFill>
                  <a:latin typeface="Oswald Bold"/>
                </a:rPr>
                <a:t>EXPANDING THE KNOWLEDGE OF DEEP NEURAL NETWORKS</a:t>
              </a: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5949801" y="6537961"/>
            <a:ext cx="6388398" cy="27203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3900">
                <a:solidFill>
                  <a:srgbClr val="231F20"/>
                </a:solidFill>
                <a:latin typeface="Open Sans"/>
              </a:rPr>
              <a:t>Adrienn Molnár</a:t>
            </a:r>
          </a:p>
          <a:p>
            <a:pPr algn="ctr">
              <a:lnSpc>
                <a:spcPts val="5460"/>
              </a:lnSpc>
            </a:pPr>
            <a:r>
              <a:rPr lang="en-US" sz="3900">
                <a:solidFill>
                  <a:srgbClr val="231F20"/>
                </a:solidFill>
                <a:latin typeface="Open Sans"/>
              </a:rPr>
              <a:t>Supervisor: Adrián Csiszárik</a:t>
            </a:r>
          </a:p>
          <a:p>
            <a:pPr algn="ctr">
              <a:lnSpc>
                <a:spcPts val="5460"/>
              </a:lnSpc>
            </a:pPr>
            <a:r>
              <a:rPr lang="en-US" sz="3900">
                <a:solidFill>
                  <a:srgbClr val="231F20"/>
                </a:solidFill>
                <a:latin typeface="Open Sans"/>
              </a:rPr>
              <a:t>Eötvös Loránd University</a:t>
            </a:r>
          </a:p>
          <a:p>
            <a:pPr algn="ctr">
              <a:lnSpc>
                <a:spcPts val="5460"/>
              </a:lnSpc>
            </a:pPr>
            <a:r>
              <a:rPr lang="en-US" sz="3900">
                <a:solidFill>
                  <a:srgbClr val="231F20"/>
                </a:solidFill>
                <a:latin typeface="Open Sans"/>
              </a:rPr>
              <a:t>2024.01.08.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2F4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7659121">
            <a:off x="-4012602" y="5585714"/>
            <a:ext cx="7629294" cy="7828566"/>
          </a:xfrm>
          <a:custGeom>
            <a:avLst/>
            <a:gdLst/>
            <a:ahLst/>
            <a:cxnLst/>
            <a:rect r="r" b="b" t="t" l="l"/>
            <a:pathLst>
              <a:path h="7828566" w="7629294">
                <a:moveTo>
                  <a:pt x="0" y="0"/>
                </a:moveTo>
                <a:lnTo>
                  <a:pt x="7629294" y="0"/>
                </a:lnTo>
                <a:lnTo>
                  <a:pt x="7629294" y="7828566"/>
                </a:lnTo>
                <a:lnTo>
                  <a:pt x="0" y="78285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980992" y="1036994"/>
            <a:ext cx="7416941" cy="16837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774"/>
              </a:lnSpc>
            </a:pPr>
            <a:r>
              <a:rPr lang="en-US" sz="9981" spc="978">
                <a:solidFill>
                  <a:srgbClr val="231F20"/>
                </a:solidFill>
                <a:latin typeface="Oswald Bold"/>
              </a:rPr>
              <a:t>CONTENT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2016048">
            <a:off x="12243487" y="-1005305"/>
            <a:ext cx="10749463" cy="2687366"/>
          </a:xfrm>
          <a:custGeom>
            <a:avLst/>
            <a:gdLst/>
            <a:ahLst/>
            <a:cxnLst/>
            <a:rect r="r" b="b" t="t" l="l"/>
            <a:pathLst>
              <a:path h="2687366" w="10749463">
                <a:moveTo>
                  <a:pt x="0" y="0"/>
                </a:moveTo>
                <a:lnTo>
                  <a:pt x="10749463" y="0"/>
                </a:lnTo>
                <a:lnTo>
                  <a:pt x="10749463" y="2687365"/>
                </a:lnTo>
                <a:lnTo>
                  <a:pt x="0" y="26873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4980992" y="3473942"/>
            <a:ext cx="8128630" cy="4536766"/>
            <a:chOff x="0" y="0"/>
            <a:chExt cx="10838174" cy="6049022"/>
          </a:xfrm>
        </p:grpSpPr>
        <p:grpSp>
          <p:nvGrpSpPr>
            <p:cNvPr name="Group 6" id="6"/>
            <p:cNvGrpSpPr/>
            <p:nvPr/>
          </p:nvGrpSpPr>
          <p:grpSpPr>
            <a:xfrm rot="0">
              <a:off x="0" y="0"/>
              <a:ext cx="1867314" cy="6049022"/>
              <a:chOff x="0" y="0"/>
              <a:chExt cx="368852" cy="1194868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368852" cy="1194868"/>
              </a:xfrm>
              <a:custGeom>
                <a:avLst/>
                <a:gdLst/>
                <a:ahLst/>
                <a:cxnLst/>
                <a:rect r="r" b="b" t="t" l="l"/>
                <a:pathLst>
                  <a:path h="1194868" w="368852">
                    <a:moveTo>
                      <a:pt x="0" y="0"/>
                    </a:moveTo>
                    <a:lnTo>
                      <a:pt x="368852" y="0"/>
                    </a:lnTo>
                    <a:lnTo>
                      <a:pt x="368852" y="1194868"/>
                    </a:lnTo>
                    <a:lnTo>
                      <a:pt x="0" y="1194868"/>
                    </a:lnTo>
                    <a:close/>
                  </a:path>
                </a:pathLst>
              </a:custGeom>
              <a:solidFill>
                <a:srgbClr val="CCCCCC"/>
              </a:solidFill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0" y="-19050"/>
                <a:ext cx="368852" cy="121391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859"/>
                  </a:lnSpc>
                </a:pPr>
              </a:p>
            </p:txBody>
          </p:sp>
        </p:grpSp>
        <p:sp>
          <p:nvSpPr>
            <p:cNvPr name="TextBox 9" id="9"/>
            <p:cNvSpPr txBox="true"/>
            <p:nvPr/>
          </p:nvSpPr>
          <p:spPr>
            <a:xfrm rot="0">
              <a:off x="282710" y="434492"/>
              <a:ext cx="1249625" cy="8731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126"/>
                </a:lnSpc>
              </a:pPr>
              <a:r>
                <a:rPr lang="en-US" sz="4271">
                  <a:solidFill>
                    <a:srgbClr val="363636"/>
                  </a:solidFill>
                  <a:latin typeface="Oswald Bold Italics"/>
                </a:rPr>
                <a:t>01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282710" y="1497318"/>
              <a:ext cx="1249625" cy="8731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126"/>
                </a:lnSpc>
              </a:pPr>
              <a:r>
                <a:rPr lang="en-US" sz="4271">
                  <a:solidFill>
                    <a:srgbClr val="363636"/>
                  </a:solidFill>
                  <a:latin typeface="Oswald Bold Italics"/>
                </a:rPr>
                <a:t>02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282710" y="2672194"/>
              <a:ext cx="1249625" cy="8731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126"/>
                </a:lnSpc>
              </a:pPr>
              <a:r>
                <a:rPr lang="en-US" sz="4271">
                  <a:solidFill>
                    <a:srgbClr val="363636"/>
                  </a:solidFill>
                  <a:latin typeface="Oswald Bold Italics"/>
                </a:rPr>
                <a:t>03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282710" y="3735020"/>
              <a:ext cx="1249625" cy="8731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126"/>
                </a:lnSpc>
              </a:pPr>
              <a:r>
                <a:rPr lang="en-US" sz="4271">
                  <a:solidFill>
                    <a:srgbClr val="363636"/>
                  </a:solidFill>
                  <a:latin typeface="Oswald Bold Italics"/>
                </a:rPr>
                <a:t>04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308844" y="4791522"/>
              <a:ext cx="1249625" cy="8731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126"/>
                </a:lnSpc>
              </a:pPr>
              <a:r>
                <a:rPr lang="en-US" sz="4271">
                  <a:solidFill>
                    <a:srgbClr val="363636"/>
                  </a:solidFill>
                  <a:latin typeface="Oswald Bold Italics"/>
                </a:rPr>
                <a:t>05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2117480" y="587954"/>
              <a:ext cx="7720671" cy="54536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483"/>
                </a:lnSpc>
              </a:pPr>
              <a:r>
                <a:rPr lang="en-US" sz="2524" spc="247">
                  <a:solidFill>
                    <a:srgbClr val="231F20"/>
                  </a:solidFill>
                  <a:latin typeface="DM Sans"/>
                </a:rPr>
                <a:t>TRANSFORMER MODEL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2117480" y="1646911"/>
              <a:ext cx="8102172" cy="54536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483"/>
                </a:lnSpc>
              </a:pPr>
              <a:r>
                <a:rPr lang="en-US" sz="2524" spc="247">
                  <a:solidFill>
                    <a:srgbClr val="231F20"/>
                  </a:solidFill>
                  <a:latin typeface="DM Sans"/>
                </a:rPr>
                <a:t>FINE-TUNING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2117480" y="2873698"/>
              <a:ext cx="7720671" cy="54536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483"/>
                </a:lnSpc>
                <a:spcBef>
                  <a:spcPct val="0"/>
                </a:spcBef>
              </a:pPr>
              <a:r>
                <a:rPr lang="en-US" sz="2524" spc="247">
                  <a:solidFill>
                    <a:srgbClr val="231F20"/>
                  </a:solidFill>
                  <a:latin typeface="DM Sans"/>
                </a:rPr>
                <a:t>IN-CONTEXT LEARNING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2117480" y="3932655"/>
              <a:ext cx="8720694" cy="54536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483"/>
                </a:lnSpc>
                <a:spcBef>
                  <a:spcPct val="0"/>
                </a:spcBef>
              </a:pPr>
              <a:r>
                <a:rPr lang="en-US" sz="2524" spc="247">
                  <a:solidFill>
                    <a:srgbClr val="231F20"/>
                  </a:solidFill>
                  <a:latin typeface="DM Sans"/>
                </a:rPr>
                <a:t>RETRIEVAL-AUGMENTED MODELS</a:t>
              </a:r>
            </a:p>
          </p:txBody>
        </p:sp>
        <p:sp>
          <p:nvSpPr>
            <p:cNvPr name="TextBox 18" id="18"/>
            <p:cNvSpPr txBox="true"/>
            <p:nvPr/>
          </p:nvSpPr>
          <p:spPr>
            <a:xfrm rot="0">
              <a:off x="2117480" y="5000447"/>
              <a:ext cx="8102172" cy="54536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483"/>
                </a:lnSpc>
                <a:spcBef>
                  <a:spcPct val="0"/>
                </a:spcBef>
              </a:pPr>
              <a:r>
                <a:rPr lang="en-US" sz="2524" spc="247">
                  <a:solidFill>
                    <a:srgbClr val="231F20"/>
                  </a:solidFill>
                  <a:latin typeface="DM Sans"/>
                </a:rPr>
                <a:t>CONCLUSION, FUTURE WORK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0"/>
            <a:ext cx="18288000" cy="3086100"/>
            <a:chOff x="0" y="0"/>
            <a:chExt cx="4816593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816592" cy="812800"/>
            </a:xfrm>
            <a:custGeom>
              <a:avLst/>
              <a:gdLst/>
              <a:ahLst/>
              <a:cxnLst/>
              <a:rect r="r" b="b" t="t" l="l"/>
              <a:pathLst>
                <a:path h="812800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2F4F5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4816593" cy="8318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3451022" y="-4729397"/>
            <a:ext cx="7616557" cy="7815497"/>
          </a:xfrm>
          <a:custGeom>
            <a:avLst/>
            <a:gdLst/>
            <a:ahLst/>
            <a:cxnLst/>
            <a:rect r="r" b="b" t="t" l="l"/>
            <a:pathLst>
              <a:path h="7815497" w="7616557">
                <a:moveTo>
                  <a:pt x="0" y="0"/>
                </a:moveTo>
                <a:lnTo>
                  <a:pt x="7616556" y="0"/>
                </a:lnTo>
                <a:lnTo>
                  <a:pt x="7616556" y="7815497"/>
                </a:lnTo>
                <a:lnTo>
                  <a:pt x="0" y="78154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-2851369" y="-3442596"/>
            <a:ext cx="6709932" cy="6885191"/>
          </a:xfrm>
          <a:custGeom>
            <a:avLst/>
            <a:gdLst/>
            <a:ahLst/>
            <a:cxnLst/>
            <a:rect r="r" b="b" t="t" l="l"/>
            <a:pathLst>
              <a:path h="6885191" w="6709932">
                <a:moveTo>
                  <a:pt x="0" y="0"/>
                </a:moveTo>
                <a:lnTo>
                  <a:pt x="6709932" y="0"/>
                </a:lnTo>
                <a:lnTo>
                  <a:pt x="6709932" y="6885192"/>
                </a:lnTo>
                <a:lnTo>
                  <a:pt x="0" y="68851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028700" y="3213996"/>
            <a:ext cx="16136667" cy="52888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43663" indent="-321832" lvl="1">
              <a:lnSpc>
                <a:spcPts val="5962"/>
              </a:lnSpc>
              <a:buFont typeface="Arial"/>
              <a:buChar char="•"/>
            </a:pPr>
            <a:r>
              <a:rPr lang="en-US" sz="2981" spc="292">
                <a:solidFill>
                  <a:srgbClr val="231F20"/>
                </a:solidFill>
                <a:latin typeface="Open Sans Bold"/>
              </a:rPr>
              <a:t>Tokenization</a:t>
            </a:r>
            <a:r>
              <a:rPr lang="en-US" sz="2981" spc="292">
                <a:solidFill>
                  <a:srgbClr val="231F20"/>
                </a:solidFill>
                <a:latin typeface="Open Sans"/>
              </a:rPr>
              <a:t>: decompose input intosmaller units known as tokens</a:t>
            </a:r>
          </a:p>
          <a:p>
            <a:pPr marL="643663" indent="-321832" lvl="1">
              <a:lnSpc>
                <a:spcPts val="5962"/>
              </a:lnSpc>
              <a:buFont typeface="Arial"/>
              <a:buChar char="•"/>
            </a:pPr>
            <a:r>
              <a:rPr lang="en-US" sz="2981" spc="435">
                <a:solidFill>
                  <a:srgbClr val="231F20"/>
                </a:solidFill>
                <a:latin typeface="Open Sans Bold"/>
              </a:rPr>
              <a:t>Self-attention module</a:t>
            </a:r>
            <a:r>
              <a:rPr lang="en-US" sz="2981" spc="435">
                <a:solidFill>
                  <a:srgbClr val="231F20"/>
                </a:solidFill>
                <a:latin typeface="Open Sans"/>
              </a:rPr>
              <a:t>: </a:t>
            </a:r>
          </a:p>
          <a:p>
            <a:pPr marL="1287326" indent="-429109" lvl="2">
              <a:lnSpc>
                <a:spcPts val="4471"/>
              </a:lnSpc>
              <a:buFont typeface="Arial"/>
              <a:buChar char="⚬"/>
            </a:pPr>
            <a:r>
              <a:rPr lang="en-US" sz="2981" spc="435">
                <a:solidFill>
                  <a:srgbClr val="231F20"/>
                </a:solidFill>
                <a:latin typeface="Open Sans"/>
              </a:rPr>
              <a:t>each input token is processed to generate three distinct matrices: Query(Q), Key (K), and Value (V )</a:t>
            </a:r>
          </a:p>
          <a:p>
            <a:pPr marL="1287326" indent="-429109" lvl="2">
              <a:lnSpc>
                <a:spcPts val="7453"/>
              </a:lnSpc>
              <a:buFont typeface="Arial"/>
              <a:buChar char="⚬"/>
            </a:pPr>
            <a:r>
              <a:rPr lang="en-US" sz="2981" spc="435">
                <a:solidFill>
                  <a:srgbClr val="231F20"/>
                </a:solidFill>
                <a:latin typeface="Open Sans"/>
              </a:rPr>
              <a:t>For a single token, this operation can be formalized as follows:</a:t>
            </a:r>
          </a:p>
          <a:p>
            <a:pPr>
              <a:lnSpc>
                <a:spcPts val="7453"/>
              </a:lnSpc>
            </a:pPr>
          </a:p>
          <a:p>
            <a:pPr algn="just">
              <a:lnSpc>
                <a:spcPts val="7453"/>
              </a:lnSpc>
            </a:pPr>
          </a:p>
        </p:txBody>
      </p:sp>
      <p:grpSp>
        <p:nvGrpSpPr>
          <p:cNvPr name="Group 9" id="9"/>
          <p:cNvGrpSpPr/>
          <p:nvPr/>
        </p:nvGrpSpPr>
        <p:grpSpPr>
          <a:xfrm rot="0">
            <a:off x="3120208" y="7144887"/>
            <a:ext cx="12047583" cy="2113413"/>
            <a:chOff x="0" y="0"/>
            <a:chExt cx="16063445" cy="2817884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6063445" cy="2817884"/>
            </a:xfrm>
            <a:custGeom>
              <a:avLst/>
              <a:gdLst/>
              <a:ahLst/>
              <a:cxnLst/>
              <a:rect r="r" b="b" t="t" l="l"/>
              <a:pathLst>
                <a:path h="2817884" w="16063445">
                  <a:moveTo>
                    <a:pt x="0" y="0"/>
                  </a:moveTo>
                  <a:lnTo>
                    <a:pt x="16063445" y="0"/>
                  </a:lnTo>
                  <a:lnTo>
                    <a:pt x="16063445" y="2817884"/>
                  </a:lnTo>
                  <a:lnTo>
                    <a:pt x="0" y="28178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grpSp>
          <p:nvGrpSpPr>
            <p:cNvPr name="Group 11" id="11"/>
            <p:cNvGrpSpPr/>
            <p:nvPr/>
          </p:nvGrpSpPr>
          <p:grpSpPr>
            <a:xfrm rot="0">
              <a:off x="0" y="0"/>
              <a:ext cx="16063445" cy="2817884"/>
              <a:chOff x="0" y="0"/>
              <a:chExt cx="2326584" cy="408134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2326584" cy="408134"/>
              </a:xfrm>
              <a:custGeom>
                <a:avLst/>
                <a:gdLst/>
                <a:ahLst/>
                <a:cxnLst/>
                <a:rect r="r" b="b" t="t" l="l"/>
                <a:pathLst>
                  <a:path h="408134" w="2326584">
                    <a:moveTo>
                      <a:pt x="0" y="0"/>
                    </a:moveTo>
                    <a:lnTo>
                      <a:pt x="2326584" y="0"/>
                    </a:lnTo>
                    <a:lnTo>
                      <a:pt x="2326584" y="408134"/>
                    </a:lnTo>
                    <a:lnTo>
                      <a:pt x="0" y="408134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0" y="-19050"/>
                <a:ext cx="2326584" cy="42718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859"/>
                  </a:lnSpc>
                </a:pPr>
              </a:p>
            </p:txBody>
          </p:sp>
        </p:grpSp>
      </p:grpSp>
      <p:sp>
        <p:nvSpPr>
          <p:cNvPr name="TextBox 14" id="14"/>
          <p:cNvSpPr txBox="true"/>
          <p:nvPr/>
        </p:nvSpPr>
        <p:spPr>
          <a:xfrm rot="0">
            <a:off x="3690980" y="1232286"/>
            <a:ext cx="10906040" cy="13499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082"/>
              </a:lnSpc>
            </a:pPr>
            <a:r>
              <a:rPr lang="en-US" sz="8030" spc="786">
                <a:solidFill>
                  <a:srgbClr val="000000"/>
                </a:solidFill>
                <a:latin typeface="Oswald Bold"/>
              </a:rPr>
              <a:t>TRANSFORMER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0"/>
            <a:ext cx="18288000" cy="3086100"/>
            <a:chOff x="0" y="0"/>
            <a:chExt cx="4816593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816592" cy="812800"/>
            </a:xfrm>
            <a:custGeom>
              <a:avLst/>
              <a:gdLst/>
              <a:ahLst/>
              <a:cxnLst/>
              <a:rect r="r" b="b" t="t" l="l"/>
              <a:pathLst>
                <a:path h="812800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2F4F5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4816593" cy="8318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3451022" y="-4729397"/>
            <a:ext cx="7616557" cy="7815497"/>
          </a:xfrm>
          <a:custGeom>
            <a:avLst/>
            <a:gdLst/>
            <a:ahLst/>
            <a:cxnLst/>
            <a:rect r="r" b="b" t="t" l="l"/>
            <a:pathLst>
              <a:path h="7815497" w="7616557">
                <a:moveTo>
                  <a:pt x="0" y="0"/>
                </a:moveTo>
                <a:lnTo>
                  <a:pt x="7616556" y="0"/>
                </a:lnTo>
                <a:lnTo>
                  <a:pt x="7616556" y="7815497"/>
                </a:lnTo>
                <a:lnTo>
                  <a:pt x="0" y="78154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-2851369" y="-3442596"/>
            <a:ext cx="6709932" cy="6885191"/>
          </a:xfrm>
          <a:custGeom>
            <a:avLst/>
            <a:gdLst/>
            <a:ahLst/>
            <a:cxnLst/>
            <a:rect r="r" b="b" t="t" l="l"/>
            <a:pathLst>
              <a:path h="6885191" w="6709932">
                <a:moveTo>
                  <a:pt x="0" y="0"/>
                </a:moveTo>
                <a:lnTo>
                  <a:pt x="6709932" y="0"/>
                </a:lnTo>
                <a:lnTo>
                  <a:pt x="6709932" y="6885192"/>
                </a:lnTo>
                <a:lnTo>
                  <a:pt x="0" y="68851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4347771" y="4355679"/>
            <a:ext cx="9592458" cy="5354858"/>
            <a:chOff x="0" y="0"/>
            <a:chExt cx="12789945" cy="7139811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2789945" cy="7139811"/>
            </a:xfrm>
            <a:custGeom>
              <a:avLst/>
              <a:gdLst/>
              <a:ahLst/>
              <a:cxnLst/>
              <a:rect r="r" b="b" t="t" l="l"/>
              <a:pathLst>
                <a:path h="7139811" w="12789945">
                  <a:moveTo>
                    <a:pt x="0" y="0"/>
                  </a:moveTo>
                  <a:lnTo>
                    <a:pt x="12789945" y="0"/>
                  </a:lnTo>
                  <a:lnTo>
                    <a:pt x="12789945" y="7139811"/>
                  </a:lnTo>
                  <a:lnTo>
                    <a:pt x="0" y="71398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grpSp>
          <p:nvGrpSpPr>
            <p:cNvPr name="Group 10" id="10"/>
            <p:cNvGrpSpPr/>
            <p:nvPr/>
          </p:nvGrpSpPr>
          <p:grpSpPr>
            <a:xfrm rot="0">
              <a:off x="0" y="0"/>
              <a:ext cx="12789945" cy="7139811"/>
              <a:chOff x="0" y="0"/>
              <a:chExt cx="1980607" cy="1105647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1980607" cy="1105647"/>
              </a:xfrm>
              <a:custGeom>
                <a:avLst/>
                <a:gdLst/>
                <a:ahLst/>
                <a:cxnLst/>
                <a:rect r="r" b="b" t="t" l="l"/>
                <a:pathLst>
                  <a:path h="1105647" w="1980607">
                    <a:moveTo>
                      <a:pt x="0" y="0"/>
                    </a:moveTo>
                    <a:lnTo>
                      <a:pt x="1980607" y="0"/>
                    </a:lnTo>
                    <a:lnTo>
                      <a:pt x="1980607" y="1105647"/>
                    </a:lnTo>
                    <a:lnTo>
                      <a:pt x="0" y="1105647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-9525"/>
                <a:ext cx="1980607" cy="1115172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860"/>
                  </a:lnSpc>
                </a:pPr>
              </a:p>
            </p:txBody>
          </p:sp>
        </p:grpSp>
      </p:grpSp>
      <p:sp>
        <p:nvSpPr>
          <p:cNvPr name="TextBox 13" id="13"/>
          <p:cNvSpPr txBox="true"/>
          <p:nvPr/>
        </p:nvSpPr>
        <p:spPr>
          <a:xfrm rot="0">
            <a:off x="1028700" y="3213996"/>
            <a:ext cx="16136667" cy="34124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43663" indent="-321832" lvl="1">
              <a:lnSpc>
                <a:spcPts val="5962"/>
              </a:lnSpc>
              <a:buFont typeface="Arial"/>
              <a:buChar char="•"/>
            </a:pPr>
            <a:r>
              <a:rPr lang="en-US" sz="2981" spc="292">
                <a:solidFill>
                  <a:srgbClr val="231F20"/>
                </a:solidFill>
                <a:latin typeface="Open Sans"/>
              </a:rPr>
              <a:t> adjusting the parameters of a pre-trained model for a specific task</a:t>
            </a:r>
          </a:p>
          <a:p>
            <a:pPr>
              <a:lnSpc>
                <a:spcPts val="7453"/>
              </a:lnSpc>
            </a:pPr>
          </a:p>
          <a:p>
            <a:pPr>
              <a:lnSpc>
                <a:spcPts val="7453"/>
              </a:lnSpc>
            </a:pPr>
          </a:p>
          <a:p>
            <a:pPr algn="just">
              <a:lnSpc>
                <a:spcPts val="7453"/>
              </a:lnSpc>
            </a:pPr>
          </a:p>
        </p:txBody>
      </p:sp>
      <p:sp>
        <p:nvSpPr>
          <p:cNvPr name="TextBox 14" id="14"/>
          <p:cNvSpPr txBox="true"/>
          <p:nvPr/>
        </p:nvSpPr>
        <p:spPr>
          <a:xfrm rot="0">
            <a:off x="2193131" y="541461"/>
            <a:ext cx="13901737" cy="22940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288"/>
              </a:lnSpc>
            </a:pPr>
            <a:r>
              <a:rPr lang="en-US" sz="6730" spc="659">
                <a:solidFill>
                  <a:srgbClr val="000000"/>
                </a:solidFill>
                <a:latin typeface="Oswald Bold"/>
              </a:rPr>
              <a:t>FINE-TUNING </a:t>
            </a:r>
          </a:p>
          <a:p>
            <a:pPr algn="ctr">
              <a:lnSpc>
                <a:spcPts val="9288"/>
              </a:lnSpc>
            </a:pPr>
            <a:r>
              <a:rPr lang="en-US" sz="6730" spc="659">
                <a:solidFill>
                  <a:srgbClr val="000000"/>
                </a:solidFill>
                <a:latin typeface="Oswald Bold"/>
              </a:rPr>
              <a:t>TRANSFORMER MODELS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0"/>
            <a:ext cx="18288000" cy="3086100"/>
            <a:chOff x="0" y="0"/>
            <a:chExt cx="4816593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816592" cy="812800"/>
            </a:xfrm>
            <a:custGeom>
              <a:avLst/>
              <a:gdLst/>
              <a:ahLst/>
              <a:cxnLst/>
              <a:rect r="r" b="b" t="t" l="l"/>
              <a:pathLst>
                <a:path h="812800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2F4F5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4816593" cy="8318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3451022" y="-4729397"/>
            <a:ext cx="7616557" cy="7815497"/>
          </a:xfrm>
          <a:custGeom>
            <a:avLst/>
            <a:gdLst/>
            <a:ahLst/>
            <a:cxnLst/>
            <a:rect r="r" b="b" t="t" l="l"/>
            <a:pathLst>
              <a:path h="7815497" w="7616557">
                <a:moveTo>
                  <a:pt x="0" y="0"/>
                </a:moveTo>
                <a:lnTo>
                  <a:pt x="7616556" y="0"/>
                </a:lnTo>
                <a:lnTo>
                  <a:pt x="7616556" y="7815497"/>
                </a:lnTo>
                <a:lnTo>
                  <a:pt x="0" y="78154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-2851369" y="-3442596"/>
            <a:ext cx="6709932" cy="6885191"/>
          </a:xfrm>
          <a:custGeom>
            <a:avLst/>
            <a:gdLst/>
            <a:ahLst/>
            <a:cxnLst/>
            <a:rect r="r" b="b" t="t" l="l"/>
            <a:pathLst>
              <a:path h="6885191" w="6709932">
                <a:moveTo>
                  <a:pt x="0" y="0"/>
                </a:moveTo>
                <a:lnTo>
                  <a:pt x="6709932" y="0"/>
                </a:lnTo>
                <a:lnTo>
                  <a:pt x="6709932" y="6885192"/>
                </a:lnTo>
                <a:lnTo>
                  <a:pt x="0" y="68851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3835231" y="4796095"/>
            <a:ext cx="10523605" cy="5023032"/>
            <a:chOff x="0" y="0"/>
            <a:chExt cx="14031474" cy="669737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4031474" cy="6697376"/>
            </a:xfrm>
            <a:custGeom>
              <a:avLst/>
              <a:gdLst/>
              <a:ahLst/>
              <a:cxnLst/>
              <a:rect r="r" b="b" t="t" l="l"/>
              <a:pathLst>
                <a:path h="6697376" w="14031474">
                  <a:moveTo>
                    <a:pt x="0" y="0"/>
                  </a:moveTo>
                  <a:lnTo>
                    <a:pt x="14031474" y="0"/>
                  </a:lnTo>
                  <a:lnTo>
                    <a:pt x="14031474" y="6697376"/>
                  </a:lnTo>
                  <a:lnTo>
                    <a:pt x="0" y="66973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grpSp>
          <p:nvGrpSpPr>
            <p:cNvPr name="Group 10" id="10"/>
            <p:cNvGrpSpPr/>
            <p:nvPr/>
          </p:nvGrpSpPr>
          <p:grpSpPr>
            <a:xfrm rot="0">
              <a:off x="0" y="0"/>
              <a:ext cx="14031474" cy="6697376"/>
              <a:chOff x="0" y="0"/>
              <a:chExt cx="2032279" cy="970029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2032279" cy="970029"/>
              </a:xfrm>
              <a:custGeom>
                <a:avLst/>
                <a:gdLst/>
                <a:ahLst/>
                <a:cxnLst/>
                <a:rect r="r" b="b" t="t" l="l"/>
                <a:pathLst>
                  <a:path h="970029" w="2032279">
                    <a:moveTo>
                      <a:pt x="0" y="0"/>
                    </a:moveTo>
                    <a:lnTo>
                      <a:pt x="2032279" y="0"/>
                    </a:lnTo>
                    <a:lnTo>
                      <a:pt x="2032279" y="970029"/>
                    </a:lnTo>
                    <a:lnTo>
                      <a:pt x="0" y="970029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-19050"/>
                <a:ext cx="2032279" cy="98907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859"/>
                  </a:lnSpc>
                </a:pPr>
              </a:p>
            </p:txBody>
          </p:sp>
        </p:grpSp>
      </p:grpSp>
      <p:sp>
        <p:nvSpPr>
          <p:cNvPr name="TextBox 13" id="13"/>
          <p:cNvSpPr txBox="true"/>
          <p:nvPr/>
        </p:nvSpPr>
        <p:spPr>
          <a:xfrm rot="0">
            <a:off x="3690980" y="1260861"/>
            <a:ext cx="10906040" cy="11224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288"/>
              </a:lnSpc>
            </a:pPr>
            <a:r>
              <a:rPr lang="en-US" sz="6730" spc="659">
                <a:solidFill>
                  <a:srgbClr val="000000"/>
                </a:solidFill>
                <a:latin typeface="Oswald Bold"/>
              </a:rPr>
              <a:t>IN-CONTEXT LEARNING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28700" y="3356871"/>
            <a:ext cx="16136667" cy="2792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43663" indent="-321832" lvl="1">
              <a:lnSpc>
                <a:spcPts val="4471"/>
              </a:lnSpc>
              <a:buFont typeface="Arial"/>
              <a:buChar char="•"/>
            </a:pPr>
            <a:r>
              <a:rPr lang="en-US" sz="2981" spc="292">
                <a:solidFill>
                  <a:srgbClr val="231F20"/>
                </a:solidFill>
                <a:latin typeface="Open Sans"/>
              </a:rPr>
              <a:t>learn new tasks and skills simply from new examples in the input, without any gradient updates or changes to the pretrained model</a:t>
            </a:r>
          </a:p>
          <a:p>
            <a:pPr>
              <a:lnSpc>
                <a:spcPts val="7453"/>
              </a:lnSpc>
            </a:pPr>
          </a:p>
          <a:p>
            <a:pPr algn="just">
              <a:lnSpc>
                <a:spcPts val="7453"/>
              </a:lnSpc>
            </a:pP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0"/>
            <a:ext cx="18288000" cy="3086100"/>
            <a:chOff x="0" y="0"/>
            <a:chExt cx="4816593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816592" cy="812800"/>
            </a:xfrm>
            <a:custGeom>
              <a:avLst/>
              <a:gdLst/>
              <a:ahLst/>
              <a:cxnLst/>
              <a:rect r="r" b="b" t="t" l="l"/>
              <a:pathLst>
                <a:path h="812800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2F4F5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4816593" cy="8318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3451022" y="-4729397"/>
            <a:ext cx="7616557" cy="7815497"/>
          </a:xfrm>
          <a:custGeom>
            <a:avLst/>
            <a:gdLst/>
            <a:ahLst/>
            <a:cxnLst/>
            <a:rect r="r" b="b" t="t" l="l"/>
            <a:pathLst>
              <a:path h="7815497" w="7616557">
                <a:moveTo>
                  <a:pt x="0" y="0"/>
                </a:moveTo>
                <a:lnTo>
                  <a:pt x="7616556" y="0"/>
                </a:lnTo>
                <a:lnTo>
                  <a:pt x="7616556" y="7815497"/>
                </a:lnTo>
                <a:lnTo>
                  <a:pt x="0" y="78154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-2851369" y="-3442596"/>
            <a:ext cx="6709932" cy="6885191"/>
          </a:xfrm>
          <a:custGeom>
            <a:avLst/>
            <a:gdLst/>
            <a:ahLst/>
            <a:cxnLst/>
            <a:rect r="r" b="b" t="t" l="l"/>
            <a:pathLst>
              <a:path h="6885191" w="6709932">
                <a:moveTo>
                  <a:pt x="0" y="0"/>
                </a:moveTo>
                <a:lnTo>
                  <a:pt x="6709932" y="0"/>
                </a:lnTo>
                <a:lnTo>
                  <a:pt x="6709932" y="6885192"/>
                </a:lnTo>
                <a:lnTo>
                  <a:pt x="0" y="68851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3767327" y="3774210"/>
            <a:ext cx="10856683" cy="6103007"/>
            <a:chOff x="0" y="0"/>
            <a:chExt cx="14475577" cy="813734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4475577" cy="8137342"/>
            </a:xfrm>
            <a:custGeom>
              <a:avLst/>
              <a:gdLst/>
              <a:ahLst/>
              <a:cxnLst/>
              <a:rect r="r" b="b" t="t" l="l"/>
              <a:pathLst>
                <a:path h="8137342" w="14475577">
                  <a:moveTo>
                    <a:pt x="0" y="0"/>
                  </a:moveTo>
                  <a:lnTo>
                    <a:pt x="14475577" y="0"/>
                  </a:lnTo>
                  <a:lnTo>
                    <a:pt x="14475577" y="8137342"/>
                  </a:lnTo>
                  <a:lnTo>
                    <a:pt x="0" y="81373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grpSp>
          <p:nvGrpSpPr>
            <p:cNvPr name="Group 10" id="10"/>
            <p:cNvGrpSpPr/>
            <p:nvPr/>
          </p:nvGrpSpPr>
          <p:grpSpPr>
            <a:xfrm rot="0">
              <a:off x="0" y="0"/>
              <a:ext cx="14439591" cy="8137342"/>
              <a:chOff x="0" y="0"/>
              <a:chExt cx="2091390" cy="117859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2091390" cy="1178590"/>
              </a:xfrm>
              <a:custGeom>
                <a:avLst/>
                <a:gdLst/>
                <a:ahLst/>
                <a:cxnLst/>
                <a:rect r="r" b="b" t="t" l="l"/>
                <a:pathLst>
                  <a:path h="1178590" w="2091390">
                    <a:moveTo>
                      <a:pt x="0" y="0"/>
                    </a:moveTo>
                    <a:lnTo>
                      <a:pt x="2091390" y="0"/>
                    </a:lnTo>
                    <a:lnTo>
                      <a:pt x="2091390" y="1178590"/>
                    </a:lnTo>
                    <a:lnTo>
                      <a:pt x="0" y="117859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0" y="-19050"/>
                <a:ext cx="2091390" cy="119764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859"/>
                  </a:lnSpc>
                </a:pPr>
              </a:p>
            </p:txBody>
          </p:sp>
        </p:grpSp>
      </p:grpSp>
      <p:sp>
        <p:nvSpPr>
          <p:cNvPr name="TextBox 13" id="13"/>
          <p:cNvSpPr txBox="true"/>
          <p:nvPr/>
        </p:nvSpPr>
        <p:spPr>
          <a:xfrm rot="0">
            <a:off x="3690980" y="1038386"/>
            <a:ext cx="10906040" cy="9140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94"/>
              </a:lnSpc>
            </a:pPr>
            <a:r>
              <a:rPr lang="en-US" sz="5430" spc="532">
                <a:solidFill>
                  <a:srgbClr val="000000"/>
                </a:solidFill>
                <a:latin typeface="Oswald Bold"/>
              </a:rPr>
              <a:t>RETRIEVAL-AUGMENTED MODELS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28700" y="2912750"/>
            <a:ext cx="16599916" cy="2230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43663" indent="-321832" lvl="1">
              <a:lnSpc>
                <a:spcPts val="4471"/>
              </a:lnSpc>
              <a:buFont typeface="Arial"/>
              <a:buChar char="•"/>
            </a:pPr>
            <a:r>
              <a:rPr lang="en-US" sz="2981" spc="292">
                <a:solidFill>
                  <a:srgbClr val="231F20"/>
                </a:solidFill>
                <a:latin typeface="Open Sans"/>
              </a:rPr>
              <a:t>combine transformer architectures </a:t>
            </a:r>
            <a:r>
              <a:rPr lang="en-US" sz="2981" spc="292">
                <a:solidFill>
                  <a:srgbClr val="231F20"/>
                </a:solidFill>
                <a:latin typeface="Open Sans"/>
              </a:rPr>
              <a:t>with an external data retrieval system</a:t>
            </a:r>
          </a:p>
          <a:p>
            <a:pPr>
              <a:lnSpc>
                <a:spcPts val="7453"/>
              </a:lnSpc>
            </a:pPr>
          </a:p>
          <a:p>
            <a:pPr algn="just">
              <a:lnSpc>
                <a:spcPts val="7453"/>
              </a:lnSpc>
            </a:pP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0"/>
            <a:ext cx="18288000" cy="3086100"/>
            <a:chOff x="0" y="0"/>
            <a:chExt cx="4816593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816592" cy="812800"/>
            </a:xfrm>
            <a:custGeom>
              <a:avLst/>
              <a:gdLst/>
              <a:ahLst/>
              <a:cxnLst/>
              <a:rect r="r" b="b" t="t" l="l"/>
              <a:pathLst>
                <a:path h="812800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2F4F5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4816593" cy="8318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3451022" y="-4729397"/>
            <a:ext cx="7616557" cy="7815497"/>
          </a:xfrm>
          <a:custGeom>
            <a:avLst/>
            <a:gdLst/>
            <a:ahLst/>
            <a:cxnLst/>
            <a:rect r="r" b="b" t="t" l="l"/>
            <a:pathLst>
              <a:path h="7815497" w="7616557">
                <a:moveTo>
                  <a:pt x="0" y="0"/>
                </a:moveTo>
                <a:lnTo>
                  <a:pt x="7616556" y="0"/>
                </a:lnTo>
                <a:lnTo>
                  <a:pt x="7616556" y="7815497"/>
                </a:lnTo>
                <a:lnTo>
                  <a:pt x="0" y="78154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-2851369" y="-3442596"/>
            <a:ext cx="6709932" cy="6885191"/>
          </a:xfrm>
          <a:custGeom>
            <a:avLst/>
            <a:gdLst/>
            <a:ahLst/>
            <a:cxnLst/>
            <a:rect r="r" b="b" t="t" l="l"/>
            <a:pathLst>
              <a:path h="6885191" w="6709932">
                <a:moveTo>
                  <a:pt x="0" y="0"/>
                </a:moveTo>
                <a:lnTo>
                  <a:pt x="6709932" y="0"/>
                </a:lnTo>
                <a:lnTo>
                  <a:pt x="6709932" y="6885192"/>
                </a:lnTo>
                <a:lnTo>
                  <a:pt x="0" y="68851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3690980" y="1260861"/>
            <a:ext cx="10906040" cy="11224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288"/>
              </a:lnSpc>
            </a:pPr>
            <a:r>
              <a:rPr lang="en-US" sz="6730" spc="659">
                <a:solidFill>
                  <a:srgbClr val="000000"/>
                </a:solidFill>
                <a:latin typeface="Oswald Bold"/>
              </a:rPr>
              <a:t>CONCLUSION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202842" y="3000375"/>
            <a:ext cx="15712748" cy="3535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43663" indent="-321832" lvl="1">
              <a:lnSpc>
                <a:spcPts val="4471"/>
              </a:lnSpc>
              <a:buFont typeface="Arial"/>
              <a:buChar char="•"/>
            </a:pPr>
            <a:r>
              <a:rPr lang="en-US" sz="2981" spc="292">
                <a:solidFill>
                  <a:srgbClr val="231F20"/>
                </a:solidFill>
                <a:latin typeface="Open Sans Bold"/>
              </a:rPr>
              <a:t>Fine-tuning</a:t>
            </a:r>
            <a:r>
              <a:rPr lang="en-US" sz="2981" spc="292">
                <a:solidFill>
                  <a:srgbClr val="231F20"/>
                </a:solidFill>
                <a:latin typeface="Open Sans"/>
              </a:rPr>
              <a:t>: we modify the model; we don’t know the origin of the answear</a:t>
            </a:r>
          </a:p>
          <a:p>
            <a:pPr marL="643663" indent="-321832" lvl="1">
              <a:lnSpc>
                <a:spcPts val="4471"/>
              </a:lnSpc>
              <a:buFont typeface="Arial"/>
              <a:buChar char="•"/>
            </a:pPr>
            <a:r>
              <a:rPr lang="en-US" sz="2981" spc="292">
                <a:solidFill>
                  <a:srgbClr val="231F20"/>
                </a:solidFill>
                <a:latin typeface="Open Sans Bold"/>
              </a:rPr>
              <a:t>In-context learning</a:t>
            </a:r>
            <a:r>
              <a:rPr lang="en-US" sz="2981" spc="292">
                <a:solidFill>
                  <a:srgbClr val="231F20"/>
                </a:solidFill>
                <a:latin typeface="Open Sans"/>
              </a:rPr>
              <a:t>: no model modification</a:t>
            </a:r>
          </a:p>
          <a:p>
            <a:pPr marL="643663" indent="-321832" lvl="1">
              <a:lnSpc>
                <a:spcPts val="4471"/>
              </a:lnSpc>
              <a:buFont typeface="Arial"/>
              <a:buChar char="•"/>
            </a:pPr>
            <a:r>
              <a:rPr lang="en-US" sz="2981" spc="292">
                <a:solidFill>
                  <a:srgbClr val="231F20"/>
                </a:solidFill>
                <a:latin typeface="Open Sans Bold"/>
              </a:rPr>
              <a:t>Retrieval-augmented model</a:t>
            </a:r>
            <a:r>
              <a:rPr lang="en-US" sz="2981" spc="292">
                <a:solidFill>
                  <a:srgbClr val="231F20"/>
                </a:solidFill>
                <a:latin typeface="Open Sans"/>
              </a:rPr>
              <a:t>: the origin of a response can be directly traced back to the retrieved documents</a:t>
            </a:r>
          </a:p>
          <a:p>
            <a:pPr algn="just">
              <a:lnSpc>
                <a:spcPts val="7453"/>
              </a:lnSpc>
            </a:pPr>
          </a:p>
        </p:txBody>
      </p:sp>
      <p:sp>
        <p:nvSpPr>
          <p:cNvPr name="TextBox 10" id="10"/>
          <p:cNvSpPr txBox="true"/>
          <p:nvPr/>
        </p:nvSpPr>
        <p:spPr>
          <a:xfrm rot="0">
            <a:off x="3690980" y="6450325"/>
            <a:ext cx="10906040" cy="8134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66"/>
              </a:lnSpc>
            </a:pPr>
            <a:r>
              <a:rPr lang="en-US" sz="4830" spc="473">
                <a:solidFill>
                  <a:srgbClr val="000000"/>
                </a:solidFill>
                <a:latin typeface="Oswald Bold"/>
              </a:rPr>
              <a:t>FUTURE WORK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202842" y="7560645"/>
            <a:ext cx="15712748" cy="1287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43663" indent="-321832" lvl="1">
              <a:lnSpc>
                <a:spcPts val="4471"/>
              </a:lnSpc>
              <a:buFont typeface="Arial"/>
              <a:buChar char="•"/>
            </a:pPr>
            <a:r>
              <a:rPr lang="en-US" sz="2981" spc="292">
                <a:solidFill>
                  <a:srgbClr val="231F20"/>
                </a:solidFill>
                <a:latin typeface="Open Sans Bold"/>
              </a:rPr>
              <a:t>RAG models</a:t>
            </a:r>
            <a:r>
              <a:rPr lang="en-US" sz="2981" spc="292">
                <a:solidFill>
                  <a:srgbClr val="231F20"/>
                </a:solidFill>
                <a:latin typeface="Open Sans"/>
              </a:rPr>
              <a:t>: document organization and text segmentation methods</a:t>
            </a:r>
          </a:p>
          <a:p>
            <a:pPr algn="just">
              <a:lnSpc>
                <a:spcPts val="7453"/>
              </a:lnSpc>
            </a:pP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0"/>
            <a:ext cx="18288000" cy="3086100"/>
            <a:chOff x="0" y="0"/>
            <a:chExt cx="4816593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816592" cy="812800"/>
            </a:xfrm>
            <a:custGeom>
              <a:avLst/>
              <a:gdLst/>
              <a:ahLst/>
              <a:cxnLst/>
              <a:rect r="r" b="b" t="t" l="l"/>
              <a:pathLst>
                <a:path h="812800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2F4F5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4816593" cy="8318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3451022" y="-4729397"/>
            <a:ext cx="7616557" cy="7815497"/>
          </a:xfrm>
          <a:custGeom>
            <a:avLst/>
            <a:gdLst/>
            <a:ahLst/>
            <a:cxnLst/>
            <a:rect r="r" b="b" t="t" l="l"/>
            <a:pathLst>
              <a:path h="7815497" w="7616557">
                <a:moveTo>
                  <a:pt x="0" y="0"/>
                </a:moveTo>
                <a:lnTo>
                  <a:pt x="7616556" y="0"/>
                </a:lnTo>
                <a:lnTo>
                  <a:pt x="7616556" y="7815497"/>
                </a:lnTo>
                <a:lnTo>
                  <a:pt x="0" y="78154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-2851369" y="-3442596"/>
            <a:ext cx="6709932" cy="6885191"/>
          </a:xfrm>
          <a:custGeom>
            <a:avLst/>
            <a:gdLst/>
            <a:ahLst/>
            <a:cxnLst/>
            <a:rect r="r" b="b" t="t" l="l"/>
            <a:pathLst>
              <a:path h="6885191" w="6709932">
                <a:moveTo>
                  <a:pt x="0" y="0"/>
                </a:moveTo>
                <a:lnTo>
                  <a:pt x="6709932" y="0"/>
                </a:lnTo>
                <a:lnTo>
                  <a:pt x="6709932" y="6885192"/>
                </a:lnTo>
                <a:lnTo>
                  <a:pt x="0" y="68851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3690980" y="1260861"/>
            <a:ext cx="10906040" cy="11224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288"/>
              </a:lnSpc>
            </a:pPr>
            <a:r>
              <a:rPr lang="en-US" sz="6730" spc="659">
                <a:solidFill>
                  <a:srgbClr val="000000"/>
                </a:solidFill>
                <a:latin typeface="Oswald Bold"/>
              </a:rPr>
              <a:t>REFERENCES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1410323" y="3442596"/>
            <a:ext cx="15467355" cy="5591206"/>
            <a:chOff x="0" y="0"/>
            <a:chExt cx="20623140" cy="7454942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0623140" cy="7454942"/>
            </a:xfrm>
            <a:custGeom>
              <a:avLst/>
              <a:gdLst/>
              <a:ahLst/>
              <a:cxnLst/>
              <a:rect r="r" b="b" t="t" l="l"/>
              <a:pathLst>
                <a:path h="7454942" w="20623140">
                  <a:moveTo>
                    <a:pt x="0" y="0"/>
                  </a:moveTo>
                  <a:lnTo>
                    <a:pt x="20623140" y="0"/>
                  </a:lnTo>
                  <a:lnTo>
                    <a:pt x="20623140" y="7454942"/>
                  </a:lnTo>
                  <a:lnTo>
                    <a:pt x="0" y="74549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grpSp>
          <p:nvGrpSpPr>
            <p:cNvPr name="Group 11" id="11"/>
            <p:cNvGrpSpPr/>
            <p:nvPr/>
          </p:nvGrpSpPr>
          <p:grpSpPr>
            <a:xfrm rot="0">
              <a:off x="0" y="0"/>
              <a:ext cx="20623140" cy="7454942"/>
              <a:chOff x="0" y="0"/>
              <a:chExt cx="2986998" cy="1079753"/>
            </a:xfrm>
          </p:grpSpPr>
          <p:sp>
            <p:nvSpPr>
              <p:cNvPr name="Freeform 12" id="12"/>
              <p:cNvSpPr/>
              <p:nvPr/>
            </p:nvSpPr>
            <p:spPr>
              <a:xfrm flipH="false" flipV="false" rot="0">
                <a:off x="0" y="0"/>
                <a:ext cx="2986998" cy="1079753"/>
              </a:xfrm>
              <a:custGeom>
                <a:avLst/>
                <a:gdLst/>
                <a:ahLst/>
                <a:cxnLst/>
                <a:rect r="r" b="b" t="t" l="l"/>
                <a:pathLst>
                  <a:path h="1079753" w="2986998">
                    <a:moveTo>
                      <a:pt x="0" y="0"/>
                    </a:moveTo>
                    <a:lnTo>
                      <a:pt x="2986998" y="0"/>
                    </a:lnTo>
                    <a:lnTo>
                      <a:pt x="2986998" y="1079753"/>
                    </a:lnTo>
                    <a:lnTo>
                      <a:pt x="0" y="1079753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name="TextBox 13" id="13"/>
              <p:cNvSpPr txBox="true"/>
              <p:nvPr/>
            </p:nvSpPr>
            <p:spPr>
              <a:xfrm>
                <a:off x="0" y="-19050"/>
                <a:ext cx="2986998" cy="1098803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859"/>
                  </a:lnSpc>
                </a:pPr>
              </a:p>
            </p:txBody>
          </p:sp>
        </p:grpSp>
      </p:grp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580377">
            <a:off x="9407140" y="-9309963"/>
            <a:ext cx="24036383" cy="24664199"/>
          </a:xfrm>
          <a:custGeom>
            <a:avLst/>
            <a:gdLst/>
            <a:ahLst/>
            <a:cxnLst/>
            <a:rect r="r" b="b" t="t" l="l"/>
            <a:pathLst>
              <a:path h="24664199" w="24036383">
                <a:moveTo>
                  <a:pt x="0" y="0"/>
                </a:moveTo>
                <a:lnTo>
                  <a:pt x="24036383" y="0"/>
                </a:lnTo>
                <a:lnTo>
                  <a:pt x="24036383" y="24664198"/>
                </a:lnTo>
                <a:lnTo>
                  <a:pt x="0" y="246641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686644" y="1935477"/>
            <a:ext cx="8097687" cy="48897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3015"/>
              </a:lnSpc>
            </a:pPr>
            <a:r>
              <a:rPr lang="en-US" sz="9431" spc="924">
                <a:solidFill>
                  <a:srgbClr val="231F20"/>
                </a:solidFill>
                <a:latin typeface="Oswald Bold"/>
              </a:rPr>
              <a:t>THANK YOU FOR YOUR</a:t>
            </a:r>
          </a:p>
          <a:p>
            <a:pPr marL="0" indent="0" lvl="0">
              <a:lnSpc>
                <a:spcPts val="13015"/>
              </a:lnSpc>
              <a:spcBef>
                <a:spcPct val="0"/>
              </a:spcBef>
            </a:pPr>
            <a:r>
              <a:rPr lang="en-US" sz="9431" spc="924">
                <a:solidFill>
                  <a:srgbClr val="231F20"/>
                </a:solidFill>
                <a:latin typeface="Oswald Bold"/>
              </a:rPr>
              <a:t>ATTENTION!</a:t>
            </a:r>
          </a:p>
        </p:txBody>
      </p:sp>
      <p:sp>
        <p:nvSpPr>
          <p:cNvPr name="Freeform 5" id="5"/>
          <p:cNvSpPr/>
          <p:nvPr/>
        </p:nvSpPr>
        <p:spPr>
          <a:xfrm flipH="true" flipV="false" rot="0">
            <a:off x="-4254153" y="7476061"/>
            <a:ext cx="11881594" cy="3564478"/>
          </a:xfrm>
          <a:custGeom>
            <a:avLst/>
            <a:gdLst/>
            <a:ahLst/>
            <a:cxnLst/>
            <a:rect r="r" b="b" t="t" l="l"/>
            <a:pathLst>
              <a:path h="3564478" w="11881594">
                <a:moveTo>
                  <a:pt x="11881594" y="0"/>
                </a:moveTo>
                <a:lnTo>
                  <a:pt x="0" y="0"/>
                </a:lnTo>
                <a:lnTo>
                  <a:pt x="0" y="3564478"/>
                </a:lnTo>
                <a:lnTo>
                  <a:pt x="11881594" y="3564478"/>
                </a:lnTo>
                <a:lnTo>
                  <a:pt x="11881594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DAF5HM-SqSs</dc:identifier>
  <dcterms:modified xsi:type="dcterms:W3CDTF">2011-08-01T06:04:30Z</dcterms:modified>
  <cp:revision>1</cp:revision>
  <dc:title>Grey minimalist business project presentation </dc:title>
</cp:coreProperties>
</file>