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7E0CF6C-748E-4B7A-BC8B-3011EF78ED13}" type="datetime1">
              <a:rPr lang="en-US" smtClean="0"/>
              <a:pPr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471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0919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6759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1587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9616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865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7188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4741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6781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5918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9309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37249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9025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07898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53578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7320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2009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00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B03FEF-CED5-DCDD-944C-EF78EB501B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9684" r="-1" b="-1"/>
          <a:stretch/>
        </p:blipFill>
        <p:spPr>
          <a:xfrm>
            <a:off x="3068" y="0"/>
            <a:ext cx="12188932" cy="685662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807BB6C-DD37-A3E3-DF90-B86749B9B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1" y="1644072"/>
            <a:ext cx="5105400" cy="2491199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hu-HU" sz="4100" dirty="0" err="1">
                <a:solidFill>
                  <a:schemeClr val="bg1"/>
                </a:solidFill>
              </a:rPr>
              <a:t>Self-supervised</a:t>
            </a:r>
            <a:r>
              <a:rPr lang="hu-HU" sz="4100" dirty="0">
                <a:solidFill>
                  <a:schemeClr val="bg1"/>
                </a:solidFill>
              </a:rPr>
              <a:t> Deep </a:t>
            </a:r>
            <a:r>
              <a:rPr lang="hu-HU" sz="4100" dirty="0" err="1">
                <a:solidFill>
                  <a:schemeClr val="bg1"/>
                </a:solidFill>
              </a:rPr>
              <a:t>Learning</a:t>
            </a:r>
            <a:r>
              <a:rPr lang="hu-HU" sz="4100" dirty="0">
                <a:solidFill>
                  <a:schemeClr val="bg1"/>
                </a:solidFill>
              </a:rPr>
              <a:t> </a:t>
            </a:r>
            <a:r>
              <a:rPr lang="hu-HU" sz="4100" dirty="0" err="1">
                <a:solidFill>
                  <a:schemeClr val="bg1"/>
                </a:solidFill>
              </a:rPr>
              <a:t>Models</a:t>
            </a:r>
            <a:r>
              <a:rPr lang="hu-HU" sz="4100" dirty="0">
                <a:solidFill>
                  <a:schemeClr val="bg1"/>
                </a:solidFill>
              </a:rPr>
              <a:t> </a:t>
            </a:r>
            <a:r>
              <a:rPr lang="hu-HU" sz="4100" dirty="0" err="1">
                <a:solidFill>
                  <a:schemeClr val="bg1"/>
                </a:solidFill>
              </a:rPr>
              <a:t>on</a:t>
            </a:r>
            <a:r>
              <a:rPr lang="hu-HU" sz="4100" dirty="0">
                <a:solidFill>
                  <a:schemeClr val="bg1"/>
                </a:solidFill>
              </a:rPr>
              <a:t> Time-</a:t>
            </a:r>
            <a:r>
              <a:rPr lang="hu-HU" sz="4100" dirty="0" err="1">
                <a:solidFill>
                  <a:schemeClr val="bg1"/>
                </a:solidFill>
              </a:rPr>
              <a:t>series</a:t>
            </a:r>
            <a:r>
              <a:rPr lang="hu-HU" sz="4100" dirty="0">
                <a:solidFill>
                  <a:schemeClr val="bg1"/>
                </a:solidFill>
              </a:rPr>
              <a:t> Data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D30E196-1D11-DF96-0D15-BAE8251ED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1" y="4335079"/>
            <a:ext cx="5105400" cy="878849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hu-HU" dirty="0" err="1">
                <a:solidFill>
                  <a:schemeClr val="bg1"/>
                </a:solidFill>
              </a:rPr>
              <a:t>Created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by</a:t>
            </a:r>
            <a:r>
              <a:rPr lang="hu-HU" dirty="0">
                <a:solidFill>
                  <a:schemeClr val="bg1"/>
                </a:solidFill>
              </a:rPr>
              <a:t> Vilmos Szirmai</a:t>
            </a:r>
          </a:p>
          <a:p>
            <a:pPr algn="l"/>
            <a:r>
              <a:rPr lang="hu-HU" dirty="0" err="1">
                <a:solidFill>
                  <a:schemeClr val="bg1"/>
                </a:solidFill>
              </a:rPr>
              <a:t>Supervised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by</a:t>
            </a:r>
            <a:r>
              <a:rPr lang="hu-HU" dirty="0">
                <a:solidFill>
                  <a:schemeClr val="bg1"/>
                </a:solidFill>
              </a:rPr>
              <a:t> Adrián </a:t>
            </a:r>
            <a:r>
              <a:rPr lang="hu-HU" dirty="0" err="1">
                <a:solidFill>
                  <a:schemeClr val="bg1"/>
                </a:solidFill>
              </a:rPr>
              <a:t>Csiszárik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8CD807BA-C470-1210-9D0C-B636A274A9CB}"/>
              </a:ext>
            </a:extLst>
          </p:cNvPr>
          <p:cNvSpPr/>
          <p:nvPr/>
        </p:nvSpPr>
        <p:spPr>
          <a:xfrm>
            <a:off x="4430835" y="0"/>
            <a:ext cx="3330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Introduction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A3EC70BB-8F2A-6C5C-1615-07D0475DBE01}"/>
              </a:ext>
            </a:extLst>
          </p:cNvPr>
          <p:cNvSpPr txBox="1"/>
          <p:nvPr/>
        </p:nvSpPr>
        <p:spPr>
          <a:xfrm>
            <a:off x="547999" y="1956986"/>
            <a:ext cx="5639301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dirty="0" err="1"/>
              <a:t>Self-supervision</a:t>
            </a:r>
            <a:r>
              <a:rPr lang="hu-HU" sz="3200" dirty="0"/>
              <a:t> in </a:t>
            </a:r>
            <a:r>
              <a:rPr lang="hu-HU" sz="3200" dirty="0" err="1"/>
              <a:t>general</a:t>
            </a:r>
            <a:endParaRPr lang="hu-H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dirty="0" err="1"/>
              <a:t>Objective</a:t>
            </a:r>
            <a:r>
              <a:rPr lang="hu-HU" sz="3200" dirty="0"/>
              <a:t>: </a:t>
            </a:r>
            <a:r>
              <a:rPr lang="hu-HU" sz="3200" dirty="0" err="1"/>
              <a:t>creating</a:t>
            </a:r>
            <a:r>
              <a:rPr lang="hu-HU" sz="3200" dirty="0"/>
              <a:t> </a:t>
            </a:r>
            <a:r>
              <a:rPr lang="hu-HU" sz="3200" dirty="0" err="1"/>
              <a:t>labels</a:t>
            </a:r>
            <a:r>
              <a:rPr lang="hu-HU" sz="3200" dirty="0"/>
              <a:t> </a:t>
            </a:r>
            <a:r>
              <a:rPr lang="hu-HU" sz="3200" dirty="0" err="1"/>
              <a:t>from</a:t>
            </a:r>
            <a:r>
              <a:rPr lang="hu-HU" sz="3200" dirty="0"/>
              <a:t> </a:t>
            </a:r>
            <a:br>
              <a:rPr lang="hu-HU" sz="3200" dirty="0"/>
            </a:br>
            <a:r>
              <a:rPr lang="hu-HU" sz="3200" dirty="0" err="1"/>
              <a:t>data</a:t>
            </a:r>
            <a:endParaRPr lang="hu-H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dirty="0" err="1"/>
              <a:t>Relation</a:t>
            </a:r>
            <a:r>
              <a:rPr lang="hu-HU" sz="3200" dirty="0"/>
              <a:t> </a:t>
            </a:r>
            <a:r>
              <a:rPr lang="hu-HU" sz="3200" dirty="0" err="1"/>
              <a:t>to</a:t>
            </a:r>
            <a:r>
              <a:rPr lang="hu-HU" sz="3200" dirty="0"/>
              <a:t> Bosch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2050" name="Picture 2" descr="Self-Supervised Representation Learning | Lil'Log">
            <a:extLst>
              <a:ext uri="{FF2B5EF4-FFF2-40B4-BE49-F238E27FC236}">
                <a16:creationId xmlns:a16="http://schemas.microsoft.com/office/drawing/2014/main" id="{191E1A73-6F68-0B61-A433-EB0758E93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01443"/>
            <a:ext cx="5902547" cy="205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947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526568D3-3E98-8EF5-43D5-395541C532F6}"/>
              </a:ext>
            </a:extLst>
          </p:cNvPr>
          <p:cNvSpPr/>
          <p:nvPr/>
        </p:nvSpPr>
        <p:spPr>
          <a:xfrm>
            <a:off x="3316745" y="0"/>
            <a:ext cx="5558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 </a:t>
            </a:r>
            <a:r>
              <a:rPr lang="hu-H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hu-HU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reprocessing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6949C94-FA26-67A6-0C54-A492F9FAEBC5}"/>
              </a:ext>
            </a:extLst>
          </p:cNvPr>
          <p:cNvSpPr txBox="1"/>
          <p:nvPr/>
        </p:nvSpPr>
        <p:spPr>
          <a:xfrm>
            <a:off x="487111" y="2085174"/>
            <a:ext cx="5334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dirty="0"/>
              <a:t>Hindi </a:t>
            </a:r>
            <a:r>
              <a:rPr lang="hu-HU" sz="3200" dirty="0" err="1"/>
              <a:t>speech</a:t>
            </a:r>
            <a:r>
              <a:rPr lang="hu-HU" sz="3200" dirty="0"/>
              <a:t> </a:t>
            </a:r>
            <a:r>
              <a:rPr lang="hu-HU" sz="3200" dirty="0" err="1"/>
              <a:t>classification</a:t>
            </a:r>
            <a:r>
              <a:rPr lang="hu-HU" sz="3200" dirty="0"/>
              <a:t> </a:t>
            </a:r>
            <a:r>
              <a:rPr lang="hu-HU" sz="3200" dirty="0" err="1"/>
              <a:t>dataset</a:t>
            </a:r>
            <a:endParaRPr lang="hu-H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dirty="0"/>
              <a:t>MFCC and </a:t>
            </a:r>
            <a:r>
              <a:rPr lang="hu-HU" sz="3200" dirty="0" err="1"/>
              <a:t>audio</a:t>
            </a:r>
            <a:r>
              <a:rPr lang="hu-HU" sz="3200" dirty="0"/>
              <a:t> </a:t>
            </a:r>
            <a:r>
              <a:rPr lang="hu-HU" sz="3200" dirty="0" err="1"/>
              <a:t>processing</a:t>
            </a:r>
            <a:r>
              <a:rPr lang="hu-HU" sz="3200" dirty="0"/>
              <a:t> </a:t>
            </a:r>
            <a:r>
              <a:rPr lang="hu-HU" sz="3200" dirty="0" err="1"/>
              <a:t>workflow</a:t>
            </a:r>
            <a:endParaRPr lang="hu-H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3200" b="1" dirty="0"/>
          </a:p>
        </p:txBody>
      </p:sp>
      <p:pic>
        <p:nvPicPr>
          <p:cNvPr id="3076" name="Picture 4" descr="Extract MFCC, log energy, delta, and delta-delta of audio signal - MATLAB  mfcc - MathWorks India">
            <a:extLst>
              <a:ext uri="{FF2B5EF4-FFF2-40B4-BE49-F238E27FC236}">
                <a16:creationId xmlns:a16="http://schemas.microsoft.com/office/drawing/2014/main" id="{5A70AF59-DE53-BDD7-0411-5A0D54BB9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488786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42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CC186470-4536-EF8D-A15D-7D71C036FC16}"/>
              </a:ext>
            </a:extLst>
          </p:cNvPr>
          <p:cNvSpPr/>
          <p:nvPr/>
        </p:nvSpPr>
        <p:spPr>
          <a:xfrm>
            <a:off x="3347853" y="0"/>
            <a:ext cx="5257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Supervised</a:t>
            </a:r>
            <a:r>
              <a:rPr lang="hu-H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section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2811A4A-C09D-1261-3676-99E82B41E5E9}"/>
              </a:ext>
            </a:extLst>
          </p:cNvPr>
          <p:cNvSpPr txBox="1"/>
          <p:nvPr/>
        </p:nvSpPr>
        <p:spPr>
          <a:xfrm>
            <a:off x="766907" y="1659285"/>
            <a:ext cx="498726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dirty="0" err="1"/>
              <a:t>Model</a:t>
            </a:r>
            <a:r>
              <a:rPr lang="hu-HU" sz="3200" dirty="0"/>
              <a:t>: </a:t>
            </a:r>
            <a:r>
              <a:rPr lang="hu-HU" sz="3200" dirty="0" err="1"/>
              <a:t>one-dimensional</a:t>
            </a:r>
            <a:r>
              <a:rPr lang="hu-HU" sz="3200" dirty="0"/>
              <a:t> </a:t>
            </a:r>
            <a:br>
              <a:rPr lang="hu-HU" sz="3200" dirty="0"/>
            </a:br>
            <a:r>
              <a:rPr lang="hu-HU" sz="3200" dirty="0" err="1"/>
              <a:t>convolutional</a:t>
            </a:r>
            <a:r>
              <a:rPr lang="hu-HU" sz="3200" dirty="0"/>
              <a:t> </a:t>
            </a:r>
            <a:r>
              <a:rPr lang="hu-HU" sz="3200" dirty="0" err="1"/>
              <a:t>network</a:t>
            </a:r>
            <a:endParaRPr lang="hu-H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dirty="0"/>
              <a:t>MFCC is an </a:t>
            </a:r>
            <a:r>
              <a:rPr lang="hu-HU" sz="3200" dirty="0" err="1"/>
              <a:t>excellent</a:t>
            </a:r>
            <a:r>
              <a:rPr lang="hu-HU" sz="3200" dirty="0"/>
              <a:t> </a:t>
            </a:r>
            <a:br>
              <a:rPr lang="hu-HU" sz="3200" dirty="0"/>
            </a:br>
            <a:r>
              <a:rPr lang="hu-HU" sz="3200" dirty="0" err="1"/>
              <a:t>representation</a:t>
            </a:r>
            <a:endParaRPr lang="hu-H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dirty="0"/>
              <a:t>Outstanding </a:t>
            </a:r>
            <a:r>
              <a:rPr lang="hu-HU" sz="3200" dirty="0" err="1"/>
              <a:t>accuracy</a:t>
            </a:r>
            <a:r>
              <a:rPr lang="hu-HU" sz="3200" dirty="0"/>
              <a:t>: 0.98</a:t>
            </a:r>
          </a:p>
        </p:txBody>
      </p:sp>
      <p:pic>
        <p:nvPicPr>
          <p:cNvPr id="4098" name="Picture 2" descr="Understanding Convolutional Neural Network: A Complete Guide">
            <a:extLst>
              <a:ext uri="{FF2B5EF4-FFF2-40B4-BE49-F238E27FC236}">
                <a16:creationId xmlns:a16="http://schemas.microsoft.com/office/drawing/2014/main" id="{C2E1EC5F-58C3-3B47-4A54-0CA3EF423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70" y="1474059"/>
            <a:ext cx="6242304" cy="372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690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716E21C5-0F55-1319-A5FC-E3B528B820D1}"/>
              </a:ext>
            </a:extLst>
          </p:cNvPr>
          <p:cNvSpPr/>
          <p:nvPr/>
        </p:nvSpPr>
        <p:spPr>
          <a:xfrm>
            <a:off x="1371473" y="0"/>
            <a:ext cx="9449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Self</a:t>
            </a:r>
            <a:r>
              <a:rPr lang="hu-H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-supervision</a:t>
            </a:r>
            <a:r>
              <a:rPr lang="hu-H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 </a:t>
            </a:r>
            <a:r>
              <a:rPr lang="hu-HU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experiments</a:t>
            </a:r>
            <a:r>
              <a:rPr lang="hu-H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99675EE2-4B8A-313C-55DB-2ABC494CA2C4}"/>
              </a:ext>
            </a:extLst>
          </p:cNvPr>
          <p:cNvSpPr txBox="1"/>
          <p:nvPr/>
        </p:nvSpPr>
        <p:spPr>
          <a:xfrm>
            <a:off x="996060" y="1293564"/>
            <a:ext cx="52754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err="1"/>
              <a:t>Contrastive</a:t>
            </a:r>
            <a:r>
              <a:rPr lang="hu-HU" sz="2800" dirty="0"/>
              <a:t> </a:t>
            </a:r>
            <a:r>
              <a:rPr lang="hu-HU" sz="2800" dirty="0" err="1"/>
              <a:t>predictive</a:t>
            </a:r>
            <a:r>
              <a:rPr lang="hu-HU" sz="2800" dirty="0"/>
              <a:t> </a:t>
            </a:r>
            <a:r>
              <a:rPr lang="hu-HU" sz="2800" dirty="0" err="1"/>
              <a:t>coding</a:t>
            </a:r>
            <a:r>
              <a:rPr lang="hu-HU" sz="2800" dirty="0"/>
              <a:t> (CPC)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err="1"/>
              <a:t>Contrastive</a:t>
            </a:r>
            <a:r>
              <a:rPr lang="hu-HU" sz="2800" dirty="0"/>
              <a:t> </a:t>
            </a:r>
            <a:r>
              <a:rPr lang="hu-HU" sz="2800" dirty="0" err="1"/>
              <a:t>loss</a:t>
            </a:r>
            <a:r>
              <a:rPr lang="hu-HU" sz="2800" dirty="0"/>
              <a:t> </a:t>
            </a:r>
            <a:r>
              <a:rPr lang="hu-HU" sz="2800" dirty="0" err="1"/>
              <a:t>method</a:t>
            </a:r>
            <a:r>
              <a:rPr lang="hu-HU" sz="2800" dirty="0"/>
              <a:t> </a:t>
            </a:r>
            <a:r>
              <a:rPr lang="hu-HU" sz="2800" dirty="0" err="1"/>
              <a:t>among</a:t>
            </a:r>
            <a:r>
              <a:rPr lang="hu-HU" sz="2800" dirty="0"/>
              <a:t> </a:t>
            </a:r>
            <a:r>
              <a:rPr lang="hu-HU" sz="2800" dirty="0" err="1"/>
              <a:t>embeddings</a:t>
            </a:r>
            <a:endParaRPr lang="hu-H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err="1"/>
              <a:t>Loss</a:t>
            </a:r>
            <a:r>
              <a:rPr lang="hu-HU" sz="2800" dirty="0"/>
              <a:t> </a:t>
            </a:r>
            <a:r>
              <a:rPr lang="hu-HU" sz="2800" dirty="0" err="1"/>
              <a:t>computation</a:t>
            </a:r>
            <a:r>
              <a:rPr lang="hu-HU" sz="2800" dirty="0"/>
              <a:t>, </a:t>
            </a:r>
            <a:r>
              <a:rPr lang="hu-HU" sz="2800" dirty="0" err="1"/>
              <a:t>inner</a:t>
            </a:r>
            <a:r>
              <a:rPr lang="hu-HU" sz="2800" dirty="0"/>
              <a:t> </a:t>
            </a:r>
            <a:r>
              <a:rPr lang="hu-HU" sz="2800" dirty="0" err="1"/>
              <a:t>products</a:t>
            </a:r>
            <a:endParaRPr lang="hu-H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err="1"/>
              <a:t>Classification</a:t>
            </a:r>
            <a:r>
              <a:rPr lang="hu-HU" sz="2800" dirty="0"/>
              <a:t> </a:t>
            </a:r>
            <a:r>
              <a:rPr lang="hu-HU" sz="2800" dirty="0" err="1"/>
              <a:t>accuracy</a:t>
            </a:r>
            <a:r>
              <a:rPr lang="hu-HU" sz="2800" dirty="0"/>
              <a:t>: </a:t>
            </a:r>
            <a:r>
              <a:rPr lang="hu-HU" sz="2800" dirty="0" err="1"/>
              <a:t>approx</a:t>
            </a:r>
            <a:r>
              <a:rPr lang="hu-HU" sz="2800" dirty="0"/>
              <a:t>. 0.75</a:t>
            </a:r>
          </a:p>
        </p:txBody>
      </p:sp>
      <p:pic>
        <p:nvPicPr>
          <p:cNvPr id="1026" name="Picture 2" descr="Self-Supervised Learning: Definition, Tutorial &amp; Examples">
            <a:extLst>
              <a:ext uri="{FF2B5EF4-FFF2-40B4-BE49-F238E27FC236}">
                <a16:creationId xmlns:a16="http://schemas.microsoft.com/office/drawing/2014/main" id="{05DF4AB0-85C4-CEC7-2AA0-239FBDABC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14741"/>
            <a:ext cx="5999898" cy="271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471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1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3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4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5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7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8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49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4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5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6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7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0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2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3" name="Rectangle 52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églalap 1">
            <a:extLst>
              <a:ext uri="{FF2B5EF4-FFF2-40B4-BE49-F238E27FC236}">
                <a16:creationId xmlns:a16="http://schemas.microsoft.com/office/drawing/2014/main" id="{741FF53A-543C-B9F0-9022-0460BC04867C}"/>
              </a:ext>
            </a:extLst>
          </p:cNvPr>
          <p:cNvSpPr/>
          <p:nvPr/>
        </p:nvSpPr>
        <p:spPr>
          <a:xfrm>
            <a:off x="6448425" y="618518"/>
            <a:ext cx="4598985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0" cap="all" spc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Conclusion and future work</a:t>
            </a:r>
          </a:p>
        </p:txBody>
      </p:sp>
      <p:pic>
        <p:nvPicPr>
          <p:cNvPr id="5" name="Picture 4" descr="Metallic spheres connected in mesh">
            <a:extLst>
              <a:ext uri="{FF2B5EF4-FFF2-40B4-BE49-F238E27FC236}">
                <a16:creationId xmlns:a16="http://schemas.microsoft.com/office/drawing/2014/main" id="{788460A8-A37C-8341-9F5F-7BD2AF896A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80" r="21531" b="-1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7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8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9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1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3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5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6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7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8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9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0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1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6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7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8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9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0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1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3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4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5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6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8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9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0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1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2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6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7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8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9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0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3" name="Szövegdoboz 2">
            <a:extLst>
              <a:ext uri="{FF2B5EF4-FFF2-40B4-BE49-F238E27FC236}">
                <a16:creationId xmlns:a16="http://schemas.microsoft.com/office/drawing/2014/main" id="{C8DB9A1E-3BD8-5908-AE1C-BD6518206D89}"/>
              </a:ext>
            </a:extLst>
          </p:cNvPr>
          <p:cNvSpPr txBox="1"/>
          <p:nvPr/>
        </p:nvSpPr>
        <p:spPr>
          <a:xfrm>
            <a:off x="6358515" y="2396835"/>
            <a:ext cx="5220710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800" dirty="0"/>
              <a:t>Future development directions and goals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800" dirty="0"/>
              <a:t>Planned work with Bosch data</a:t>
            </a:r>
          </a:p>
        </p:txBody>
      </p:sp>
    </p:spTree>
    <p:extLst>
      <p:ext uri="{BB962C8B-B14F-4D97-AF65-F5344CB8AC3E}">
        <p14:creationId xmlns:p14="http://schemas.microsoft.com/office/powerpoint/2010/main" val="1760195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71C1E3DB-88C8-7228-1F3D-D984A324917D}"/>
              </a:ext>
            </a:extLst>
          </p:cNvPr>
          <p:cNvSpPr/>
          <p:nvPr/>
        </p:nvSpPr>
        <p:spPr>
          <a:xfrm>
            <a:off x="750497" y="2352038"/>
            <a:ext cx="106910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</a:t>
            </a:r>
            <a:r>
              <a:rPr lang="hu-HU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</a:t>
            </a:r>
            <a:r>
              <a:rPr lang="hu-HU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</a:t>
            </a:r>
            <a:r>
              <a:rPr lang="hu-HU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</a:t>
            </a:r>
            <a:r>
              <a:rPr lang="hu-HU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r>
              <a:rPr lang="hu-HU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u-HU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attention</a:t>
            </a:r>
            <a:r>
              <a:rPr lang="hu-HU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endParaRPr lang="hu-HU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2177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Áramkör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Áramkör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ramkör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TM04033919[[fn=Áramkör]]</Template>
  <TotalTime>101</TotalTime>
  <Words>104</Words>
  <Application>Microsoft Office PowerPoint</Application>
  <PresentationFormat>Szélesvásznú</PresentationFormat>
  <Paragraphs>33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0" baseType="lpstr">
      <vt:lpstr>Arial</vt:lpstr>
      <vt:lpstr>Tw Cen MT</vt:lpstr>
      <vt:lpstr>Áramkör</vt:lpstr>
      <vt:lpstr>Self-supervised Deep Learning Models on Time-series Data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Self-supervised Deep Learning Models on Time-series Data</dc:title>
  <dc:creator>Szirmai Vilmos</dc:creator>
  <cp:lastModifiedBy>Szirmai Vilmos</cp:lastModifiedBy>
  <cp:revision>1</cp:revision>
  <dcterms:created xsi:type="dcterms:W3CDTF">2024-01-06T09:48:46Z</dcterms:created>
  <dcterms:modified xsi:type="dcterms:W3CDTF">2024-01-06T11:30:39Z</dcterms:modified>
</cp:coreProperties>
</file>