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sldIdLst>
    <p:sldId id="256" r:id="rId3"/>
    <p:sldId id="257" r:id="rId4"/>
    <p:sldId id="258" r:id="rId5"/>
    <p:sldId id="259" r:id="rId6"/>
    <p:sldId id="260" r:id="rId7"/>
    <p:sldId id="261" r:id="rId8"/>
    <p:sldId id="262" r:id="rId9"/>
    <p:sldId id="263" r:id="rId10"/>
    <p:sldId id="265" r:id="rId11"/>
    <p:sldId id="270" r:id="rId12"/>
    <p:sldId id="266" r:id="rId13"/>
    <p:sldId id="272" r:id="rId14"/>
    <p:sldId id="267" r:id="rId15"/>
    <p:sldId id="271"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C48DD6-FF6B-484E-8966-DE9A1553FBDE}"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212440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C48DD6-FF6B-484E-8966-DE9A1553FBDE}"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137371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7C48DD6-FF6B-484E-8966-DE9A1553FBDE}" type="datetimeFigureOut">
              <a:rPr lang="en-US" smtClean="0"/>
              <a:t>12/16/2020</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172259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48DD6-FF6B-484E-8966-DE9A1553FBDE}"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2924511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48DD6-FF6B-484E-8966-DE9A1553FBDE}"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1354607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C48DD6-FF6B-484E-8966-DE9A1553FBDE}"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177838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48DD6-FF6B-484E-8966-DE9A1553FBDE}"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235770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48DD6-FF6B-484E-8966-DE9A1553FBDE}" type="datetimeFigureOut">
              <a:rPr lang="en-US" smtClean="0"/>
              <a:t>12/16/2020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867260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48DD6-FF6B-484E-8966-DE9A1553FBDE}" type="datetimeFigureOut">
              <a:rPr lang="en-US" smtClean="0"/>
              <a:t>12/16/2020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1419832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48DD6-FF6B-484E-8966-DE9A1553FBDE}" type="datetimeFigureOut">
              <a:rPr lang="en-US" smtClean="0"/>
              <a:t>12/16/2020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526686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C48DD6-FF6B-484E-8966-DE9A1553FBDE}"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210389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C48DD6-FF6B-484E-8966-DE9A1553FBDE}"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1664769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C48DD6-FF6B-484E-8966-DE9A1553FBDE}"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304704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48DD6-FF6B-484E-8966-DE9A1553FBDE}"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2704886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48DD6-FF6B-484E-8966-DE9A1553FBDE}"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3438283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7C48DD6-FF6B-484E-8966-DE9A1553FBDE}" type="datetimeFigureOut">
              <a:rPr lang="en-US" smtClean="0"/>
              <a:t>12/16/2020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9FE30D4-F90A-4D85-966A-F3243EA5FFEB}" type="slidenum">
              <a:rPr lang="en-US" smtClean="0"/>
              <a:t>‹#›</a:t>
            </a:fld>
            <a:endParaRPr lang="en-US"/>
          </a:p>
        </p:txBody>
      </p:sp>
    </p:spTree>
    <p:extLst>
      <p:ext uri="{BB962C8B-B14F-4D97-AF65-F5344CB8AC3E}">
        <p14:creationId xmlns:p14="http://schemas.microsoft.com/office/powerpoint/2010/main" val="214080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C48DD6-FF6B-484E-8966-DE9A1553FBDE}"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89038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C48DD6-FF6B-484E-8966-DE9A1553FBDE}" type="datetimeFigureOut">
              <a:rPr lang="en-US" smtClean="0"/>
              <a:t>12/16/2020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268023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C48DD6-FF6B-484E-8966-DE9A1553FBDE}" type="datetimeFigureOut">
              <a:rPr lang="en-US" smtClean="0"/>
              <a:t>12/16/2020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82297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48DD6-FF6B-484E-8966-DE9A1553FBDE}" type="datetimeFigureOut">
              <a:rPr lang="en-US" smtClean="0"/>
              <a:t>12/16/2020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900768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7C48DD6-FF6B-484E-8966-DE9A1553FBDE}"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2429098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7C48DD6-FF6B-484E-8966-DE9A1553FBDE}"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E30D4-F90A-4D85-966A-F3243EA5FFEB}" type="slidenum">
              <a:rPr lang="en-US" smtClean="0"/>
              <a:t>‹#›</a:t>
            </a:fld>
            <a:endParaRPr lang="en-US"/>
          </a:p>
        </p:txBody>
      </p:sp>
    </p:spTree>
    <p:extLst>
      <p:ext uri="{BB962C8B-B14F-4D97-AF65-F5344CB8AC3E}">
        <p14:creationId xmlns:p14="http://schemas.microsoft.com/office/powerpoint/2010/main" val="241888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7C48DD6-FF6B-484E-8966-DE9A1553FBDE}" type="datetimeFigureOut">
              <a:rPr lang="en-US" smtClean="0"/>
              <a:t>12/16/2020</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89FE30D4-F90A-4D85-966A-F3243EA5FFEB}" type="slidenum">
              <a:rPr lang="en-US" smtClean="0"/>
              <a:t>‹#›</a:t>
            </a:fld>
            <a:endParaRPr lang="en-US"/>
          </a:p>
        </p:txBody>
      </p:sp>
    </p:spTree>
    <p:extLst>
      <p:ext uri="{BB962C8B-B14F-4D97-AF65-F5344CB8AC3E}">
        <p14:creationId xmlns:p14="http://schemas.microsoft.com/office/powerpoint/2010/main" val="23759094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48DD6-FF6B-484E-8966-DE9A1553FBDE}" type="datetimeFigureOut">
              <a:rPr lang="en-US" smtClean="0"/>
              <a:t>12/16/2020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E30D4-F90A-4D85-966A-F3243EA5FFEB}" type="slidenum">
              <a:rPr lang="en-US" smtClean="0"/>
              <a:t>‹#›</a:t>
            </a:fld>
            <a:endParaRPr lang="en-US"/>
          </a:p>
        </p:txBody>
      </p:sp>
    </p:spTree>
    <p:extLst>
      <p:ext uri="{BB962C8B-B14F-4D97-AF65-F5344CB8AC3E}">
        <p14:creationId xmlns:p14="http://schemas.microsoft.com/office/powerpoint/2010/main" val="27531212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050" y="2097091"/>
            <a:ext cx="11471565" cy="1739347"/>
          </a:xfrm>
        </p:spPr>
        <p:txBody>
          <a:bodyPr/>
          <a:lstStyle/>
          <a:p>
            <a:r>
              <a:rPr lang="en-US" dirty="0" smtClean="0"/>
              <a:t>Ludo</a:t>
            </a:r>
            <a:endParaRPr lang="en-US" dirty="0"/>
          </a:p>
        </p:txBody>
      </p:sp>
      <p:sp>
        <p:nvSpPr>
          <p:cNvPr id="3" name="Subtitle 2"/>
          <p:cNvSpPr>
            <a:spLocks noGrp="1"/>
          </p:cNvSpPr>
          <p:nvPr>
            <p:ph type="subTitle" idx="1"/>
          </p:nvPr>
        </p:nvSpPr>
        <p:spPr>
          <a:xfrm>
            <a:off x="5666509" y="5874327"/>
            <a:ext cx="7620000" cy="824346"/>
          </a:xfrm>
        </p:spPr>
        <p:txBody>
          <a:bodyPr>
            <a:normAutofit fontScale="92500" lnSpcReduction="10000"/>
          </a:bodyPr>
          <a:lstStyle/>
          <a:p>
            <a:r>
              <a:rPr lang="en-US" sz="2400" b="1" dirty="0" smtClean="0"/>
              <a:t>Supervisors: </a:t>
            </a:r>
            <a:r>
              <a:rPr lang="en-US" sz="2400" b="1" noProof="1" smtClean="0"/>
              <a:t>Tamaga István</a:t>
            </a:r>
            <a:r>
              <a:rPr lang="en-US" sz="2400" b="1" dirty="0" smtClean="0"/>
              <a:t>, Pataki Peter</a:t>
            </a:r>
          </a:p>
          <a:p>
            <a:r>
              <a:rPr lang="en-US" sz="2400" b="1" dirty="0"/>
              <a:t>Company</a:t>
            </a:r>
            <a:r>
              <a:rPr lang="en-US" sz="2400" b="1" dirty="0" smtClean="0"/>
              <a:t>:  Company</a:t>
            </a:r>
            <a:r>
              <a:rPr lang="en-US" sz="2400" b="1" dirty="0"/>
              <a:t>: ARH ZRT</a:t>
            </a:r>
          </a:p>
        </p:txBody>
      </p:sp>
      <p:sp>
        <p:nvSpPr>
          <p:cNvPr id="4" name="Subtitle 2"/>
          <p:cNvSpPr txBox="1">
            <a:spLocks/>
          </p:cNvSpPr>
          <p:nvPr/>
        </p:nvSpPr>
        <p:spPr>
          <a:xfrm>
            <a:off x="116380" y="5874327"/>
            <a:ext cx="5854930" cy="82434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algn="l">
              <a:lnSpc>
                <a:spcPct val="100000"/>
              </a:lnSpc>
            </a:pPr>
            <a:r>
              <a:rPr lang="en-US" sz="2400" b="1" noProof="1" smtClean="0"/>
              <a:t>Modelling project work 2</a:t>
            </a:r>
          </a:p>
          <a:p>
            <a:pPr algn="l">
              <a:lnSpc>
                <a:spcPct val="100000"/>
              </a:lnSpc>
            </a:pPr>
            <a:r>
              <a:rPr lang="en-US" sz="2400" b="1" noProof="1" smtClean="0"/>
              <a:t>Lala Ahmadova</a:t>
            </a:r>
            <a:endParaRPr lang="en-US" sz="2400" b="1" noProof="1"/>
          </a:p>
        </p:txBody>
      </p:sp>
    </p:spTree>
    <p:extLst>
      <p:ext uri="{BB962C8B-B14F-4D97-AF65-F5344CB8AC3E}">
        <p14:creationId xmlns:p14="http://schemas.microsoft.com/office/powerpoint/2010/main" val="631475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88861"/>
            <a:ext cx="10515600" cy="4351338"/>
          </a:xfrm>
        </p:spPr>
        <p:txBody>
          <a:bodyPr/>
          <a:lstStyle/>
          <a:p>
            <a:r>
              <a:rPr lang="en-US" dirty="0"/>
              <a:t>The shape of the image is triplet of 3 values: rows, columns and channels and </a:t>
            </a:r>
            <a:r>
              <a:rPr lang="en-US" dirty="0" smtClean="0"/>
              <a:t>can be </a:t>
            </a:r>
            <a:r>
              <a:rPr lang="en-US" dirty="0"/>
              <a:t>get </a:t>
            </a:r>
            <a:r>
              <a:rPr lang="en-US" noProof="1" smtClean="0"/>
              <a:t>img.shape</a:t>
            </a:r>
            <a:r>
              <a:rPr lang="en-US" dirty="0" smtClean="0"/>
              <a:t>. </a:t>
            </a:r>
            <a:r>
              <a:rPr lang="en-US" dirty="0"/>
              <a:t>In case an image is grayscale then only the number of rows and </a:t>
            </a:r>
            <a:r>
              <a:rPr lang="en-US" dirty="0" smtClean="0"/>
              <a:t>the number </a:t>
            </a:r>
            <a:r>
              <a:rPr lang="en-US" dirty="0"/>
              <a:t>of columns will be get</a:t>
            </a:r>
            <a:r>
              <a:rPr lang="en-US" dirty="0" smtClean="0"/>
              <a:t>.</a:t>
            </a:r>
          </a:p>
          <a:p>
            <a:endParaRPr lang="en-US" b="0" noProof="1"/>
          </a:p>
          <a:p>
            <a:endParaRPr lang="en-US" noProof="1" smtClean="0"/>
          </a:p>
          <a:p>
            <a:r>
              <a:rPr lang="en-US" dirty="0" smtClean="0"/>
              <a:t>resize</a:t>
            </a:r>
            <a:r>
              <a:rPr lang="en-US" dirty="0"/>
              <a:t>() is a function to resize an image. The size of the image can be </a:t>
            </a:r>
            <a:r>
              <a:rPr lang="en-US" dirty="0" smtClean="0"/>
              <a:t>specified manually</a:t>
            </a:r>
            <a:r>
              <a:rPr lang="en-US" dirty="0"/>
              <a:t>, or you can specify the scaling factor.</a:t>
            </a:r>
            <a:endParaRPr lang="en-US" b="0" noProof="1" smtClean="0"/>
          </a:p>
        </p:txBody>
      </p:sp>
      <p:sp>
        <p:nvSpPr>
          <p:cNvPr id="5" name="Title 1"/>
          <p:cNvSpPr txBox="1">
            <a:spLocks/>
          </p:cNvSpPr>
          <p:nvPr/>
        </p:nvSpPr>
        <p:spPr>
          <a:xfrm>
            <a:off x="0" y="309706"/>
            <a:ext cx="12192000" cy="1325563"/>
          </a:xfrm>
          <a:prstGeom prst="rect">
            <a:avLst/>
          </a:prstGeom>
          <a:solidFill>
            <a:schemeClr val="bg2">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a:t>
            </a:r>
            <a:r>
              <a:rPr lang="en-US" sz="6000" b="1" dirty="0" smtClean="0">
                <a:ln>
                  <a:solidFill>
                    <a:schemeClr val="tx1">
                      <a:lumMod val="95000"/>
                      <a:lumOff val="5000"/>
                    </a:schemeClr>
                  </a:solidFill>
                </a:ln>
              </a:rPr>
              <a:t>Image Shape and Resize</a:t>
            </a:r>
            <a:endParaRPr lang="en-US" sz="6000" b="1" dirty="0">
              <a:ln>
                <a:solidFill>
                  <a:schemeClr val="tx1">
                    <a:lumMod val="95000"/>
                    <a:lumOff val="5000"/>
                  </a:schemeClr>
                </a:solidFill>
              </a:ln>
            </a:endParaRPr>
          </a:p>
        </p:txBody>
      </p:sp>
    </p:spTree>
    <p:extLst>
      <p:ext uri="{BB962C8B-B14F-4D97-AF65-F5344CB8AC3E}">
        <p14:creationId xmlns:p14="http://schemas.microsoft.com/office/powerpoint/2010/main" val="415666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443852"/>
            <a:ext cx="10086898" cy="5303312"/>
          </a:xfrm>
        </p:spPr>
      </p:pic>
      <p:sp>
        <p:nvSpPr>
          <p:cNvPr id="7" name="Title 1"/>
          <p:cNvSpPr txBox="1">
            <a:spLocks/>
          </p:cNvSpPr>
          <p:nvPr/>
        </p:nvSpPr>
        <p:spPr>
          <a:xfrm>
            <a:off x="0" y="201850"/>
            <a:ext cx="12192000" cy="1131165"/>
          </a:xfrm>
          <a:prstGeom prst="rect">
            <a:avLst/>
          </a:prstGeom>
          <a:solidFill>
            <a:schemeClr val="bg2">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a:t>
            </a:r>
            <a:r>
              <a:rPr lang="en-US" sz="6000" b="1" dirty="0" smtClean="0">
                <a:ln>
                  <a:solidFill>
                    <a:schemeClr val="tx1">
                      <a:lumMod val="95000"/>
                      <a:lumOff val="5000"/>
                    </a:schemeClr>
                  </a:solidFill>
                </a:ln>
              </a:rPr>
              <a:t>Results</a:t>
            </a:r>
            <a:endParaRPr lang="en-US" sz="6000" b="1" dirty="0">
              <a:ln>
                <a:solidFill>
                  <a:schemeClr val="tx1">
                    <a:lumMod val="95000"/>
                    <a:lumOff val="5000"/>
                  </a:schemeClr>
                </a:solidFill>
              </a:ln>
            </a:endParaRPr>
          </a:p>
        </p:txBody>
      </p:sp>
    </p:spTree>
    <p:extLst>
      <p:ext uri="{BB962C8B-B14F-4D97-AF65-F5344CB8AC3E}">
        <p14:creationId xmlns:p14="http://schemas.microsoft.com/office/powerpoint/2010/main" val="2536735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432" y="701819"/>
            <a:ext cx="6428171" cy="5837527"/>
          </a:xfrm>
          <a:prstGeom prst="rect">
            <a:avLst/>
          </a:prstGeom>
        </p:spPr>
      </p:pic>
      <p:pic>
        <p:nvPicPr>
          <p:cNvPr id="5" name="Picture 4"/>
          <p:cNvPicPr>
            <a:picLocks noChangeAspect="1"/>
          </p:cNvPicPr>
          <p:nvPr/>
        </p:nvPicPr>
        <p:blipFill>
          <a:blip r:embed="rId3"/>
          <a:stretch>
            <a:fillRect/>
          </a:stretch>
        </p:blipFill>
        <p:spPr>
          <a:xfrm>
            <a:off x="7570642" y="812655"/>
            <a:ext cx="4279199" cy="4992399"/>
          </a:xfrm>
          <a:prstGeom prst="rect">
            <a:avLst/>
          </a:prstGeom>
        </p:spPr>
      </p:pic>
    </p:spTree>
    <p:extLst>
      <p:ext uri="{BB962C8B-B14F-4D97-AF65-F5344CB8AC3E}">
        <p14:creationId xmlns:p14="http://schemas.microsoft.com/office/powerpoint/2010/main" val="3478244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662" y="731114"/>
            <a:ext cx="5918620" cy="5364885"/>
          </a:xfrm>
        </p:spPr>
      </p:pic>
      <p:pic>
        <p:nvPicPr>
          <p:cNvPr id="5" name="Picture 4" descr="coordinates.txt - Notep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115" y="1145388"/>
            <a:ext cx="4012485" cy="4536336"/>
          </a:xfrm>
          <a:prstGeom prst="rect">
            <a:avLst/>
          </a:prstGeom>
        </p:spPr>
      </p:pic>
    </p:spTree>
    <p:extLst>
      <p:ext uri="{BB962C8B-B14F-4D97-AF65-F5344CB8AC3E}">
        <p14:creationId xmlns:p14="http://schemas.microsoft.com/office/powerpoint/2010/main" val="2403797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61109" y="2019588"/>
            <a:ext cx="10515600" cy="4351338"/>
          </a:xfrm>
        </p:spPr>
        <p:txBody>
          <a:bodyPr/>
          <a:lstStyle/>
          <a:p>
            <a:r>
              <a:rPr lang="en-US" dirty="0"/>
              <a:t>Out of 53 images 10 of them worked well with exact dice detection and </a:t>
            </a:r>
            <a:r>
              <a:rPr lang="en-US" dirty="0" smtClean="0"/>
              <a:t>value</a:t>
            </a:r>
          </a:p>
          <a:p>
            <a:pPr marL="0" indent="0">
              <a:buNone/>
            </a:pPr>
            <a:endParaRPr lang="en-US" dirty="0" smtClean="0"/>
          </a:p>
          <a:p>
            <a:r>
              <a:rPr lang="en-US" dirty="0" smtClean="0"/>
              <a:t>It found </a:t>
            </a:r>
            <a:r>
              <a:rPr lang="en-US" dirty="0"/>
              <a:t>dice </a:t>
            </a:r>
            <a:r>
              <a:rPr lang="en-US" dirty="0" smtClean="0"/>
              <a:t>but </a:t>
            </a:r>
            <a:r>
              <a:rPr lang="en-US" dirty="0"/>
              <a:t>can not read the </a:t>
            </a:r>
            <a:r>
              <a:rPr lang="en-US" dirty="0" smtClean="0"/>
              <a:t>value correctly for 11 of them</a:t>
            </a:r>
          </a:p>
          <a:p>
            <a:pPr marL="0" indent="0">
              <a:buNone/>
            </a:pPr>
            <a:endParaRPr lang="en-US" dirty="0" smtClean="0"/>
          </a:p>
          <a:p>
            <a:r>
              <a:rPr lang="en-US" dirty="0" smtClean="0"/>
              <a:t>No dice detections for the rest</a:t>
            </a:r>
            <a:endParaRPr lang="en-US" dirty="0" smtClean="0"/>
          </a:p>
        </p:txBody>
      </p:sp>
    </p:spTree>
    <p:extLst>
      <p:ext uri="{BB962C8B-B14F-4D97-AF65-F5344CB8AC3E}">
        <p14:creationId xmlns:p14="http://schemas.microsoft.com/office/powerpoint/2010/main" val="236840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23562"/>
            <a:ext cx="12192000" cy="1325563"/>
          </a:xfrm>
          <a:prstGeom prst="rect">
            <a:avLst/>
          </a:prstGeom>
          <a:solidFill>
            <a:schemeClr val="bg2">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a:t>
            </a:r>
            <a:r>
              <a:rPr lang="en-US" sz="6000" b="1" dirty="0" smtClean="0">
                <a:ln>
                  <a:solidFill>
                    <a:schemeClr val="tx1">
                      <a:lumMod val="95000"/>
                      <a:lumOff val="5000"/>
                    </a:schemeClr>
                  </a:solidFill>
                </a:ln>
              </a:rPr>
              <a:t>Future plans</a:t>
            </a:r>
            <a:endParaRPr lang="en-US" sz="6000" b="1" dirty="0">
              <a:ln>
                <a:solidFill>
                  <a:schemeClr val="tx1">
                    <a:lumMod val="95000"/>
                    <a:lumOff val="5000"/>
                  </a:schemeClr>
                </a:solidFill>
              </a:ln>
            </a:endParaRPr>
          </a:p>
        </p:txBody>
      </p:sp>
      <p:sp>
        <p:nvSpPr>
          <p:cNvPr id="2" name="Content Placeholder 1"/>
          <p:cNvSpPr>
            <a:spLocks noGrp="1"/>
          </p:cNvSpPr>
          <p:nvPr>
            <p:ph idx="1"/>
          </p:nvPr>
        </p:nvSpPr>
        <p:spPr>
          <a:xfrm>
            <a:off x="838199" y="2781588"/>
            <a:ext cx="11187545" cy="3508376"/>
          </a:xfrm>
        </p:spPr>
        <p:txBody>
          <a:bodyPr/>
          <a:lstStyle/>
          <a:p>
            <a:r>
              <a:rPr lang="en-US" noProof="1" smtClean="0"/>
              <a:t>Apply Haar Cascade to find dice</a:t>
            </a:r>
          </a:p>
          <a:p>
            <a:r>
              <a:rPr lang="en-US" noProof="1" smtClean="0"/>
              <a:t>Compare results </a:t>
            </a:r>
          </a:p>
          <a:p>
            <a:r>
              <a:rPr lang="en-US" dirty="0"/>
              <a:t>T</a:t>
            </a:r>
            <a:r>
              <a:rPr lang="en-US" dirty="0" smtClean="0"/>
              <a:t>o </a:t>
            </a:r>
            <a:r>
              <a:rPr lang="en-US" dirty="0"/>
              <a:t>find out the steps on the </a:t>
            </a:r>
            <a:r>
              <a:rPr lang="en-US" dirty="0" smtClean="0"/>
              <a:t>board</a:t>
            </a:r>
          </a:p>
          <a:p>
            <a:pPr marL="0" indent="0">
              <a:buNone/>
            </a:pPr>
            <a:endParaRPr lang="en-US" noProof="1" smtClean="0"/>
          </a:p>
          <a:p>
            <a:endParaRPr lang="en-US" noProof="1"/>
          </a:p>
        </p:txBody>
      </p:sp>
    </p:spTree>
    <p:extLst>
      <p:ext uri="{BB962C8B-B14F-4D97-AF65-F5344CB8AC3E}">
        <p14:creationId xmlns:p14="http://schemas.microsoft.com/office/powerpoint/2010/main" val="3111236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7853" y="2698462"/>
            <a:ext cx="11395363" cy="1222374"/>
          </a:xfrm>
        </p:spPr>
        <p:txBody>
          <a:bodyPr>
            <a:normAutofit/>
          </a:bodyPr>
          <a:lstStyle/>
          <a:p>
            <a:pPr marL="0" indent="0">
              <a:buNone/>
            </a:pPr>
            <a:r>
              <a:rPr lang="en-US" sz="5400" b="1" dirty="0" smtClean="0">
                <a:solidFill>
                  <a:schemeClr val="bg2">
                    <a:lumMod val="10000"/>
                  </a:schemeClr>
                </a:solidFill>
              </a:rPr>
              <a:t>Thank you for your attention!</a:t>
            </a:r>
            <a:endParaRPr lang="en-US" sz="5400" b="1" dirty="0">
              <a:solidFill>
                <a:schemeClr val="bg2">
                  <a:lumMod val="10000"/>
                </a:schemeClr>
              </a:solidFill>
            </a:endParaRPr>
          </a:p>
        </p:txBody>
      </p:sp>
    </p:spTree>
    <p:extLst>
      <p:ext uri="{BB962C8B-B14F-4D97-AF65-F5344CB8AC3E}">
        <p14:creationId xmlns:p14="http://schemas.microsoft.com/office/powerpoint/2010/main" val="2264986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bg2">
              <a:lumMod val="75000"/>
            </a:schemeClr>
          </a:solidFill>
        </p:spPr>
        <p:txBody>
          <a:bodyPr/>
          <a:lstStyle/>
          <a:p>
            <a:r>
              <a:rPr lang="en-US" dirty="0" smtClean="0"/>
              <a:t>     </a:t>
            </a:r>
            <a:r>
              <a:rPr lang="en-US" sz="6000" b="1" dirty="0" smtClean="0">
                <a:ln>
                  <a:solidFill>
                    <a:schemeClr val="tx1">
                      <a:lumMod val="95000"/>
                      <a:lumOff val="5000"/>
                    </a:schemeClr>
                  </a:solidFill>
                </a:ln>
              </a:rPr>
              <a:t>Content</a:t>
            </a:r>
            <a:endParaRPr lang="en-US" sz="6000" b="1" dirty="0">
              <a:ln>
                <a:solidFill>
                  <a:schemeClr val="tx1">
                    <a:lumMod val="95000"/>
                    <a:lumOff val="5000"/>
                  </a:schemeClr>
                </a:solidFill>
              </a:ln>
            </a:endParaRPr>
          </a:p>
        </p:txBody>
      </p:sp>
      <p:sp>
        <p:nvSpPr>
          <p:cNvPr id="3" name="Content Placeholder 2"/>
          <p:cNvSpPr>
            <a:spLocks noGrp="1"/>
          </p:cNvSpPr>
          <p:nvPr>
            <p:ph idx="1"/>
          </p:nvPr>
        </p:nvSpPr>
        <p:spPr>
          <a:xfrm>
            <a:off x="838200" y="2506662"/>
            <a:ext cx="10515600" cy="4351338"/>
          </a:xfrm>
        </p:spPr>
        <p:txBody>
          <a:bodyPr>
            <a:normAutofit/>
          </a:bodyPr>
          <a:lstStyle/>
          <a:p>
            <a:r>
              <a:rPr lang="en-US" sz="3600" dirty="0" smtClean="0"/>
              <a:t>Goal of this semester</a:t>
            </a:r>
          </a:p>
          <a:p>
            <a:r>
              <a:rPr lang="en-US" sz="3600" dirty="0" smtClean="0"/>
              <a:t>Tools/ Functions </a:t>
            </a:r>
          </a:p>
          <a:p>
            <a:r>
              <a:rPr lang="en-US" sz="3600" dirty="0" smtClean="0"/>
              <a:t>Results</a:t>
            </a:r>
          </a:p>
          <a:p>
            <a:r>
              <a:rPr lang="en-US" sz="3600" dirty="0" smtClean="0"/>
              <a:t>Future plans </a:t>
            </a:r>
            <a:endParaRPr lang="en-US" sz="3600" dirty="0"/>
          </a:p>
        </p:txBody>
      </p:sp>
    </p:spTree>
    <p:extLst>
      <p:ext uri="{BB962C8B-B14F-4D97-AF65-F5344CB8AC3E}">
        <p14:creationId xmlns:p14="http://schemas.microsoft.com/office/powerpoint/2010/main" val="794446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a:xfrm>
            <a:off x="644236" y="1690688"/>
            <a:ext cx="10515600" cy="4351338"/>
          </a:xfrm>
        </p:spPr>
        <p:txBody>
          <a:bodyPr/>
          <a:lstStyle/>
          <a:p>
            <a:pPr marL="0" indent="0">
              <a:buNone/>
            </a:pPr>
            <a:endParaRPr lang="en-US" dirty="0" smtClean="0"/>
          </a:p>
          <a:p>
            <a:pPr marL="0" indent="0">
              <a:buNone/>
            </a:pPr>
            <a:endParaRPr lang="en-US" dirty="0"/>
          </a:p>
          <a:p>
            <a:pPr marL="0" indent="0">
              <a:buNone/>
            </a:pPr>
            <a:r>
              <a:rPr lang="en-US" dirty="0" smtClean="0"/>
              <a:t>The plan of this semester is to improve last term’s algorithm to find center points of playfield.</a:t>
            </a:r>
          </a:p>
          <a:p>
            <a:pPr marL="0" indent="0">
              <a:buNone/>
            </a:pPr>
            <a:endParaRPr lang="en-US" dirty="0"/>
          </a:p>
          <a:p>
            <a:pPr marL="0" indent="0">
              <a:buNone/>
            </a:pPr>
            <a:r>
              <a:rPr lang="en-US" dirty="0" smtClean="0"/>
              <a:t>Additionally, detection of dice by two different methods. They are:</a:t>
            </a:r>
          </a:p>
          <a:p>
            <a:r>
              <a:rPr lang="en-US" dirty="0" smtClean="0"/>
              <a:t>Simple image processing tools </a:t>
            </a:r>
          </a:p>
          <a:p>
            <a:r>
              <a:rPr lang="en-US" noProof="1" smtClean="0"/>
              <a:t>Haar</a:t>
            </a:r>
            <a:r>
              <a:rPr lang="en-US" dirty="0" smtClean="0"/>
              <a:t> Cascade </a:t>
            </a:r>
            <a:endParaRPr lang="en-US" dirty="0"/>
          </a:p>
        </p:txBody>
      </p:sp>
      <p:sp>
        <p:nvSpPr>
          <p:cNvPr id="4" name="Title 1"/>
          <p:cNvSpPr txBox="1">
            <a:spLocks/>
          </p:cNvSpPr>
          <p:nvPr/>
        </p:nvSpPr>
        <p:spPr>
          <a:xfrm>
            <a:off x="0" y="365125"/>
            <a:ext cx="12192000" cy="1325563"/>
          </a:xfrm>
          <a:prstGeom prst="rect">
            <a:avLst/>
          </a:prstGeom>
          <a:solidFill>
            <a:schemeClr val="bg2">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a:t>
            </a:r>
            <a:r>
              <a:rPr lang="en-US" sz="6000" b="1" dirty="0" smtClean="0">
                <a:ln>
                  <a:solidFill>
                    <a:schemeClr val="tx1">
                      <a:lumMod val="95000"/>
                      <a:lumOff val="5000"/>
                    </a:schemeClr>
                  </a:solidFill>
                </a:ln>
              </a:rPr>
              <a:t>Goal</a:t>
            </a:r>
            <a:endParaRPr lang="en-US" sz="6000" b="1" dirty="0">
              <a:ln>
                <a:solidFill>
                  <a:schemeClr val="tx1">
                    <a:lumMod val="95000"/>
                    <a:lumOff val="5000"/>
                  </a:schemeClr>
                </a:solidFill>
              </a:ln>
            </a:endParaRPr>
          </a:p>
        </p:txBody>
      </p:sp>
    </p:spTree>
    <p:extLst>
      <p:ext uri="{BB962C8B-B14F-4D97-AF65-F5344CB8AC3E}">
        <p14:creationId xmlns:p14="http://schemas.microsoft.com/office/powerpoint/2010/main" val="866656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98462"/>
            <a:ext cx="10515600" cy="2316884"/>
          </a:xfrm>
        </p:spPr>
        <p:txBody>
          <a:bodyPr>
            <a:noAutofit/>
          </a:bodyPr>
          <a:lstStyle/>
          <a:p>
            <a:r>
              <a:rPr lang="en-US" sz="3200" noProof="1" smtClean="0"/>
              <a:t>OpenCv</a:t>
            </a:r>
            <a:r>
              <a:rPr lang="en-US" sz="3200" dirty="0" smtClean="0"/>
              <a:t>/Python</a:t>
            </a:r>
          </a:p>
          <a:p>
            <a:r>
              <a:rPr lang="en-US" sz="3200" dirty="0" smtClean="0"/>
              <a:t>Hough Circle Transformation</a:t>
            </a:r>
          </a:p>
          <a:p>
            <a:r>
              <a:rPr lang="en-US" sz="3200" dirty="0" smtClean="0"/>
              <a:t>Shape function </a:t>
            </a:r>
          </a:p>
          <a:p>
            <a:r>
              <a:rPr lang="en-US" sz="3200" dirty="0" smtClean="0"/>
              <a:t>Resize </a:t>
            </a:r>
          </a:p>
          <a:p>
            <a:pPr marL="0" indent="0">
              <a:buNone/>
            </a:pPr>
            <a:endParaRPr lang="en-US" sz="3200" dirty="0"/>
          </a:p>
        </p:txBody>
      </p:sp>
      <p:sp>
        <p:nvSpPr>
          <p:cNvPr id="5" name="Title 1"/>
          <p:cNvSpPr txBox="1">
            <a:spLocks/>
          </p:cNvSpPr>
          <p:nvPr/>
        </p:nvSpPr>
        <p:spPr>
          <a:xfrm>
            <a:off x="0" y="309706"/>
            <a:ext cx="12192000" cy="1325563"/>
          </a:xfrm>
          <a:prstGeom prst="rect">
            <a:avLst/>
          </a:prstGeom>
          <a:solidFill>
            <a:schemeClr val="bg2">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a:t>
            </a:r>
            <a:r>
              <a:rPr lang="en-US" sz="6000" b="1" dirty="0" smtClean="0">
                <a:ln>
                  <a:solidFill>
                    <a:schemeClr val="tx1">
                      <a:lumMod val="95000"/>
                      <a:lumOff val="5000"/>
                    </a:schemeClr>
                  </a:solidFill>
                </a:ln>
              </a:rPr>
              <a:t>Tools/ Functions</a:t>
            </a:r>
            <a:endParaRPr lang="en-US" sz="6000" b="1" dirty="0">
              <a:ln>
                <a:solidFill>
                  <a:schemeClr val="tx1">
                    <a:lumMod val="95000"/>
                    <a:lumOff val="5000"/>
                  </a:schemeClr>
                </a:solidFill>
              </a:ln>
            </a:endParaRPr>
          </a:p>
        </p:txBody>
      </p:sp>
    </p:spTree>
    <p:extLst>
      <p:ext uri="{BB962C8B-B14F-4D97-AF65-F5344CB8AC3E}">
        <p14:creationId xmlns:p14="http://schemas.microsoft.com/office/powerpoint/2010/main" val="1359059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2005734"/>
                <a:ext cx="10515600" cy="4422775"/>
              </a:xfrm>
            </p:spPr>
            <p:txBody>
              <a:bodyPr/>
              <a:lstStyle/>
              <a:p>
                <a:pPr marL="0" indent="0">
                  <a:buNone/>
                </a:pPr>
                <a:r>
                  <a:rPr lang="en-US" noProof="1" smtClean="0"/>
                  <a:t>The function </a:t>
                </a:r>
                <a:r>
                  <a:rPr lang="en-US" noProof="1"/>
                  <a:t>HoughCircles is used in OpenCV to detect the circles in an image. A circle with center (a,b) and radius r, in a binary </a:t>
                </a:r>
                <a:r>
                  <a:rPr lang="en-US" noProof="1" smtClean="0"/>
                  <a:t>image</a:t>
                </a:r>
                <a:r>
                  <a:rPr lang="en-US" noProof="1"/>
                  <a:t>, is specified by the parameters (a,b,r) in the </a:t>
                </a:r>
                <a:r>
                  <a:rPr lang="en-US" noProof="1" smtClean="0"/>
                  <a:t>equation</a:t>
                </a:r>
                <a:r>
                  <a:rPr lang="en-US" noProof="1"/>
                  <a:t>: </a:t>
                </a:r>
                <a:endParaRPr lang="en-US" noProof="1" smtClean="0"/>
              </a:p>
              <a:p>
                <a:pPr marL="0" indent="0">
                  <a:buNone/>
                </a:pPr>
                <a:r>
                  <a:rPr lang="en-US" b="0" noProof="1" smtClean="0"/>
                  <a:t>                             </a:t>
                </a:r>
                <a14:m>
                  <m:oMath xmlns:m="http://schemas.openxmlformats.org/officeDocument/2006/math">
                    <m:sSup>
                      <m:sSupPr>
                        <m:ctrlPr>
                          <a:rPr lang="en-US" b="0" i="1" noProof="1" dirty="0" smtClean="0">
                            <a:latin typeface="Cambria Math" panose="02040503050406030204" pitchFamily="18" charset="0"/>
                          </a:rPr>
                        </m:ctrlPr>
                      </m:sSupPr>
                      <m:e>
                        <m:d>
                          <m:dPr>
                            <m:ctrlPr>
                              <a:rPr lang="en-US" b="0" i="1" noProof="1" dirty="0" smtClean="0">
                                <a:latin typeface="Cambria Math" panose="02040503050406030204" pitchFamily="18" charset="0"/>
                              </a:rPr>
                            </m:ctrlPr>
                          </m:dPr>
                          <m:e>
                            <m:r>
                              <a:rPr lang="en-US" b="0" i="1" noProof="1" dirty="0" smtClean="0">
                                <a:latin typeface="Cambria Math" panose="02040503050406030204" pitchFamily="18" charset="0"/>
                              </a:rPr>
                              <m:t>𝑥</m:t>
                            </m:r>
                            <m:r>
                              <a:rPr lang="en-US" b="0" i="1" noProof="1" dirty="0" smtClean="0">
                                <a:latin typeface="Cambria Math" panose="02040503050406030204" pitchFamily="18" charset="0"/>
                              </a:rPr>
                              <m:t>−</m:t>
                            </m:r>
                            <m:r>
                              <a:rPr lang="en-US" b="0" i="1" noProof="1" dirty="0" smtClean="0">
                                <a:latin typeface="Cambria Math" panose="02040503050406030204" pitchFamily="18" charset="0"/>
                              </a:rPr>
                              <m:t>𝑎</m:t>
                            </m:r>
                          </m:e>
                        </m:d>
                      </m:e>
                      <m:sup>
                        <m:r>
                          <a:rPr lang="en-US" b="0" i="1" noProof="1" dirty="0" smtClean="0">
                            <a:latin typeface="Cambria Math" panose="02040503050406030204" pitchFamily="18" charset="0"/>
                          </a:rPr>
                          <m:t>2</m:t>
                        </m:r>
                      </m:sup>
                    </m:sSup>
                    <m:r>
                      <a:rPr lang="en-US" b="0" i="1" noProof="1" dirty="0" smtClean="0">
                        <a:latin typeface="Cambria Math" panose="02040503050406030204" pitchFamily="18" charset="0"/>
                      </a:rPr>
                      <m:t>+</m:t>
                    </m:r>
                    <m:sSup>
                      <m:sSupPr>
                        <m:ctrlPr>
                          <a:rPr lang="en-US" b="0" i="1" noProof="1" dirty="0" smtClean="0">
                            <a:latin typeface="Cambria Math" panose="02040503050406030204" pitchFamily="18" charset="0"/>
                          </a:rPr>
                        </m:ctrlPr>
                      </m:sSupPr>
                      <m:e>
                        <m:d>
                          <m:dPr>
                            <m:ctrlPr>
                              <a:rPr lang="en-US" b="0" i="1" noProof="1" dirty="0" smtClean="0">
                                <a:latin typeface="Cambria Math" panose="02040503050406030204" pitchFamily="18" charset="0"/>
                              </a:rPr>
                            </m:ctrlPr>
                          </m:dPr>
                          <m:e>
                            <m:r>
                              <a:rPr lang="en-US" b="0" i="1" noProof="1" dirty="0" smtClean="0">
                                <a:latin typeface="Cambria Math" panose="02040503050406030204" pitchFamily="18" charset="0"/>
                              </a:rPr>
                              <m:t>𝑦</m:t>
                            </m:r>
                            <m:r>
                              <a:rPr lang="en-US" b="0" i="1" noProof="1" dirty="0" smtClean="0">
                                <a:latin typeface="Cambria Math" panose="02040503050406030204" pitchFamily="18" charset="0"/>
                              </a:rPr>
                              <m:t>−</m:t>
                            </m:r>
                            <m:r>
                              <a:rPr lang="en-US" b="0" i="1" noProof="1" dirty="0" smtClean="0">
                                <a:latin typeface="Cambria Math" panose="02040503050406030204" pitchFamily="18" charset="0"/>
                              </a:rPr>
                              <m:t>𝑏</m:t>
                            </m:r>
                          </m:e>
                        </m:d>
                      </m:e>
                      <m:sup>
                        <m:r>
                          <a:rPr lang="en-US" b="0" i="1" noProof="1" dirty="0" smtClean="0">
                            <a:latin typeface="Cambria Math" panose="02040503050406030204" pitchFamily="18" charset="0"/>
                          </a:rPr>
                          <m:t>2</m:t>
                        </m:r>
                      </m:sup>
                    </m:sSup>
                  </m:oMath>
                </a14:m>
                <a:r>
                  <a:rPr lang="en-US" b="0" noProof="1" smtClean="0"/>
                  <a:t> = </a:t>
                </a:r>
                <a14:m>
                  <m:oMath xmlns:m="http://schemas.openxmlformats.org/officeDocument/2006/math">
                    <m:sSup>
                      <m:sSupPr>
                        <m:ctrlPr>
                          <a:rPr lang="en-US" b="0" i="1" noProof="1" dirty="0" smtClean="0">
                            <a:latin typeface="Cambria Math" panose="02040503050406030204" pitchFamily="18" charset="0"/>
                          </a:rPr>
                        </m:ctrlPr>
                      </m:sSupPr>
                      <m:e>
                        <m:r>
                          <a:rPr lang="en-US" b="0" i="1" noProof="1" dirty="0" smtClean="0">
                            <a:latin typeface="Cambria Math" panose="02040503050406030204" pitchFamily="18" charset="0"/>
                          </a:rPr>
                          <m:t>𝑟</m:t>
                        </m:r>
                      </m:e>
                      <m:sup>
                        <m:r>
                          <a:rPr lang="en-US" b="0" i="1" noProof="1" dirty="0" smtClean="0">
                            <a:latin typeface="Cambria Math" panose="02040503050406030204" pitchFamily="18" charset="0"/>
                          </a:rPr>
                          <m:t>2</m:t>
                        </m:r>
                      </m:sup>
                    </m:sSup>
                  </m:oMath>
                </a14:m>
                <a:endParaRPr lang="en-US" b="0" noProof="1" smtClean="0"/>
              </a:p>
              <a:p>
                <a:pPr marL="0" indent="0">
                  <a:buNone/>
                </a:pPr>
                <a:r>
                  <a:rPr lang="en-US" noProof="1"/>
                  <a:t>with (x,y) the set edge pixels that make up the </a:t>
                </a:r>
                <a:r>
                  <a:rPr lang="en-US" noProof="1" smtClean="0"/>
                  <a:t>circumference </a:t>
                </a:r>
                <a:r>
                  <a:rPr lang="en-US" noProof="1"/>
                  <a:t>of this circle</a:t>
                </a:r>
                <a:r>
                  <a:rPr lang="en-US" noProof="1" smtClean="0"/>
                  <a:t>. </a:t>
                </a:r>
                <a:r>
                  <a:rPr lang="en-US" noProof="1"/>
                  <a:t>The parametric representation of the circle is: </a:t>
                </a:r>
              </a:p>
              <a:p>
                <a:pPr marL="0" indent="0">
                  <a:buNone/>
                </a:pPr>
                <a14:m>
                  <m:oMathPara xmlns:m="http://schemas.openxmlformats.org/officeDocument/2006/math">
                    <m:oMathParaPr>
                      <m:jc m:val="centerGroup"/>
                    </m:oMathParaPr>
                    <m:oMath xmlns:m="http://schemas.openxmlformats.org/officeDocument/2006/math">
                      <m:r>
                        <a:rPr lang="en-US" b="0" i="1" noProof="1" dirty="0" smtClean="0">
                          <a:latin typeface="Cambria Math" panose="02040503050406030204" pitchFamily="18" charset="0"/>
                        </a:rPr>
                        <m:t>𝑥</m:t>
                      </m:r>
                      <m:r>
                        <a:rPr lang="en-US" b="0" i="1" noProof="1" dirty="0" smtClean="0">
                          <a:latin typeface="Cambria Math" panose="02040503050406030204" pitchFamily="18" charset="0"/>
                        </a:rPr>
                        <m:t>=</m:t>
                      </m:r>
                      <m:r>
                        <a:rPr lang="en-US" b="0" i="1" noProof="1" dirty="0" smtClean="0">
                          <a:latin typeface="Cambria Math" panose="02040503050406030204" pitchFamily="18" charset="0"/>
                        </a:rPr>
                        <m:t>𝑎</m:t>
                      </m:r>
                      <m:r>
                        <a:rPr lang="en-US" b="0" i="1" noProof="1" dirty="0" smtClean="0">
                          <a:latin typeface="Cambria Math" panose="02040503050406030204" pitchFamily="18" charset="0"/>
                        </a:rPr>
                        <m:t>+</m:t>
                      </m:r>
                      <m:r>
                        <a:rPr lang="en-US" b="0" i="1" noProof="1" dirty="0" smtClean="0">
                          <a:latin typeface="Cambria Math" panose="02040503050406030204" pitchFamily="18" charset="0"/>
                        </a:rPr>
                        <m:t>𝑟</m:t>
                      </m:r>
                      <m:r>
                        <a:rPr lang="en-US" b="0" i="1" noProof="1" dirty="0" smtClean="0">
                          <a:latin typeface="Cambria Math" panose="02040503050406030204" pitchFamily="18" charset="0"/>
                        </a:rPr>
                        <m:t> </m:t>
                      </m:r>
                      <m:r>
                        <a:rPr lang="en-US" b="0" i="1" noProof="1" dirty="0" smtClean="0">
                          <a:latin typeface="Cambria Math" panose="02040503050406030204" pitchFamily="18" charset="0"/>
                        </a:rPr>
                        <m:t>𝑐𝑜𝑠</m:t>
                      </m:r>
                      <m:r>
                        <a:rPr lang="en-US" b="0" i="1" noProof="1" dirty="0" smtClean="0">
                          <a:latin typeface="Cambria Math" panose="02040503050406030204" pitchFamily="18" charset="0"/>
                          <a:ea typeface="Cambria Math" panose="02040503050406030204" pitchFamily="18" charset="0"/>
                        </a:rPr>
                        <m:t>𝜃</m:t>
                      </m:r>
                    </m:oMath>
                  </m:oMathPara>
                </a14:m>
                <a:endParaRPr lang="en-US" b="0" noProof="1" smtClean="0"/>
              </a:p>
              <a:p>
                <a:pPr marL="0" indent="0">
                  <a:buNone/>
                </a:pPr>
                <a14:m>
                  <m:oMathPara xmlns:m="http://schemas.openxmlformats.org/officeDocument/2006/math">
                    <m:oMathParaPr>
                      <m:jc m:val="centerGroup"/>
                    </m:oMathParaPr>
                    <m:oMath xmlns:m="http://schemas.openxmlformats.org/officeDocument/2006/math">
                      <m:r>
                        <a:rPr lang="en-US" b="0" i="1" noProof="1" dirty="0" smtClean="0">
                          <a:latin typeface="Cambria Math" panose="02040503050406030204" pitchFamily="18" charset="0"/>
                        </a:rPr>
                        <m:t>𝑦</m:t>
                      </m:r>
                      <m:r>
                        <a:rPr lang="en-US" b="0" i="1" noProof="1" dirty="0" smtClean="0">
                          <a:latin typeface="Cambria Math" panose="02040503050406030204" pitchFamily="18" charset="0"/>
                        </a:rPr>
                        <m:t>=</m:t>
                      </m:r>
                      <m:r>
                        <a:rPr lang="en-US" b="0" i="1" noProof="1" dirty="0" smtClean="0">
                          <a:latin typeface="Cambria Math" panose="02040503050406030204" pitchFamily="18" charset="0"/>
                        </a:rPr>
                        <m:t>𝑏</m:t>
                      </m:r>
                      <m:r>
                        <a:rPr lang="en-US" b="0" i="1" noProof="1" dirty="0" smtClean="0">
                          <a:latin typeface="Cambria Math" panose="02040503050406030204" pitchFamily="18" charset="0"/>
                        </a:rPr>
                        <m:t>+</m:t>
                      </m:r>
                      <m:r>
                        <a:rPr lang="en-US" b="0" i="1" noProof="1" dirty="0" smtClean="0">
                          <a:latin typeface="Cambria Math" panose="02040503050406030204" pitchFamily="18" charset="0"/>
                        </a:rPr>
                        <m:t>𝑟</m:t>
                      </m:r>
                      <m:r>
                        <a:rPr lang="en-US" b="0" i="1" noProof="1" dirty="0" smtClean="0">
                          <a:latin typeface="Cambria Math" panose="02040503050406030204" pitchFamily="18" charset="0"/>
                        </a:rPr>
                        <m:t> </m:t>
                      </m:r>
                      <m:r>
                        <a:rPr lang="en-US" b="0" i="1" noProof="1" dirty="0" smtClean="0">
                          <a:latin typeface="Cambria Math" panose="02040503050406030204" pitchFamily="18" charset="0"/>
                        </a:rPr>
                        <m:t>𝑠𝑖𝑛</m:t>
                      </m:r>
                      <m:r>
                        <a:rPr lang="en-US" b="0" i="1" noProof="1" dirty="0" smtClean="0">
                          <a:latin typeface="Cambria Math" panose="02040503050406030204" pitchFamily="18" charset="0"/>
                          <a:ea typeface="Cambria Math" panose="02040503050406030204" pitchFamily="18" charset="0"/>
                        </a:rPr>
                        <m:t>𝜃</m:t>
                      </m:r>
                    </m:oMath>
                  </m:oMathPara>
                </a14:m>
                <a:endParaRPr lang="en-US" b="0" noProof="1" smtClean="0"/>
              </a:p>
              <a:p>
                <a:pPr marL="0" indent="0">
                  <a:buNone/>
                </a:pPr>
                <a:endParaRPr lang="en-US" b="0" noProof="1"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2005734"/>
                <a:ext cx="10515600" cy="4422775"/>
              </a:xfrm>
              <a:blipFill>
                <a:blip r:embed="rId2"/>
                <a:stretch>
                  <a:fillRect l="-1217" t="-2204" r="-580"/>
                </a:stretch>
              </a:blipFill>
            </p:spPr>
            <p:txBody>
              <a:bodyPr/>
              <a:lstStyle/>
              <a:p>
                <a:r>
                  <a:rPr lang="en-US">
                    <a:noFill/>
                  </a:rPr>
                  <a:t> </a:t>
                </a:r>
              </a:p>
            </p:txBody>
          </p:sp>
        </mc:Fallback>
      </mc:AlternateContent>
      <p:sp>
        <p:nvSpPr>
          <p:cNvPr id="5" name="Title 1"/>
          <p:cNvSpPr txBox="1">
            <a:spLocks/>
          </p:cNvSpPr>
          <p:nvPr/>
        </p:nvSpPr>
        <p:spPr>
          <a:xfrm>
            <a:off x="0" y="309706"/>
            <a:ext cx="12192000" cy="1325563"/>
          </a:xfrm>
          <a:prstGeom prst="rect">
            <a:avLst/>
          </a:prstGeom>
          <a:solidFill>
            <a:schemeClr val="bg2">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a:t>
            </a:r>
            <a:r>
              <a:rPr lang="en-US" sz="6000" b="1" dirty="0" smtClean="0">
                <a:ln>
                  <a:solidFill>
                    <a:schemeClr val="tx1">
                      <a:lumMod val="95000"/>
                      <a:lumOff val="5000"/>
                    </a:schemeClr>
                  </a:solidFill>
                </a:ln>
              </a:rPr>
              <a:t>Hough Circle Transformation (CHT)</a:t>
            </a:r>
            <a:endParaRPr lang="en-US" sz="6000" b="1" dirty="0">
              <a:ln>
                <a:solidFill>
                  <a:schemeClr val="tx1">
                    <a:lumMod val="95000"/>
                    <a:lumOff val="5000"/>
                  </a:schemeClr>
                </a:solidFill>
              </a:ln>
            </a:endParaRPr>
          </a:p>
        </p:txBody>
      </p:sp>
    </p:spTree>
    <p:extLst>
      <p:ext uri="{BB962C8B-B14F-4D97-AF65-F5344CB8AC3E}">
        <p14:creationId xmlns:p14="http://schemas.microsoft.com/office/powerpoint/2010/main" val="2747443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090" y="661843"/>
            <a:ext cx="11035145" cy="2136775"/>
          </a:xfrm>
        </p:spPr>
        <p:txBody>
          <a:bodyPr/>
          <a:lstStyle/>
          <a:p>
            <a:r>
              <a:rPr lang="en-US" noProof="1" smtClean="0"/>
              <a:t>For each edge pixel, the basic Hough transform method constructs a circular cone, in the (a,b,r) parameter space (or Hough space), resulting from the voting process of the (a,b,r) parameters whose associated circles pass through the considered pixel by using a fourfold loop over x, y, a and b.</a:t>
            </a:r>
            <a:endParaRPr lang="en-US" b="0" noProof="1" smtClean="0"/>
          </a:p>
        </p:txBody>
      </p:sp>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t="2234"/>
          <a:stretch/>
        </p:blipFill>
        <p:spPr>
          <a:xfrm>
            <a:off x="3218284" y="2964871"/>
            <a:ext cx="4748079" cy="3631081"/>
          </a:xfrm>
          <a:prstGeom prst="rect">
            <a:avLst/>
          </a:prstGeom>
        </p:spPr>
      </p:pic>
    </p:spTree>
    <p:extLst>
      <p:ext uri="{BB962C8B-B14F-4D97-AF65-F5344CB8AC3E}">
        <p14:creationId xmlns:p14="http://schemas.microsoft.com/office/powerpoint/2010/main" val="762675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58133"/>
            <a:ext cx="10515600" cy="4351338"/>
          </a:xfrm>
        </p:spPr>
        <p:txBody>
          <a:bodyPr>
            <a:normAutofit/>
          </a:bodyPr>
          <a:lstStyle/>
          <a:p>
            <a:r>
              <a:rPr lang="en-US" dirty="0" smtClean="0"/>
              <a:t>This operation runs slowly because it is mainly due to the both use a large number of mathematical operations and trigonometric calculations. </a:t>
            </a:r>
            <a:r>
              <a:rPr lang="en-US" dirty="0" smtClean="0"/>
              <a:t>To solve </a:t>
            </a:r>
            <a:r>
              <a:rPr lang="en-US" dirty="0" smtClean="0"/>
              <a:t>this issue </a:t>
            </a:r>
            <a:r>
              <a:rPr lang="en-US" dirty="0" smtClean="0"/>
              <a:t>the </a:t>
            </a:r>
            <a:r>
              <a:rPr lang="en-US" dirty="0" smtClean="0"/>
              <a:t>radius can </a:t>
            </a:r>
            <a:r>
              <a:rPr lang="en-US" dirty="0" smtClean="0"/>
              <a:t>be set </a:t>
            </a:r>
            <a:r>
              <a:rPr lang="en-US" dirty="0" smtClean="0"/>
              <a:t>to a constant </a:t>
            </a:r>
            <a:r>
              <a:rPr lang="en-US" dirty="0" smtClean="0"/>
              <a:t>value. Maximum </a:t>
            </a:r>
            <a:r>
              <a:rPr lang="en-US" dirty="0" smtClean="0"/>
              <a:t>and minimum </a:t>
            </a:r>
            <a:r>
              <a:rPr lang="en-US" dirty="0" smtClean="0"/>
              <a:t>range of radius can also be provided.</a:t>
            </a:r>
            <a:endParaRPr lang="en-US" dirty="0"/>
          </a:p>
          <a:p>
            <a:r>
              <a:rPr lang="en-US" dirty="0" smtClean="0"/>
              <a:t>In this case the search can be reduced to 2D. The objective is to find the (a, b) coordinates of the center</a:t>
            </a:r>
            <a:endParaRPr lang="en-US" dirty="0"/>
          </a:p>
        </p:txBody>
      </p:sp>
      <p:sp>
        <p:nvSpPr>
          <p:cNvPr id="4" name="Title 1"/>
          <p:cNvSpPr txBox="1">
            <a:spLocks/>
          </p:cNvSpPr>
          <p:nvPr/>
        </p:nvSpPr>
        <p:spPr>
          <a:xfrm>
            <a:off x="0" y="489815"/>
            <a:ext cx="12192000" cy="1325563"/>
          </a:xfrm>
          <a:prstGeom prst="rect">
            <a:avLst/>
          </a:prstGeom>
          <a:solidFill>
            <a:schemeClr val="bg2">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a:t>
            </a:r>
            <a:r>
              <a:rPr lang="en-US" sz="6000" b="1" dirty="0" smtClean="0">
                <a:ln>
                  <a:solidFill>
                    <a:schemeClr val="tx1">
                      <a:lumMod val="95000"/>
                      <a:lumOff val="5000"/>
                    </a:schemeClr>
                  </a:solidFill>
                </a:ln>
              </a:rPr>
              <a:t>CHT with fixed radius</a:t>
            </a:r>
            <a:endParaRPr lang="en-US" sz="6000" b="1" dirty="0">
              <a:ln>
                <a:solidFill>
                  <a:schemeClr val="tx1">
                    <a:lumMod val="95000"/>
                    <a:lumOff val="5000"/>
                  </a:schemeClr>
                </a:solidFill>
              </a:ln>
            </a:endParaRPr>
          </a:p>
        </p:txBody>
      </p:sp>
    </p:spTree>
    <p:extLst>
      <p:ext uri="{BB962C8B-B14F-4D97-AF65-F5344CB8AC3E}">
        <p14:creationId xmlns:p14="http://schemas.microsoft.com/office/powerpoint/2010/main" val="1363599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t="26755" b="10212"/>
          <a:stretch/>
        </p:blipFill>
        <p:spPr>
          <a:xfrm>
            <a:off x="1717364" y="2161309"/>
            <a:ext cx="8535591" cy="2660074"/>
          </a:xfrm>
        </p:spPr>
      </p:pic>
      <p:sp>
        <p:nvSpPr>
          <p:cNvPr id="5" name="Rectangle 4"/>
          <p:cNvSpPr/>
          <p:nvPr/>
        </p:nvSpPr>
        <p:spPr>
          <a:xfrm>
            <a:off x="810785" y="570544"/>
            <a:ext cx="10348751" cy="1382946"/>
          </a:xfrm>
          <a:prstGeom prst="rect">
            <a:avLst/>
          </a:prstGeom>
        </p:spPr>
        <p:txBody>
          <a:bodyPr vert="horz" lIns="91440" tIns="45720" rIns="91440" bIns="45720" rtlCol="0">
            <a:normAutofit fontScale="92500"/>
          </a:bodyPr>
          <a:lstStyle/>
          <a:p>
            <a:pPr marL="228600" indent="-228600">
              <a:lnSpc>
                <a:spcPct val="90000"/>
              </a:lnSpc>
              <a:spcBef>
                <a:spcPts val="1000"/>
              </a:spcBef>
              <a:buFont typeface="Arial" panose="020B0604020202020204" pitchFamily="34" charset="0"/>
              <a:buChar char="•"/>
            </a:pPr>
            <a:r>
              <a:rPr lang="en-US" sz="2800" dirty="0" smtClean="0"/>
              <a:t>The </a:t>
            </a:r>
            <a:r>
              <a:rPr lang="en-US" sz="2800" dirty="0"/>
              <a:t>locus of (a, b) points in the parameter space fall on a circle of radius R centered at (x, y). The true center point will be common to all parameter circles, and can be found with a Hough accumulation array.</a:t>
            </a:r>
          </a:p>
        </p:txBody>
      </p:sp>
      <p:sp>
        <p:nvSpPr>
          <p:cNvPr id="6" name="Rectangle 5"/>
          <p:cNvSpPr/>
          <p:nvPr/>
        </p:nvSpPr>
        <p:spPr>
          <a:xfrm>
            <a:off x="810785" y="5237019"/>
            <a:ext cx="10751127" cy="2183726"/>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sz="2800" dirty="0"/>
              <a:t>Each point in geometric space (left) generates a circle in parameter space (right). The circles in parameter space intersect at the (a, b) that is the center in geometric space. </a:t>
            </a:r>
          </a:p>
        </p:txBody>
      </p:sp>
    </p:spTree>
    <p:extLst>
      <p:ext uri="{BB962C8B-B14F-4D97-AF65-F5344CB8AC3E}">
        <p14:creationId xmlns:p14="http://schemas.microsoft.com/office/powerpoint/2010/main" val="3806694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818" y="1313841"/>
            <a:ext cx="11132128" cy="2238521"/>
          </a:xfrm>
        </p:spPr>
        <p:txBody>
          <a:bodyPr/>
          <a:lstStyle/>
          <a:p>
            <a:r>
              <a:rPr lang="en-US" dirty="0" smtClean="0"/>
              <a:t>Multiple circles with the same radius can be found with the same technique. The center points are represented as red cells in the parameter space drawing. Overlap of circles can cause spurious centers to also be found, such as at the blue cell. Spurious circles can be removed by matching to circles in the original image.</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727" y="3698748"/>
            <a:ext cx="6668431" cy="2972215"/>
          </a:xfrm>
          <a:prstGeom prst="rect">
            <a:avLst/>
          </a:prstGeom>
        </p:spPr>
      </p:pic>
      <p:sp>
        <p:nvSpPr>
          <p:cNvPr id="6" name="Rectangle 5"/>
          <p:cNvSpPr/>
          <p:nvPr/>
        </p:nvSpPr>
        <p:spPr>
          <a:xfrm>
            <a:off x="664818" y="459569"/>
            <a:ext cx="7204563" cy="707886"/>
          </a:xfrm>
          <a:prstGeom prst="rect">
            <a:avLst/>
          </a:prstGeom>
        </p:spPr>
        <p:txBody>
          <a:bodyPr wrap="square">
            <a:spAutoFit/>
          </a:bodyPr>
          <a:lstStyle/>
          <a:p>
            <a:r>
              <a:rPr lang="en-US" sz="4000" b="1" dirty="0" smtClean="0">
                <a:ln>
                  <a:solidFill>
                    <a:schemeClr val="tx1">
                      <a:lumMod val="95000"/>
                      <a:lumOff val="5000"/>
                    </a:schemeClr>
                  </a:solidFill>
                </a:ln>
              </a:rPr>
              <a:t>Multiple circles with fixed r</a:t>
            </a:r>
            <a:endParaRPr lang="en-US" sz="4000" b="1" dirty="0">
              <a:ln>
                <a:solidFill>
                  <a:schemeClr val="tx1">
                    <a:lumMod val="95000"/>
                    <a:lumOff val="5000"/>
                  </a:schemeClr>
                </a:solidFill>
              </a:ln>
            </a:endParaRPr>
          </a:p>
        </p:txBody>
      </p:sp>
    </p:spTree>
    <p:extLst>
      <p:ext uri="{BB962C8B-B14F-4D97-AF65-F5344CB8AC3E}">
        <p14:creationId xmlns:p14="http://schemas.microsoft.com/office/powerpoint/2010/main" val="38897586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Banded">
  <a:themeElements>
    <a:clrScheme name="Custom 1">
      <a:dk1>
        <a:srgbClr val="000000"/>
      </a:dk1>
      <a:lt1>
        <a:sysClr val="window" lastClr="FFFFFF"/>
      </a:lt1>
      <a:dk2>
        <a:srgbClr val="5E5E5E"/>
      </a:dk2>
      <a:lt2>
        <a:srgbClr val="DDDDDD"/>
      </a:lt2>
      <a:accent1>
        <a:srgbClr val="418AB3"/>
      </a:accent1>
      <a:accent2>
        <a:srgbClr val="A6B727"/>
      </a:accent2>
      <a:accent3>
        <a:srgbClr val="FFBE60"/>
      </a:accent3>
      <a:accent4>
        <a:srgbClr val="838383"/>
      </a:accent4>
      <a:accent5>
        <a:srgbClr val="FEC306"/>
      </a:accent5>
      <a:accent6>
        <a:srgbClr val="DF5327"/>
      </a:accent6>
      <a:hlink>
        <a:srgbClr val="F59E00"/>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414</TotalTime>
  <Words>564</Words>
  <Application>Microsoft Office PowerPoint</Application>
  <PresentationFormat>Widescreen</PresentationFormat>
  <Paragraphs>54</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Cambria Math</vt:lpstr>
      <vt:lpstr>Corbel</vt:lpstr>
      <vt:lpstr>Wingdings</vt:lpstr>
      <vt:lpstr>1_Banded</vt:lpstr>
      <vt:lpstr>Office Theme</vt:lpstr>
      <vt:lpstr>Ludo</vt:lpstr>
      <vt:lpstr>     Content</vt:lpstr>
      <vt:lpstr>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112</cp:revision>
  <dcterms:created xsi:type="dcterms:W3CDTF">2020-12-11T19:59:23Z</dcterms:created>
  <dcterms:modified xsi:type="dcterms:W3CDTF">2020-12-16T22:26:08Z</dcterms:modified>
</cp:coreProperties>
</file>