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35190-8B08-4561-BB94-56C97DC609E0}" type="datetimeFigureOut">
              <a:rPr lang="hu-HU" smtClean="0"/>
              <a:t>2022. 05. 18.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C7E462AE-B959-4ACE-B582-DEA1FB7B387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159488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 és képaláír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35190-8B08-4561-BB94-56C97DC609E0}" type="datetimeFigureOut">
              <a:rPr lang="hu-HU" smtClean="0"/>
              <a:t>2022. 05. 18.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7E462AE-B959-4ACE-B582-DEA1FB7B387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702173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dézet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35190-8B08-4561-BB94-56C97DC609E0}" type="datetimeFigureOut">
              <a:rPr lang="hu-HU" smtClean="0"/>
              <a:t>2022. 05. 18.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7E462AE-B959-4ACE-B582-DEA1FB7B387F}" type="slidenum">
              <a:rPr lang="hu-HU" smtClean="0"/>
              <a:t>‹#›</a:t>
            </a:fld>
            <a:endParaRPr lang="hu-H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440431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35190-8B08-4561-BB94-56C97DC609E0}" type="datetimeFigureOut">
              <a:rPr lang="hu-HU" smtClean="0"/>
              <a:t>2022. 05. 18.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7E462AE-B959-4ACE-B582-DEA1FB7B387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553864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 idéze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35190-8B08-4561-BB94-56C97DC609E0}" type="datetimeFigureOut">
              <a:rPr lang="hu-HU" smtClean="0"/>
              <a:t>2022. 05. 18.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7E462AE-B959-4ACE-B582-DEA1FB7B387F}" type="slidenum">
              <a:rPr lang="hu-HU" smtClean="0"/>
              <a:t>‹#›</a:t>
            </a:fld>
            <a:endParaRPr lang="hu-H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102552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gaz vagy ham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35190-8B08-4561-BB94-56C97DC609E0}" type="datetimeFigureOut">
              <a:rPr lang="hu-HU" smtClean="0"/>
              <a:t>2022. 05. 18.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7E462AE-B959-4ACE-B582-DEA1FB7B387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835893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35190-8B08-4561-BB94-56C97DC609E0}" type="datetimeFigureOut">
              <a:rPr lang="hu-HU" smtClean="0"/>
              <a:t>2022. 05. 18.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462AE-B959-4ACE-B582-DEA1FB7B387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829441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35190-8B08-4561-BB94-56C97DC609E0}" type="datetimeFigureOut">
              <a:rPr lang="hu-HU" smtClean="0"/>
              <a:t>2022. 05. 18.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462AE-B959-4ACE-B582-DEA1FB7B387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34153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35190-8B08-4561-BB94-56C97DC609E0}" type="datetimeFigureOut">
              <a:rPr lang="hu-HU" smtClean="0"/>
              <a:t>2022. 05. 18.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462AE-B959-4ACE-B582-DEA1FB7B387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548507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35190-8B08-4561-BB94-56C97DC609E0}" type="datetimeFigureOut">
              <a:rPr lang="hu-HU" smtClean="0"/>
              <a:t>2022. 05. 18.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7E462AE-B959-4ACE-B582-DEA1FB7B387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513682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35190-8B08-4561-BB94-56C97DC609E0}" type="datetimeFigureOut">
              <a:rPr lang="hu-HU" smtClean="0"/>
              <a:t>2022. 05. 18.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7E462AE-B959-4ACE-B582-DEA1FB7B387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476022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35190-8B08-4561-BB94-56C97DC609E0}" type="datetimeFigureOut">
              <a:rPr lang="hu-HU" smtClean="0"/>
              <a:t>2022. 05. 18.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7E462AE-B959-4ACE-B582-DEA1FB7B387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011371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35190-8B08-4561-BB94-56C97DC609E0}" type="datetimeFigureOut">
              <a:rPr lang="hu-HU" smtClean="0"/>
              <a:t>2022. 05. 18.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462AE-B959-4ACE-B582-DEA1FB7B387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887737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35190-8B08-4561-BB94-56C97DC609E0}" type="datetimeFigureOut">
              <a:rPr lang="hu-HU" smtClean="0"/>
              <a:t>2022. 05. 18.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462AE-B959-4ACE-B582-DEA1FB7B387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987655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35190-8B08-4561-BB94-56C97DC609E0}" type="datetimeFigureOut">
              <a:rPr lang="hu-HU" smtClean="0"/>
              <a:t>2022. 05. 18.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462AE-B959-4ACE-B582-DEA1FB7B387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704813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35190-8B08-4561-BB94-56C97DC609E0}" type="datetimeFigureOut">
              <a:rPr lang="hu-HU" smtClean="0"/>
              <a:t>2022. 05. 18.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7E462AE-B959-4ACE-B582-DEA1FB7B387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130891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A35190-8B08-4561-BB94-56C97DC609E0}" type="datetimeFigureOut">
              <a:rPr lang="hu-HU" smtClean="0"/>
              <a:t>2022. 05. 18.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C7E462AE-B959-4ACE-B582-DEA1FB7B387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905009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11" Type="http://schemas.openxmlformats.org/officeDocument/2006/relationships/image" Target="../media/image14.png"/><Relationship Id="rId10" Type="http://schemas.openxmlformats.org/officeDocument/2006/relationships/image" Target="../media/image13.png"/><Relationship Id="rId4" Type="http://schemas.openxmlformats.org/officeDocument/2006/relationships/image" Target="../media/image6.png"/><Relationship Id="rId9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5.png"/><Relationship Id="rId7" Type="http://schemas.openxmlformats.org/officeDocument/2006/relationships/image" Target="../media/image10.png"/><Relationship Id="rId2" Type="http://schemas.openxmlformats.org/officeDocument/2006/relationships/image" Target="../media/image14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11" Type="http://schemas.openxmlformats.org/officeDocument/2006/relationships/image" Target="../media/image19.png"/><Relationship Id="rId5" Type="http://schemas.openxmlformats.org/officeDocument/2006/relationships/image" Target="../media/image120.png"/><Relationship Id="rId10" Type="http://schemas.openxmlformats.org/officeDocument/2006/relationships/image" Target="../media/image18.png"/><Relationship Id="rId4" Type="http://schemas.openxmlformats.org/officeDocument/2006/relationships/image" Target="../media/image6.png"/><Relationship Id="rId9" Type="http://schemas.openxmlformats.org/officeDocument/2006/relationships/image" Target="../media/image1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7" Type="http://schemas.openxmlformats.org/officeDocument/2006/relationships/image" Target="../media/image25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177A92A4-29B5-E725-5A50-74BE015CE77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/>
              <a:t>Önálló projekt beszámoló</a:t>
            </a:r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4C67B405-CFB3-603C-386B-027E7559310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/>
              <a:t>Encz Koppány</a:t>
            </a:r>
          </a:p>
          <a:p>
            <a:r>
              <a:rPr lang="hu-HU" dirty="0"/>
              <a:t>2022.05.19-20.</a:t>
            </a:r>
          </a:p>
        </p:txBody>
      </p:sp>
    </p:spTree>
    <p:extLst>
      <p:ext uri="{BB962C8B-B14F-4D97-AF65-F5344CB8AC3E}">
        <p14:creationId xmlns:p14="http://schemas.microsoft.com/office/powerpoint/2010/main" val="35036897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A55E3F34-A9AE-D64B-8A1A-F70116366D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3325" y="775328"/>
            <a:ext cx="8911687" cy="1280890"/>
          </a:xfrm>
        </p:spPr>
        <p:txBody>
          <a:bodyPr/>
          <a:lstStyle/>
          <a:p>
            <a:r>
              <a:rPr lang="hu-HU" dirty="0"/>
              <a:t>Áttekintés, ismétlés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artalom helye 2">
                <a:extLst>
                  <a:ext uri="{FF2B5EF4-FFF2-40B4-BE49-F238E27FC236}">
                    <a16:creationId xmlns:a16="http://schemas.microsoft.com/office/drawing/2014/main" id="{833343A5-E379-6C57-7A9B-5812A4343C0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627312" y="1666875"/>
                <a:ext cx="8915400" cy="2286000"/>
              </a:xfrm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hu-HU" dirty="0"/>
                  <a:t>Alapprobléma: adott </a:t>
                </a:r>
                <a14:m>
                  <m:oMath xmlns:m="http://schemas.openxmlformats.org/officeDocument/2006/math">
                    <m:r>
                      <a:rPr lang="hu-HU" b="0" i="1" smtClean="0">
                        <a:latin typeface="Cambria Math" panose="02040503050406030204" pitchFamily="18" charset="0"/>
                      </a:rPr>
                      <m:t>𝐺</m:t>
                    </m:r>
                    <m:r>
                      <a:rPr lang="hu-HU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hu-HU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  <m:sub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hu-HU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∪</m:t>
                    </m:r>
                    <m:sSub>
                      <m:sSubPr>
                        <m:ctrlPr>
                          <a:rPr lang="hu-HU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u-HU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𝐺</m:t>
                        </m:r>
                      </m:e>
                      <m:sub>
                        <m:r>
                          <a:rPr lang="hu-HU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hu-HU" b="0" i="1" smtClean="0">
                        <a:latin typeface="Cambria Math" panose="02040503050406030204" pitchFamily="18" charset="0"/>
                      </a:rPr>
                      <m:t>, </m:t>
                    </m:r>
                  </m:oMath>
                </a14:m>
                <a:r>
                  <a:rPr lang="hu-HU" dirty="0"/>
                  <a:t>ahol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hu-HU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  <m:sub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hu-HU" dirty="0"/>
                  <a:t>és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hu-HU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u-HU" i="1"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  <m:sub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hu-HU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hu-HU" b="0" i="1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hu-HU" dirty="0"/>
                  <a:t> tulajdonságú maximális. Számozzuk meg </a:t>
                </a:r>
                <a14:m>
                  <m:oMath xmlns:m="http://schemas.openxmlformats.org/officeDocument/2006/math">
                    <m:r>
                      <a:rPr lang="hu-HU" b="0" i="1" smtClean="0">
                        <a:latin typeface="Cambria Math" panose="02040503050406030204" pitchFamily="18" charset="0"/>
                      </a:rPr>
                      <m:t>𝐺</m:t>
                    </m:r>
                  </m:oMath>
                </a14:m>
                <a:r>
                  <a:rPr lang="hu-HU" dirty="0"/>
                  <a:t> éleit úgy, hogy minden nem </a:t>
                </a:r>
                <a14:m>
                  <m:oMath xmlns:m="http://schemas.openxmlformats.org/officeDocument/2006/math">
                    <m:r>
                      <a:rPr lang="hu-HU" b="0" i="1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hu-HU" dirty="0"/>
                  <a:t> tulajdonságú részgráf tartalmazzon szomszédos élpárt</a:t>
                </a:r>
              </a:p>
              <a:p>
                <a:r>
                  <a:rPr lang="hu-HU" dirty="0" err="1"/>
                  <a:t>Pl</a:t>
                </a:r>
                <a:r>
                  <a:rPr lang="hu-HU" dirty="0"/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hu-HU" b="0" i="0" smtClean="0">
                        <a:latin typeface="Cambria Math" panose="02040503050406030204" pitchFamily="18" charset="0"/>
                      </a:rPr>
                      <m:t>t</m:t>
                    </m:r>
                    <m:r>
                      <a:rPr lang="hu-HU" b="0" i="0" smtClean="0">
                        <a:latin typeface="Cambria Math" panose="02040503050406030204" pitchFamily="18" charset="0"/>
                      </a:rPr>
                      <m:t>: </m:t>
                    </m:r>
                    <m:r>
                      <a:rPr lang="hu-HU" b="0" i="1" smtClean="0">
                        <a:latin typeface="Cambria Math" panose="02040503050406030204" pitchFamily="18" charset="0"/>
                      </a:rPr>
                      <m:t>𝐺</m:t>
                    </m:r>
                    <m:r>
                      <a:rPr lang="hu-HU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hu-HU" b="0" i="1" smtClean="0">
                        <a:latin typeface="Cambria Math" panose="02040503050406030204" pitchFamily="18" charset="0"/>
                      </a:rPr>
                      <m:t>𝑒𝑟𝑑</m:t>
                    </m:r>
                    <m:r>
                      <a:rPr lang="hu-HU" b="0" i="1" smtClean="0">
                        <a:latin typeface="Cambria Math" panose="02040503050406030204" pitchFamily="18" charset="0"/>
                      </a:rPr>
                      <m:t>ő</m:t>
                    </m:r>
                  </m:oMath>
                </a14:m>
                <a:endParaRPr lang="hu-HU" dirty="0"/>
              </a:p>
              <a:p>
                <a:r>
                  <a:rPr lang="hu-HU" dirty="0"/>
                  <a:t>Erősebb alak: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hu-HU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  <m:sub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hu-HU" dirty="0"/>
                  <a:t> kapja a páros,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hu-HU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u-HU" i="1"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  <m:sub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hu-HU" b="0" i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hu-HU" dirty="0"/>
                  <a:t>a páratlan számokat</a:t>
                </a:r>
              </a:p>
              <a:p>
                <a14:m>
                  <m:oMath xmlns:m="http://schemas.openxmlformats.org/officeDocument/2006/math">
                    <m:r>
                      <a:rPr lang="hu-HU" b="0" i="1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hu-HU" dirty="0"/>
                  <a:t> helyett más? Hasznos, ha meg tudjuk konstruálni</a:t>
                </a:r>
              </a:p>
              <a:p>
                <a:endParaRPr lang="hu-HU" dirty="0"/>
              </a:p>
            </p:txBody>
          </p:sp>
        </mc:Choice>
        <mc:Fallback xmlns="">
          <p:sp>
            <p:nvSpPr>
              <p:cNvPr id="3" name="Tartalom helye 2">
                <a:extLst>
                  <a:ext uri="{FF2B5EF4-FFF2-40B4-BE49-F238E27FC236}">
                    <a16:creationId xmlns:a16="http://schemas.microsoft.com/office/drawing/2014/main" id="{833343A5-E379-6C57-7A9B-5812A4343C0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627312" y="1666875"/>
                <a:ext cx="8915400" cy="2286000"/>
              </a:xfrm>
              <a:blipFill>
                <a:blip r:embed="rId2"/>
                <a:stretch>
                  <a:fillRect l="-410" t="-1061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Ellipszis 4">
            <a:extLst>
              <a:ext uri="{FF2B5EF4-FFF2-40B4-BE49-F238E27FC236}">
                <a16:creationId xmlns:a16="http://schemas.microsoft.com/office/drawing/2014/main" id="{CE7FB544-6FA9-CA12-1B9F-7767AAEBF445}"/>
              </a:ext>
            </a:extLst>
          </p:cNvPr>
          <p:cNvSpPr/>
          <p:nvPr/>
        </p:nvSpPr>
        <p:spPr>
          <a:xfrm>
            <a:off x="6708097" y="4369360"/>
            <a:ext cx="180000" cy="180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6" name="Ellipszis 5">
            <a:extLst>
              <a:ext uri="{FF2B5EF4-FFF2-40B4-BE49-F238E27FC236}">
                <a16:creationId xmlns:a16="http://schemas.microsoft.com/office/drawing/2014/main" id="{9EC0CF1D-A23C-691B-F733-29ED736B2A4A}"/>
              </a:ext>
            </a:extLst>
          </p:cNvPr>
          <p:cNvSpPr/>
          <p:nvPr/>
        </p:nvSpPr>
        <p:spPr>
          <a:xfrm>
            <a:off x="8303236" y="4251325"/>
            <a:ext cx="180000" cy="180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7" name="Ellipszis 6">
            <a:extLst>
              <a:ext uri="{FF2B5EF4-FFF2-40B4-BE49-F238E27FC236}">
                <a16:creationId xmlns:a16="http://schemas.microsoft.com/office/drawing/2014/main" id="{1AA4E8E1-8CDC-A43A-8E87-1038DFA505CD}"/>
              </a:ext>
            </a:extLst>
          </p:cNvPr>
          <p:cNvSpPr/>
          <p:nvPr/>
        </p:nvSpPr>
        <p:spPr>
          <a:xfrm>
            <a:off x="7732816" y="5100745"/>
            <a:ext cx="180000" cy="180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8" name="Ellipszis 7">
            <a:extLst>
              <a:ext uri="{FF2B5EF4-FFF2-40B4-BE49-F238E27FC236}">
                <a16:creationId xmlns:a16="http://schemas.microsoft.com/office/drawing/2014/main" id="{855FADF6-BFFC-87B0-DEE2-8787469DCCB1}"/>
              </a:ext>
            </a:extLst>
          </p:cNvPr>
          <p:cNvSpPr/>
          <p:nvPr/>
        </p:nvSpPr>
        <p:spPr>
          <a:xfrm>
            <a:off x="8998456" y="4946307"/>
            <a:ext cx="180000" cy="180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9" name="Ellipszis 8">
            <a:extLst>
              <a:ext uri="{FF2B5EF4-FFF2-40B4-BE49-F238E27FC236}">
                <a16:creationId xmlns:a16="http://schemas.microsoft.com/office/drawing/2014/main" id="{A9508D00-D3ED-9CD5-6A34-B8FCB4DF01FC}"/>
              </a:ext>
            </a:extLst>
          </p:cNvPr>
          <p:cNvSpPr/>
          <p:nvPr/>
        </p:nvSpPr>
        <p:spPr>
          <a:xfrm>
            <a:off x="6765660" y="5609179"/>
            <a:ext cx="180000" cy="180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0" name="Ellipszis 9">
            <a:extLst>
              <a:ext uri="{FF2B5EF4-FFF2-40B4-BE49-F238E27FC236}">
                <a16:creationId xmlns:a16="http://schemas.microsoft.com/office/drawing/2014/main" id="{A9EE8342-2F6E-15F2-191C-E76833CD64E6}"/>
              </a:ext>
            </a:extLst>
          </p:cNvPr>
          <p:cNvSpPr/>
          <p:nvPr/>
        </p:nvSpPr>
        <p:spPr>
          <a:xfrm>
            <a:off x="8693656" y="5950924"/>
            <a:ext cx="180000" cy="180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11" name="Egyenes összekötő 10">
            <a:extLst>
              <a:ext uri="{FF2B5EF4-FFF2-40B4-BE49-F238E27FC236}">
                <a16:creationId xmlns:a16="http://schemas.microsoft.com/office/drawing/2014/main" id="{85464485-EC3C-F108-8A8A-C59329FACA4F}"/>
              </a:ext>
            </a:extLst>
          </p:cNvPr>
          <p:cNvCxnSpPr>
            <a:stCxn id="5" idx="5"/>
            <a:endCxn id="7" idx="1"/>
          </p:cNvCxnSpPr>
          <p:nvPr/>
        </p:nvCxnSpPr>
        <p:spPr>
          <a:xfrm>
            <a:off x="6861737" y="4523000"/>
            <a:ext cx="897439" cy="60410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Egyenes összekötő 11">
            <a:extLst>
              <a:ext uri="{FF2B5EF4-FFF2-40B4-BE49-F238E27FC236}">
                <a16:creationId xmlns:a16="http://schemas.microsoft.com/office/drawing/2014/main" id="{455AE1D1-8524-4A41-CE77-CBF268DDE0C8}"/>
              </a:ext>
            </a:extLst>
          </p:cNvPr>
          <p:cNvCxnSpPr>
            <a:stCxn id="9" idx="6"/>
            <a:endCxn id="7" idx="3"/>
          </p:cNvCxnSpPr>
          <p:nvPr/>
        </p:nvCxnSpPr>
        <p:spPr>
          <a:xfrm flipV="1">
            <a:off x="6945660" y="5254385"/>
            <a:ext cx="813516" cy="44479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Egyenes összekötő 12">
            <a:extLst>
              <a:ext uri="{FF2B5EF4-FFF2-40B4-BE49-F238E27FC236}">
                <a16:creationId xmlns:a16="http://schemas.microsoft.com/office/drawing/2014/main" id="{83B8D64D-6DC4-D090-E88D-6F742A264261}"/>
              </a:ext>
            </a:extLst>
          </p:cNvPr>
          <p:cNvCxnSpPr>
            <a:stCxn id="7" idx="5"/>
            <a:endCxn id="10" idx="1"/>
          </p:cNvCxnSpPr>
          <p:nvPr/>
        </p:nvCxnSpPr>
        <p:spPr>
          <a:xfrm>
            <a:off x="7886456" y="5254385"/>
            <a:ext cx="833560" cy="72289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Egyenes összekötő 13">
            <a:extLst>
              <a:ext uri="{FF2B5EF4-FFF2-40B4-BE49-F238E27FC236}">
                <a16:creationId xmlns:a16="http://schemas.microsoft.com/office/drawing/2014/main" id="{8D015F91-F4FA-9223-8209-34ABF0F3626E}"/>
              </a:ext>
            </a:extLst>
          </p:cNvPr>
          <p:cNvCxnSpPr>
            <a:stCxn id="10" idx="7"/>
            <a:endCxn id="8" idx="4"/>
          </p:cNvCxnSpPr>
          <p:nvPr/>
        </p:nvCxnSpPr>
        <p:spPr>
          <a:xfrm flipV="1">
            <a:off x="8847296" y="5126307"/>
            <a:ext cx="241160" cy="85097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Egyenes összekötő 14">
            <a:extLst>
              <a:ext uri="{FF2B5EF4-FFF2-40B4-BE49-F238E27FC236}">
                <a16:creationId xmlns:a16="http://schemas.microsoft.com/office/drawing/2014/main" id="{8C12B8DE-EBE9-3EAC-B6B7-5AB8AF4F53F4}"/>
              </a:ext>
            </a:extLst>
          </p:cNvPr>
          <p:cNvCxnSpPr>
            <a:stCxn id="7" idx="0"/>
            <a:endCxn id="6" idx="3"/>
          </p:cNvCxnSpPr>
          <p:nvPr/>
        </p:nvCxnSpPr>
        <p:spPr>
          <a:xfrm flipV="1">
            <a:off x="7822816" y="4404965"/>
            <a:ext cx="506780" cy="69578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Egyenes összekötő 15">
            <a:extLst>
              <a:ext uri="{FF2B5EF4-FFF2-40B4-BE49-F238E27FC236}">
                <a16:creationId xmlns:a16="http://schemas.microsoft.com/office/drawing/2014/main" id="{EF7C62B4-21DB-7449-989C-304BF89DCA8E}"/>
              </a:ext>
            </a:extLst>
          </p:cNvPr>
          <p:cNvCxnSpPr>
            <a:stCxn id="7" idx="6"/>
            <a:endCxn id="8" idx="2"/>
          </p:cNvCxnSpPr>
          <p:nvPr/>
        </p:nvCxnSpPr>
        <p:spPr>
          <a:xfrm flipV="1">
            <a:off x="7912816" y="5036307"/>
            <a:ext cx="1085640" cy="15443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Egyenes összekötő 16">
            <a:extLst>
              <a:ext uri="{FF2B5EF4-FFF2-40B4-BE49-F238E27FC236}">
                <a16:creationId xmlns:a16="http://schemas.microsoft.com/office/drawing/2014/main" id="{DD7B839A-E998-7554-260F-9C4BA6831109}"/>
              </a:ext>
            </a:extLst>
          </p:cNvPr>
          <p:cNvCxnSpPr>
            <a:stCxn id="9" idx="6"/>
            <a:endCxn id="8" idx="3"/>
          </p:cNvCxnSpPr>
          <p:nvPr/>
        </p:nvCxnSpPr>
        <p:spPr>
          <a:xfrm flipV="1">
            <a:off x="6945660" y="5099947"/>
            <a:ext cx="2079156" cy="59923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Egyenes összekötő 17">
            <a:extLst>
              <a:ext uri="{FF2B5EF4-FFF2-40B4-BE49-F238E27FC236}">
                <a16:creationId xmlns:a16="http://schemas.microsoft.com/office/drawing/2014/main" id="{A0A1599A-B665-67D1-30F9-85DA09B604B7}"/>
              </a:ext>
            </a:extLst>
          </p:cNvPr>
          <p:cNvCxnSpPr>
            <a:stCxn id="6" idx="4"/>
            <a:endCxn id="10" idx="0"/>
          </p:cNvCxnSpPr>
          <p:nvPr/>
        </p:nvCxnSpPr>
        <p:spPr>
          <a:xfrm>
            <a:off x="8393236" y="4431325"/>
            <a:ext cx="390420" cy="151959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Egyenes összekötő 18">
            <a:extLst>
              <a:ext uri="{FF2B5EF4-FFF2-40B4-BE49-F238E27FC236}">
                <a16:creationId xmlns:a16="http://schemas.microsoft.com/office/drawing/2014/main" id="{414AA2CB-AB01-99B2-1774-F66BB1666A66}"/>
              </a:ext>
            </a:extLst>
          </p:cNvPr>
          <p:cNvCxnSpPr>
            <a:stCxn id="9" idx="6"/>
            <a:endCxn id="10" idx="2"/>
          </p:cNvCxnSpPr>
          <p:nvPr/>
        </p:nvCxnSpPr>
        <p:spPr>
          <a:xfrm>
            <a:off x="6945660" y="5699179"/>
            <a:ext cx="1747996" cy="34174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Egyenes összekötő 19">
            <a:extLst>
              <a:ext uri="{FF2B5EF4-FFF2-40B4-BE49-F238E27FC236}">
                <a16:creationId xmlns:a16="http://schemas.microsoft.com/office/drawing/2014/main" id="{230BC6FC-3339-C871-9E93-76E984CD3825}"/>
              </a:ext>
            </a:extLst>
          </p:cNvPr>
          <p:cNvCxnSpPr>
            <a:stCxn id="5" idx="6"/>
            <a:endCxn id="8" idx="2"/>
          </p:cNvCxnSpPr>
          <p:nvPr/>
        </p:nvCxnSpPr>
        <p:spPr>
          <a:xfrm>
            <a:off x="6888097" y="4459360"/>
            <a:ext cx="2110359" cy="57694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zövegdoboz 3">
            <a:extLst>
              <a:ext uri="{FF2B5EF4-FFF2-40B4-BE49-F238E27FC236}">
                <a16:creationId xmlns:a16="http://schemas.microsoft.com/office/drawing/2014/main" id="{07DBE4D4-04DD-E822-4CD8-088026E25556}"/>
              </a:ext>
            </a:extLst>
          </p:cNvPr>
          <p:cNvSpPr txBox="1"/>
          <p:nvPr/>
        </p:nvSpPr>
        <p:spPr>
          <a:xfrm>
            <a:off x="7412806" y="4332080"/>
            <a:ext cx="3904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600" dirty="0"/>
              <a:t>1</a:t>
            </a:r>
          </a:p>
        </p:txBody>
      </p:sp>
      <p:sp>
        <p:nvSpPr>
          <p:cNvPr id="21" name="Szövegdoboz 20">
            <a:extLst>
              <a:ext uri="{FF2B5EF4-FFF2-40B4-BE49-F238E27FC236}">
                <a16:creationId xmlns:a16="http://schemas.microsoft.com/office/drawing/2014/main" id="{78DF342E-BA96-3282-0C7F-0265BB8BF1C2}"/>
              </a:ext>
            </a:extLst>
          </p:cNvPr>
          <p:cNvSpPr txBox="1"/>
          <p:nvPr/>
        </p:nvSpPr>
        <p:spPr>
          <a:xfrm>
            <a:off x="8108026" y="4870085"/>
            <a:ext cx="3904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600" dirty="0"/>
              <a:t>2</a:t>
            </a:r>
          </a:p>
        </p:txBody>
      </p:sp>
      <p:sp>
        <p:nvSpPr>
          <p:cNvPr id="22" name="Szövegdoboz 21">
            <a:extLst>
              <a:ext uri="{FF2B5EF4-FFF2-40B4-BE49-F238E27FC236}">
                <a16:creationId xmlns:a16="http://schemas.microsoft.com/office/drawing/2014/main" id="{C203DF5C-5FE7-9F4C-AC12-32E9A7EF79A3}"/>
              </a:ext>
            </a:extLst>
          </p:cNvPr>
          <p:cNvSpPr txBox="1"/>
          <p:nvPr/>
        </p:nvSpPr>
        <p:spPr>
          <a:xfrm>
            <a:off x="7090968" y="5189947"/>
            <a:ext cx="3904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600" dirty="0"/>
              <a:t>3</a:t>
            </a:r>
          </a:p>
        </p:txBody>
      </p:sp>
      <p:sp>
        <p:nvSpPr>
          <p:cNvPr id="23" name="Szövegdoboz 22">
            <a:extLst>
              <a:ext uri="{FF2B5EF4-FFF2-40B4-BE49-F238E27FC236}">
                <a16:creationId xmlns:a16="http://schemas.microsoft.com/office/drawing/2014/main" id="{BB2131F3-61D9-6C91-9CE1-AF41E5C9DC7C}"/>
              </a:ext>
            </a:extLst>
          </p:cNvPr>
          <p:cNvSpPr txBox="1"/>
          <p:nvPr/>
        </p:nvSpPr>
        <p:spPr>
          <a:xfrm>
            <a:off x="7464216" y="5826459"/>
            <a:ext cx="3904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600" dirty="0"/>
              <a:t>4</a:t>
            </a:r>
          </a:p>
        </p:txBody>
      </p:sp>
      <p:sp>
        <p:nvSpPr>
          <p:cNvPr id="24" name="Szövegdoboz 23">
            <a:extLst>
              <a:ext uri="{FF2B5EF4-FFF2-40B4-BE49-F238E27FC236}">
                <a16:creationId xmlns:a16="http://schemas.microsoft.com/office/drawing/2014/main" id="{B9367D44-C49D-36BF-0D92-32EF925D0CF1}"/>
              </a:ext>
            </a:extLst>
          </p:cNvPr>
          <p:cNvSpPr txBox="1"/>
          <p:nvPr/>
        </p:nvSpPr>
        <p:spPr>
          <a:xfrm>
            <a:off x="8444646" y="4508875"/>
            <a:ext cx="3904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600" dirty="0"/>
              <a:t>6</a:t>
            </a:r>
          </a:p>
        </p:txBody>
      </p:sp>
      <p:sp>
        <p:nvSpPr>
          <p:cNvPr id="25" name="Szövegdoboz 24">
            <a:extLst>
              <a:ext uri="{FF2B5EF4-FFF2-40B4-BE49-F238E27FC236}">
                <a16:creationId xmlns:a16="http://schemas.microsoft.com/office/drawing/2014/main" id="{622E701B-1862-03D5-19FF-14638146EB0D}"/>
              </a:ext>
            </a:extLst>
          </p:cNvPr>
          <p:cNvSpPr txBox="1"/>
          <p:nvPr/>
        </p:nvSpPr>
        <p:spPr>
          <a:xfrm>
            <a:off x="8919606" y="5424265"/>
            <a:ext cx="3904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600" dirty="0"/>
              <a:t>5</a:t>
            </a:r>
          </a:p>
        </p:txBody>
      </p:sp>
      <p:sp>
        <p:nvSpPr>
          <p:cNvPr id="26" name="Szövegdoboz 25">
            <a:extLst>
              <a:ext uri="{FF2B5EF4-FFF2-40B4-BE49-F238E27FC236}">
                <a16:creationId xmlns:a16="http://schemas.microsoft.com/office/drawing/2014/main" id="{A6007D74-8000-73D3-D691-37E196C46CA9}"/>
              </a:ext>
            </a:extLst>
          </p:cNvPr>
          <p:cNvSpPr txBox="1"/>
          <p:nvPr/>
        </p:nvSpPr>
        <p:spPr>
          <a:xfrm>
            <a:off x="7939176" y="4374908"/>
            <a:ext cx="3904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600" dirty="0"/>
              <a:t>7</a:t>
            </a:r>
          </a:p>
        </p:txBody>
      </p:sp>
      <p:sp>
        <p:nvSpPr>
          <p:cNvPr id="27" name="Szövegdoboz 26">
            <a:extLst>
              <a:ext uri="{FF2B5EF4-FFF2-40B4-BE49-F238E27FC236}">
                <a16:creationId xmlns:a16="http://schemas.microsoft.com/office/drawing/2014/main" id="{C091B5F9-7AA4-68A8-CB09-D9EACAEE36AC}"/>
              </a:ext>
            </a:extLst>
          </p:cNvPr>
          <p:cNvSpPr txBox="1"/>
          <p:nvPr/>
        </p:nvSpPr>
        <p:spPr>
          <a:xfrm>
            <a:off x="7702860" y="5384038"/>
            <a:ext cx="3904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600" dirty="0"/>
              <a:t>8</a:t>
            </a:r>
          </a:p>
        </p:txBody>
      </p:sp>
      <p:sp>
        <p:nvSpPr>
          <p:cNvPr id="28" name="Szövegdoboz 27">
            <a:extLst>
              <a:ext uri="{FF2B5EF4-FFF2-40B4-BE49-F238E27FC236}">
                <a16:creationId xmlns:a16="http://schemas.microsoft.com/office/drawing/2014/main" id="{4D9E5EAD-974B-1B0E-C4C9-1A20E17E3862}"/>
              </a:ext>
            </a:extLst>
          </p:cNvPr>
          <p:cNvSpPr txBox="1"/>
          <p:nvPr/>
        </p:nvSpPr>
        <p:spPr>
          <a:xfrm>
            <a:off x="8225511" y="5362207"/>
            <a:ext cx="3904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600" dirty="0"/>
              <a:t>9</a:t>
            </a:r>
          </a:p>
        </p:txBody>
      </p:sp>
      <p:sp>
        <p:nvSpPr>
          <p:cNvPr id="29" name="Szövegdoboz 28">
            <a:extLst>
              <a:ext uri="{FF2B5EF4-FFF2-40B4-BE49-F238E27FC236}">
                <a16:creationId xmlns:a16="http://schemas.microsoft.com/office/drawing/2014/main" id="{74F34E57-B48C-12D5-8F18-9186C9CE7629}"/>
              </a:ext>
            </a:extLst>
          </p:cNvPr>
          <p:cNvSpPr txBox="1"/>
          <p:nvPr/>
        </p:nvSpPr>
        <p:spPr>
          <a:xfrm>
            <a:off x="6936392" y="4779633"/>
            <a:ext cx="5152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600" dirty="0"/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val="20272838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201DE226-AD25-DEC5-A0AC-DC3353F0C1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(</a:t>
            </a:r>
            <a:r>
              <a:rPr lang="hu-HU" dirty="0" err="1"/>
              <a:t>k,l</a:t>
            </a:r>
            <a:r>
              <a:rPr lang="hu-HU" dirty="0"/>
              <a:t>)-pontos gráfok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artalom helye 2">
                <a:extLst>
                  <a:ext uri="{FF2B5EF4-FFF2-40B4-BE49-F238E27FC236}">
                    <a16:creationId xmlns:a16="http://schemas.microsoft.com/office/drawing/2014/main" id="{A889C7C8-1A22-9E50-9FD6-C0E15500941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389062" y="2095500"/>
                <a:ext cx="8915400" cy="4038600"/>
              </a:xfrm>
            </p:spPr>
            <p:txBody>
              <a:bodyPr/>
              <a:lstStyle/>
              <a:p>
                <a:r>
                  <a:rPr lang="hu-HU" b="1" dirty="0"/>
                  <a:t>Def: </a:t>
                </a:r>
                <a14:m>
                  <m:oMath xmlns:m="http://schemas.openxmlformats.org/officeDocument/2006/math">
                    <m:r>
                      <a:rPr lang="hu-HU" b="0" i="1" smtClean="0">
                        <a:latin typeface="Cambria Math" panose="02040503050406030204" pitchFamily="18" charset="0"/>
                      </a:rPr>
                      <m:t>𝐺</m:t>
                    </m:r>
                    <m:r>
                      <a:rPr lang="hu-HU" b="0" i="1" smtClean="0">
                        <a:latin typeface="Cambria Math" panose="02040503050406030204" pitchFamily="18" charset="0"/>
                      </a:rPr>
                      <m:t>=(</m:t>
                    </m:r>
                    <m:r>
                      <a:rPr lang="hu-HU" b="0" i="1" smtClean="0">
                        <a:latin typeface="Cambria Math" panose="02040503050406030204" pitchFamily="18" charset="0"/>
                      </a:rPr>
                      <m:t>𝑉</m:t>
                    </m:r>
                    <m:r>
                      <a:rPr lang="hu-HU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hu-HU" b="0" i="1" smtClean="0">
                        <a:latin typeface="Cambria Math" panose="02040503050406030204" pitchFamily="18" charset="0"/>
                      </a:rPr>
                      <m:t>𝐸</m:t>
                    </m:r>
                    <m:r>
                      <a:rPr lang="hu-HU" b="0" i="1" smtClean="0">
                        <a:latin typeface="Cambria Math" panose="02040503050406030204" pitchFamily="18" charset="0"/>
                      </a:rPr>
                      <m:t>) (</m:t>
                    </m:r>
                    <m:r>
                      <a:rPr lang="hu-HU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hu-HU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hu-HU" b="0" i="1" smtClean="0">
                        <a:latin typeface="Cambria Math" panose="02040503050406030204" pitchFamily="18" charset="0"/>
                      </a:rPr>
                      <m:t>𝑙</m:t>
                    </m:r>
                    <m:r>
                      <a:rPr lang="hu-HU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hu-HU" dirty="0"/>
                  <a:t>-ritka, ha </a:t>
                </a:r>
                <a14:m>
                  <m:oMath xmlns:m="http://schemas.openxmlformats.org/officeDocument/2006/math">
                    <m:r>
                      <a:rPr lang="hu-HU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∀</m:t>
                    </m:r>
                    <m:r>
                      <a:rPr lang="hu-HU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hu-HU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𝑋</m:t>
                    </m:r>
                    <m:r>
                      <a:rPr lang="hu-HU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⊆</m:t>
                    </m:r>
                    <m:r>
                      <a:rPr lang="hu-HU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𝑉</m:t>
                    </m:r>
                    <m:r>
                      <a:rPr lang="hu-HU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:</m:t>
                    </m:r>
                    <m:r>
                      <a:rPr lang="hu-HU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𝑖</m:t>
                    </m:r>
                    <m:d>
                      <m:dPr>
                        <m:ctrlPr>
                          <a:rPr lang="hu-HU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hu-HU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𝑋</m:t>
                        </m:r>
                      </m:e>
                    </m:d>
                    <m:r>
                      <a:rPr lang="hu-HU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hu-HU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𝑘</m:t>
                    </m:r>
                    <m:d>
                      <m:dPr>
                        <m:begChr m:val="|"/>
                        <m:endChr m:val="|"/>
                        <m:ctrlPr>
                          <a:rPr lang="hu-HU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hu-HU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𝑋</m:t>
                        </m:r>
                      </m:e>
                    </m:d>
                    <m:r>
                      <a:rPr lang="hu-HU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hu-HU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𝑙</m:t>
                    </m:r>
                    <m:r>
                      <a:rPr lang="hu-HU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</m:t>
                    </m:r>
                  </m:oMath>
                </a14:m>
                <a:endParaRPr lang="hu-HU" b="1" dirty="0"/>
              </a:p>
              <a:p>
                <a:r>
                  <a:rPr lang="hu-HU" b="1" dirty="0"/>
                  <a:t>Def: </a:t>
                </a:r>
                <a14:m>
                  <m:oMath xmlns:m="http://schemas.openxmlformats.org/officeDocument/2006/math">
                    <m:r>
                      <a:rPr lang="hu-HU" b="0" i="1" smtClean="0">
                        <a:latin typeface="Cambria Math" panose="02040503050406030204" pitchFamily="18" charset="0"/>
                      </a:rPr>
                      <m:t>𝐺</m:t>
                    </m:r>
                    <m:r>
                      <a:rPr lang="hu-HU" b="0" i="1" smtClean="0">
                        <a:latin typeface="Cambria Math" panose="02040503050406030204" pitchFamily="18" charset="0"/>
                      </a:rPr>
                      <m:t>=(</m:t>
                    </m:r>
                    <m:r>
                      <a:rPr lang="hu-HU" b="0" i="1" smtClean="0">
                        <a:latin typeface="Cambria Math" panose="02040503050406030204" pitchFamily="18" charset="0"/>
                      </a:rPr>
                      <m:t>𝑉</m:t>
                    </m:r>
                    <m:r>
                      <a:rPr lang="hu-HU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hu-HU" b="0" i="1" smtClean="0">
                        <a:latin typeface="Cambria Math" panose="02040503050406030204" pitchFamily="18" charset="0"/>
                      </a:rPr>
                      <m:t>𝐸</m:t>
                    </m:r>
                    <m:r>
                      <a:rPr lang="hu-HU" b="0" i="1" smtClean="0">
                        <a:latin typeface="Cambria Math" panose="02040503050406030204" pitchFamily="18" charset="0"/>
                      </a:rPr>
                      <m:t>) (</m:t>
                    </m:r>
                    <m:r>
                      <a:rPr lang="hu-HU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hu-HU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hu-HU" b="0" i="1" smtClean="0">
                        <a:latin typeface="Cambria Math" panose="02040503050406030204" pitchFamily="18" charset="0"/>
                      </a:rPr>
                      <m:t>𝑙</m:t>
                    </m:r>
                    <m:r>
                      <a:rPr lang="hu-HU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hu-HU" dirty="0"/>
                  <a:t>-szoros, ha </a:t>
                </a:r>
                <a14:m>
                  <m:oMath xmlns:m="http://schemas.openxmlformats.org/officeDocument/2006/math">
                    <m:r>
                      <a:rPr lang="hu-HU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hu-HU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𝑘</m:t>
                    </m:r>
                    <m:r>
                      <a:rPr lang="hu-HU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r>
                      <a:rPr lang="hu-HU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𝑙</m:t>
                    </m:r>
                    <m:r>
                      <a:rPr lang="hu-HU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hu-HU" b="1" dirty="0"/>
                  <a:t>-</a:t>
                </a:r>
                <a:r>
                  <a:rPr lang="hu-HU" dirty="0"/>
                  <a:t>ritka és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hu-HU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</m:d>
                    <m:r>
                      <a:rPr lang="hu-HU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hu-HU" b="0" i="1" smtClean="0">
                        <a:latin typeface="Cambria Math" panose="02040503050406030204" pitchFamily="18" charset="0"/>
                      </a:rPr>
                      <m:t>𝑘</m:t>
                    </m:r>
                    <m:d>
                      <m:dPr>
                        <m:begChr m:val="|"/>
                        <m:endChr m:val="|"/>
                        <m:ctrlPr>
                          <a:rPr lang="hu-HU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</m:d>
                    <m:r>
                      <a:rPr lang="hu-HU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hu-HU" b="0" i="1" smtClean="0">
                        <a:latin typeface="Cambria Math" panose="02040503050406030204" pitchFamily="18" charset="0"/>
                      </a:rPr>
                      <m:t>𝑙</m:t>
                    </m:r>
                  </m:oMath>
                </a14:m>
                <a:endParaRPr lang="hu-HU" b="1" dirty="0"/>
              </a:p>
              <a:p>
                <a:r>
                  <a:rPr lang="hu-HU" dirty="0"/>
                  <a:t>(1,1)-pontos: feszítőfa, (2,2)-pontos: 2 feszítőfa uniója</a:t>
                </a:r>
              </a:p>
              <a:p>
                <a:r>
                  <a:rPr lang="hu-HU" b="1" dirty="0"/>
                  <a:t>Sejtés</a:t>
                </a:r>
                <a:r>
                  <a:rPr lang="hu-HU" dirty="0"/>
                  <a:t>. Legyen G = (V, E) 2 darab (k, l)-pontos gráf uniója V -</a:t>
                </a:r>
                <a:r>
                  <a:rPr lang="hu-HU" dirty="0" err="1"/>
                  <a:t>n.</a:t>
                </a:r>
                <a:r>
                  <a:rPr lang="hu-HU" dirty="0"/>
                  <a:t> Ekkor létezik olyan számozása az éleknek az 1, 2, . . . , </a:t>
                </a:r>
                <a:r>
                  <a:rPr lang="hu-HU" dirty="0" err="1"/>
                  <a:t>k|V</a:t>
                </a:r>
                <a:r>
                  <a:rPr lang="hu-HU" dirty="0"/>
                  <a:t> | − l számokkal, hogy minden nem (k, l)-ritka részgráf tartalmaz szomszédos sorszámú élpárt.</a:t>
                </a:r>
              </a:p>
              <a:p>
                <a:r>
                  <a:rPr lang="hu-HU" dirty="0"/>
                  <a:t>Ismert esetek:</a:t>
                </a:r>
              </a:p>
              <a:p>
                <a:pPr lvl="1"/>
                <a:r>
                  <a:rPr lang="hu-HU" dirty="0"/>
                  <a:t>k=1, l = 0 (közvetlenül, van konstruktív </a:t>
                </a:r>
                <a:r>
                  <a:rPr lang="hu-HU" dirty="0" err="1"/>
                  <a:t>karakterizáció</a:t>
                </a:r>
                <a:r>
                  <a:rPr lang="hu-HU" dirty="0"/>
                  <a:t>) 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hu-HU" b="0" i="1" smtClean="0">
                        <a:latin typeface="Cambria Math" panose="02040503050406030204" pitchFamily="18" charset="0"/>
                      </a:rPr>
                      <m:t>0</m:t>
                    </m:r>
                    <m:r>
                      <a:rPr lang="hu-HU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hu-HU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𝑙</m:t>
                    </m:r>
                    <m:r>
                      <a:rPr lang="hu-HU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hu-HU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hu-HU" dirty="0"/>
                  <a:t> (</a:t>
                </a:r>
                <a:r>
                  <a:rPr lang="hu-HU" dirty="0" err="1"/>
                  <a:t>matroidok</a:t>
                </a:r>
                <a:r>
                  <a:rPr lang="hu-HU" dirty="0"/>
                  <a:t>)</a:t>
                </a:r>
              </a:p>
              <a:p>
                <a:r>
                  <a:rPr lang="hu-HU" dirty="0"/>
                  <a:t>Még megoldatlan: </a:t>
                </a:r>
                <a14:m>
                  <m:oMath xmlns:m="http://schemas.openxmlformats.org/officeDocument/2006/math">
                    <m:r>
                      <a:rPr lang="hu-HU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  <m:r>
                      <m:rPr>
                        <m:sty m:val="p"/>
                      </m:rPr>
                      <a:rPr lang="hu-HU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k</m:t>
                    </m:r>
                    <m:r>
                      <a:rPr lang="hu-HU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−1</m:t>
                    </m:r>
                    <m:r>
                      <a:rPr lang="hu-HU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</m:t>
                    </m:r>
                    <m:r>
                      <a:rPr lang="hu-HU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𝑙</m:t>
                    </m:r>
                    <m:r>
                      <a:rPr lang="hu-HU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</m:t>
                    </m:r>
                    <m:r>
                      <a:rPr lang="hu-HU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𝑘</m:t>
                    </m:r>
                    <m:r>
                      <a:rPr lang="hu-HU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+1</m:t>
                    </m:r>
                    <m:r>
                      <a:rPr lang="hu-HU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</m:t>
                    </m:r>
                  </m:oMath>
                </a14:m>
                <a:r>
                  <a:rPr lang="hu-HU" dirty="0" err="1"/>
                  <a:t>spec</a:t>
                </a:r>
                <a:r>
                  <a:rPr lang="hu-HU" dirty="0"/>
                  <a:t>. eset: </a:t>
                </a:r>
                <a14:m>
                  <m:oMath xmlns:m="http://schemas.openxmlformats.org/officeDocument/2006/math">
                    <m:r>
                      <a:rPr lang="hu-HU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𝑙</m:t>
                    </m:r>
                    <m:r>
                      <a:rPr lang="hu-HU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r>
                      <a:rPr lang="hu-HU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𝑘</m:t>
                    </m:r>
                    <m:r>
                      <a:rPr lang="hu-HU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hu-HU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hu-HU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3,2</m:t>
                        </m:r>
                      </m:e>
                    </m:d>
                    <m:r>
                      <a:rPr lang="hu-HU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</m:t>
                    </m:r>
                  </m:oMath>
                </a14:m>
                <a:r>
                  <a:rPr lang="hu-HU" dirty="0"/>
                  <a:t> </a:t>
                </a:r>
              </a:p>
            </p:txBody>
          </p:sp>
        </mc:Choice>
        <mc:Fallback>
          <p:sp>
            <p:nvSpPr>
              <p:cNvPr id="3" name="Tartalom helye 2">
                <a:extLst>
                  <a:ext uri="{FF2B5EF4-FFF2-40B4-BE49-F238E27FC236}">
                    <a16:creationId xmlns:a16="http://schemas.microsoft.com/office/drawing/2014/main" id="{A889C7C8-1A22-9E50-9FD6-C0E15500941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389062" y="2095500"/>
                <a:ext cx="8915400" cy="4038600"/>
              </a:xfrm>
              <a:blipFill>
                <a:blip r:embed="rId2"/>
                <a:stretch>
                  <a:fillRect l="-479" t="-906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660071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94C92CC1-DC29-D9F6-4087-4F38C48BEC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SBO-</a:t>
            </a:r>
            <a:r>
              <a:rPr lang="hu-HU" dirty="0" err="1"/>
              <a:t>matroidok</a:t>
            </a:r>
            <a:endParaRPr lang="hu-H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artalom helye 2">
                <a:extLst>
                  <a:ext uri="{FF2B5EF4-FFF2-40B4-BE49-F238E27FC236}">
                    <a16:creationId xmlns:a16="http://schemas.microsoft.com/office/drawing/2014/main" id="{146211D0-4BF3-9015-D1D0-A6B004C5EA1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122487" y="2105025"/>
                <a:ext cx="4266932" cy="3777622"/>
              </a:xfrm>
            </p:spPr>
            <p:txBody>
              <a:bodyPr/>
              <a:lstStyle/>
              <a:p>
                <a:r>
                  <a:rPr lang="hu-HU" dirty="0"/>
                  <a:t>(</a:t>
                </a:r>
                <a:r>
                  <a:rPr lang="hu-HU" dirty="0" err="1"/>
                  <a:t>k,l</a:t>
                </a:r>
                <a:r>
                  <a:rPr lang="hu-HU" dirty="0"/>
                  <a:t>)=(1,0)</a:t>
                </a:r>
              </a:p>
              <a:p>
                <a:r>
                  <a:rPr lang="hu-HU" dirty="0"/>
                  <a:t>E’ </a:t>
                </a:r>
                <a:r>
                  <a:rPr lang="hu-HU" dirty="0" err="1"/>
                  <a:t>pszeudoerdő</a:t>
                </a:r>
                <a:r>
                  <a:rPr lang="hu-HU" dirty="0"/>
                  <a:t> </a:t>
                </a:r>
                <a14:m>
                  <m:oMath xmlns:m="http://schemas.openxmlformats.org/officeDocument/2006/math">
                    <m:r>
                      <a:rPr lang="hu-HU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⇔</m:t>
                    </m:r>
                  </m:oMath>
                </a14:m>
                <a:r>
                  <a:rPr lang="hu-HU" dirty="0"/>
                  <a:t> van olyan irányítása, ahol minden pont befoka legfeljebb 1</a:t>
                </a:r>
                <a14:m>
                  <m:oMath xmlns:m="http://schemas.openxmlformats.org/officeDocument/2006/math">
                    <m:r>
                      <a:rPr lang="hu-HU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⇔</m:t>
                    </m:r>
                    <m:r>
                      <a:rPr lang="hu-HU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𝐻</m:t>
                    </m:r>
                  </m:oMath>
                </a14:m>
                <a:r>
                  <a:rPr lang="hu-HU" dirty="0"/>
                  <a:t>-ban egy párosítás</a:t>
                </a:r>
              </a:p>
              <a:p>
                <a14:m>
                  <m:oMath xmlns:m="http://schemas.openxmlformats.org/officeDocument/2006/math">
                    <m:r>
                      <a:rPr lang="hu-HU" b="0" i="1" smtClean="0">
                        <a:latin typeface="Cambria Math" panose="02040503050406030204" pitchFamily="18" charset="0"/>
                      </a:rPr>
                      <m:t>𝐺</m:t>
                    </m:r>
                    <m:r>
                      <a:rPr lang="hu-HU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⇝</m:t>
                    </m:r>
                  </m:oMath>
                </a14:m>
                <a:r>
                  <a:rPr lang="hu-HU" dirty="0"/>
                  <a:t> transzverzális </a:t>
                </a:r>
                <a:r>
                  <a:rPr lang="hu-HU" dirty="0" err="1"/>
                  <a:t>matroid</a:t>
                </a:r>
                <a:r>
                  <a:rPr lang="hu-HU" dirty="0"/>
                  <a:t>, ez SBO</a:t>
                </a:r>
              </a:p>
            </p:txBody>
          </p:sp>
        </mc:Choice>
        <mc:Fallback xmlns="">
          <p:sp>
            <p:nvSpPr>
              <p:cNvPr id="3" name="Tartalom helye 2">
                <a:extLst>
                  <a:ext uri="{FF2B5EF4-FFF2-40B4-BE49-F238E27FC236}">
                    <a16:creationId xmlns:a16="http://schemas.microsoft.com/office/drawing/2014/main" id="{146211D0-4BF3-9015-D1D0-A6B004C5EA1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122487" y="2105025"/>
                <a:ext cx="4266932" cy="3777622"/>
              </a:xfrm>
              <a:blipFill>
                <a:blip r:embed="rId2"/>
                <a:stretch>
                  <a:fillRect l="-1000" t="-806" r="-857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2" name="Csoportba foglalás 11">
            <a:extLst>
              <a:ext uri="{FF2B5EF4-FFF2-40B4-BE49-F238E27FC236}">
                <a16:creationId xmlns:a16="http://schemas.microsoft.com/office/drawing/2014/main" id="{CC3BFC4E-B172-6D3F-875B-EC74DB35AECE}"/>
              </a:ext>
            </a:extLst>
          </p:cNvPr>
          <p:cNvGrpSpPr/>
          <p:nvPr/>
        </p:nvGrpSpPr>
        <p:grpSpPr>
          <a:xfrm>
            <a:off x="7048768" y="1828800"/>
            <a:ext cx="3581400" cy="352425"/>
            <a:chOff x="5486400" y="1905000"/>
            <a:chExt cx="3581400" cy="352425"/>
          </a:xfrm>
        </p:grpSpPr>
        <p:sp>
          <p:nvSpPr>
            <p:cNvPr id="4" name="Téglalap 3">
              <a:extLst>
                <a:ext uri="{FF2B5EF4-FFF2-40B4-BE49-F238E27FC236}">
                  <a16:creationId xmlns:a16="http://schemas.microsoft.com/office/drawing/2014/main" id="{C4AFC6AC-A34D-DB17-0FCD-8814D1CEFCE9}"/>
                </a:ext>
              </a:extLst>
            </p:cNvPr>
            <p:cNvSpPr/>
            <p:nvPr/>
          </p:nvSpPr>
          <p:spPr>
            <a:xfrm>
              <a:off x="5486400" y="1905000"/>
              <a:ext cx="3581400" cy="35242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endParaRPr>
            </a:p>
          </p:txBody>
        </p:sp>
        <p:sp>
          <p:nvSpPr>
            <p:cNvPr id="5" name="Ellipszis 4">
              <a:extLst>
                <a:ext uri="{FF2B5EF4-FFF2-40B4-BE49-F238E27FC236}">
                  <a16:creationId xmlns:a16="http://schemas.microsoft.com/office/drawing/2014/main" id="{47658656-E5F7-CB8E-839B-CCBB6BEBE59A}"/>
                </a:ext>
              </a:extLst>
            </p:cNvPr>
            <p:cNvSpPr/>
            <p:nvPr/>
          </p:nvSpPr>
          <p:spPr>
            <a:xfrm>
              <a:off x="5741160" y="1991212"/>
              <a:ext cx="180000" cy="180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6" name="Ellipszis 5">
              <a:extLst>
                <a:ext uri="{FF2B5EF4-FFF2-40B4-BE49-F238E27FC236}">
                  <a16:creationId xmlns:a16="http://schemas.microsoft.com/office/drawing/2014/main" id="{4E5B2DE4-48A4-F2CD-B063-9C169E8D4415}"/>
                </a:ext>
              </a:extLst>
            </p:cNvPr>
            <p:cNvSpPr/>
            <p:nvPr/>
          </p:nvSpPr>
          <p:spPr>
            <a:xfrm>
              <a:off x="6178822" y="1991212"/>
              <a:ext cx="180000" cy="180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7" name="Ellipszis 6">
              <a:extLst>
                <a:ext uri="{FF2B5EF4-FFF2-40B4-BE49-F238E27FC236}">
                  <a16:creationId xmlns:a16="http://schemas.microsoft.com/office/drawing/2014/main" id="{4CB2583A-A18E-DAFD-829A-2BD2F34C2860}"/>
                </a:ext>
              </a:extLst>
            </p:cNvPr>
            <p:cNvSpPr/>
            <p:nvPr/>
          </p:nvSpPr>
          <p:spPr>
            <a:xfrm>
              <a:off x="6616484" y="1991212"/>
              <a:ext cx="180000" cy="180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8" name="Ellipszis 7">
              <a:extLst>
                <a:ext uri="{FF2B5EF4-FFF2-40B4-BE49-F238E27FC236}">
                  <a16:creationId xmlns:a16="http://schemas.microsoft.com/office/drawing/2014/main" id="{B14516DE-266B-AE0E-EC26-289112C95A7A}"/>
                </a:ext>
              </a:extLst>
            </p:cNvPr>
            <p:cNvSpPr/>
            <p:nvPr/>
          </p:nvSpPr>
          <p:spPr>
            <a:xfrm>
              <a:off x="7048768" y="1991212"/>
              <a:ext cx="180000" cy="180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9" name="Ellipszis 8">
              <a:extLst>
                <a:ext uri="{FF2B5EF4-FFF2-40B4-BE49-F238E27FC236}">
                  <a16:creationId xmlns:a16="http://schemas.microsoft.com/office/drawing/2014/main" id="{A29D7BD2-E1B1-3AB1-4E11-8CFF6CCBAFDB}"/>
                </a:ext>
              </a:extLst>
            </p:cNvPr>
            <p:cNvSpPr/>
            <p:nvPr/>
          </p:nvSpPr>
          <p:spPr>
            <a:xfrm>
              <a:off x="7475975" y="1991212"/>
              <a:ext cx="180000" cy="180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10" name="Ellipszis 9">
              <a:extLst>
                <a:ext uri="{FF2B5EF4-FFF2-40B4-BE49-F238E27FC236}">
                  <a16:creationId xmlns:a16="http://schemas.microsoft.com/office/drawing/2014/main" id="{072E8A85-7A85-2115-B4AC-0A205651C45D}"/>
                </a:ext>
              </a:extLst>
            </p:cNvPr>
            <p:cNvSpPr/>
            <p:nvPr/>
          </p:nvSpPr>
          <p:spPr>
            <a:xfrm>
              <a:off x="7900061" y="1991212"/>
              <a:ext cx="180000" cy="180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11" name="Ellipszis 10">
              <a:extLst>
                <a:ext uri="{FF2B5EF4-FFF2-40B4-BE49-F238E27FC236}">
                  <a16:creationId xmlns:a16="http://schemas.microsoft.com/office/drawing/2014/main" id="{36B82B21-20BD-9402-C844-FF283755824E}"/>
                </a:ext>
              </a:extLst>
            </p:cNvPr>
            <p:cNvSpPr/>
            <p:nvPr/>
          </p:nvSpPr>
          <p:spPr>
            <a:xfrm>
              <a:off x="8393930" y="1991212"/>
              <a:ext cx="180000" cy="180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</p:grpSp>
      <p:grpSp>
        <p:nvGrpSpPr>
          <p:cNvPr id="13" name="Csoportba foglalás 12">
            <a:extLst>
              <a:ext uri="{FF2B5EF4-FFF2-40B4-BE49-F238E27FC236}">
                <a16:creationId xmlns:a16="http://schemas.microsoft.com/office/drawing/2014/main" id="{9E8DD66F-EAFB-DC08-BBD9-D7C9A21368A3}"/>
              </a:ext>
            </a:extLst>
          </p:cNvPr>
          <p:cNvGrpSpPr/>
          <p:nvPr/>
        </p:nvGrpSpPr>
        <p:grpSpPr>
          <a:xfrm>
            <a:off x="7048768" y="2857277"/>
            <a:ext cx="3581400" cy="352425"/>
            <a:chOff x="5486400" y="1905000"/>
            <a:chExt cx="3581400" cy="352425"/>
          </a:xfrm>
        </p:grpSpPr>
        <p:sp>
          <p:nvSpPr>
            <p:cNvPr id="14" name="Téglalap 13">
              <a:extLst>
                <a:ext uri="{FF2B5EF4-FFF2-40B4-BE49-F238E27FC236}">
                  <a16:creationId xmlns:a16="http://schemas.microsoft.com/office/drawing/2014/main" id="{876C34B5-3E18-A49D-246B-BF1D7B7741C5}"/>
                </a:ext>
              </a:extLst>
            </p:cNvPr>
            <p:cNvSpPr/>
            <p:nvPr/>
          </p:nvSpPr>
          <p:spPr>
            <a:xfrm>
              <a:off x="5486400" y="1905000"/>
              <a:ext cx="3581400" cy="35242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endParaRPr>
            </a:p>
          </p:txBody>
        </p:sp>
        <p:sp>
          <p:nvSpPr>
            <p:cNvPr id="15" name="Ellipszis 14">
              <a:extLst>
                <a:ext uri="{FF2B5EF4-FFF2-40B4-BE49-F238E27FC236}">
                  <a16:creationId xmlns:a16="http://schemas.microsoft.com/office/drawing/2014/main" id="{5EDCA74E-322C-E723-E859-44FDB1454A69}"/>
                </a:ext>
              </a:extLst>
            </p:cNvPr>
            <p:cNvSpPr/>
            <p:nvPr/>
          </p:nvSpPr>
          <p:spPr>
            <a:xfrm>
              <a:off x="5741160" y="1991212"/>
              <a:ext cx="180000" cy="180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16" name="Ellipszis 15">
              <a:extLst>
                <a:ext uri="{FF2B5EF4-FFF2-40B4-BE49-F238E27FC236}">
                  <a16:creationId xmlns:a16="http://schemas.microsoft.com/office/drawing/2014/main" id="{EFA3F651-CB6B-39DA-80B5-80BE04FB7B6E}"/>
                </a:ext>
              </a:extLst>
            </p:cNvPr>
            <p:cNvSpPr/>
            <p:nvPr/>
          </p:nvSpPr>
          <p:spPr>
            <a:xfrm>
              <a:off x="6178822" y="1991212"/>
              <a:ext cx="180000" cy="180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17" name="Ellipszis 16">
              <a:extLst>
                <a:ext uri="{FF2B5EF4-FFF2-40B4-BE49-F238E27FC236}">
                  <a16:creationId xmlns:a16="http://schemas.microsoft.com/office/drawing/2014/main" id="{3A42D9A1-BFAA-E171-D740-9C26164F1A8D}"/>
                </a:ext>
              </a:extLst>
            </p:cNvPr>
            <p:cNvSpPr/>
            <p:nvPr/>
          </p:nvSpPr>
          <p:spPr>
            <a:xfrm>
              <a:off x="6616484" y="1991212"/>
              <a:ext cx="180000" cy="180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18" name="Ellipszis 17">
              <a:extLst>
                <a:ext uri="{FF2B5EF4-FFF2-40B4-BE49-F238E27FC236}">
                  <a16:creationId xmlns:a16="http://schemas.microsoft.com/office/drawing/2014/main" id="{B49B3D83-448E-CBFD-2815-F518B207CC72}"/>
                </a:ext>
              </a:extLst>
            </p:cNvPr>
            <p:cNvSpPr/>
            <p:nvPr/>
          </p:nvSpPr>
          <p:spPr>
            <a:xfrm>
              <a:off x="7048768" y="1991212"/>
              <a:ext cx="180000" cy="180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19" name="Ellipszis 18">
              <a:extLst>
                <a:ext uri="{FF2B5EF4-FFF2-40B4-BE49-F238E27FC236}">
                  <a16:creationId xmlns:a16="http://schemas.microsoft.com/office/drawing/2014/main" id="{150485FC-ECD6-71B1-72D4-8F3D3688379B}"/>
                </a:ext>
              </a:extLst>
            </p:cNvPr>
            <p:cNvSpPr/>
            <p:nvPr/>
          </p:nvSpPr>
          <p:spPr>
            <a:xfrm>
              <a:off x="7475975" y="1991212"/>
              <a:ext cx="180000" cy="180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20" name="Ellipszis 19">
              <a:extLst>
                <a:ext uri="{FF2B5EF4-FFF2-40B4-BE49-F238E27FC236}">
                  <a16:creationId xmlns:a16="http://schemas.microsoft.com/office/drawing/2014/main" id="{D068C11D-FA21-EAA2-FE5B-C68E6AE67DD0}"/>
                </a:ext>
              </a:extLst>
            </p:cNvPr>
            <p:cNvSpPr/>
            <p:nvPr/>
          </p:nvSpPr>
          <p:spPr>
            <a:xfrm>
              <a:off x="7900061" y="1991212"/>
              <a:ext cx="180000" cy="180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21" name="Ellipszis 20">
              <a:extLst>
                <a:ext uri="{FF2B5EF4-FFF2-40B4-BE49-F238E27FC236}">
                  <a16:creationId xmlns:a16="http://schemas.microsoft.com/office/drawing/2014/main" id="{67E60463-2778-5365-DBB5-024F7EDA3D3D}"/>
                </a:ext>
              </a:extLst>
            </p:cNvPr>
            <p:cNvSpPr/>
            <p:nvPr/>
          </p:nvSpPr>
          <p:spPr>
            <a:xfrm>
              <a:off x="8393930" y="1991212"/>
              <a:ext cx="180000" cy="180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</p:grpSp>
      <p:sp>
        <p:nvSpPr>
          <p:cNvPr id="22" name="Szövegdoboz 21">
            <a:extLst>
              <a:ext uri="{FF2B5EF4-FFF2-40B4-BE49-F238E27FC236}">
                <a16:creationId xmlns:a16="http://schemas.microsoft.com/office/drawing/2014/main" id="{FEAA75C7-9D8A-F3E1-2A54-87B117A6AE65}"/>
              </a:ext>
            </a:extLst>
          </p:cNvPr>
          <p:cNvSpPr txBox="1"/>
          <p:nvPr/>
        </p:nvSpPr>
        <p:spPr>
          <a:xfrm>
            <a:off x="10944037" y="2871148"/>
            <a:ext cx="6842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600" dirty="0"/>
              <a:t>E(G)</a:t>
            </a:r>
          </a:p>
        </p:txBody>
      </p:sp>
      <p:sp>
        <p:nvSpPr>
          <p:cNvPr id="23" name="Szövegdoboz 22">
            <a:extLst>
              <a:ext uri="{FF2B5EF4-FFF2-40B4-BE49-F238E27FC236}">
                <a16:creationId xmlns:a16="http://schemas.microsoft.com/office/drawing/2014/main" id="{9C6A45FE-39F0-F9BF-811F-C80B1C0B9321}"/>
              </a:ext>
            </a:extLst>
          </p:cNvPr>
          <p:cNvSpPr txBox="1"/>
          <p:nvPr/>
        </p:nvSpPr>
        <p:spPr>
          <a:xfrm>
            <a:off x="10942443" y="1828800"/>
            <a:ext cx="6842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600" dirty="0"/>
              <a:t>V(G)</a:t>
            </a:r>
          </a:p>
        </p:txBody>
      </p:sp>
      <p:sp>
        <p:nvSpPr>
          <p:cNvPr id="24" name="Szövegdoboz 23">
            <a:extLst>
              <a:ext uri="{FF2B5EF4-FFF2-40B4-BE49-F238E27FC236}">
                <a16:creationId xmlns:a16="http://schemas.microsoft.com/office/drawing/2014/main" id="{7C4E124B-126C-959E-A2A6-5815F946D7C2}"/>
              </a:ext>
            </a:extLst>
          </p:cNvPr>
          <p:cNvSpPr txBox="1"/>
          <p:nvPr/>
        </p:nvSpPr>
        <p:spPr>
          <a:xfrm>
            <a:off x="8534131" y="1480234"/>
            <a:ext cx="6842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600" dirty="0"/>
              <a:t>u</a:t>
            </a:r>
          </a:p>
        </p:txBody>
      </p:sp>
      <p:sp>
        <p:nvSpPr>
          <p:cNvPr id="25" name="Szövegdoboz 24">
            <a:extLst>
              <a:ext uri="{FF2B5EF4-FFF2-40B4-BE49-F238E27FC236}">
                <a16:creationId xmlns:a16="http://schemas.microsoft.com/office/drawing/2014/main" id="{77EA0B8D-8FCC-B3C5-1D93-4987F4E24B6C}"/>
              </a:ext>
            </a:extLst>
          </p:cNvPr>
          <p:cNvSpPr txBox="1"/>
          <p:nvPr/>
        </p:nvSpPr>
        <p:spPr>
          <a:xfrm>
            <a:off x="9923736" y="1480234"/>
            <a:ext cx="6842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600" dirty="0"/>
              <a:t>v</a:t>
            </a:r>
          </a:p>
        </p:txBody>
      </p:sp>
      <p:sp>
        <p:nvSpPr>
          <p:cNvPr id="26" name="Szövegdoboz 25">
            <a:extLst>
              <a:ext uri="{FF2B5EF4-FFF2-40B4-BE49-F238E27FC236}">
                <a16:creationId xmlns:a16="http://schemas.microsoft.com/office/drawing/2014/main" id="{7B8B6537-B52D-354F-FCA0-442098C5CB61}"/>
              </a:ext>
            </a:extLst>
          </p:cNvPr>
          <p:cNvSpPr txBox="1"/>
          <p:nvPr/>
        </p:nvSpPr>
        <p:spPr>
          <a:xfrm>
            <a:off x="8958217" y="3216638"/>
            <a:ext cx="6842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600" dirty="0" err="1"/>
              <a:t>uv</a:t>
            </a:r>
            <a:endParaRPr lang="hu-HU" sz="1600" dirty="0"/>
          </a:p>
        </p:txBody>
      </p:sp>
      <p:cxnSp>
        <p:nvCxnSpPr>
          <p:cNvPr id="28" name="Egyenes összekötő 27">
            <a:extLst>
              <a:ext uri="{FF2B5EF4-FFF2-40B4-BE49-F238E27FC236}">
                <a16:creationId xmlns:a16="http://schemas.microsoft.com/office/drawing/2014/main" id="{FD934B3C-B96B-1B0B-DE03-33981BFB1053}"/>
              </a:ext>
            </a:extLst>
          </p:cNvPr>
          <p:cNvCxnSpPr>
            <a:stCxn id="8" idx="4"/>
            <a:endCxn id="19" idx="1"/>
          </p:cNvCxnSpPr>
          <p:nvPr/>
        </p:nvCxnSpPr>
        <p:spPr>
          <a:xfrm>
            <a:off x="8701136" y="2095012"/>
            <a:ext cx="363567" cy="87483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Egyenes összekötő 29">
            <a:extLst>
              <a:ext uri="{FF2B5EF4-FFF2-40B4-BE49-F238E27FC236}">
                <a16:creationId xmlns:a16="http://schemas.microsoft.com/office/drawing/2014/main" id="{7AF2DA61-7B59-1711-CC84-50EB405051A1}"/>
              </a:ext>
            </a:extLst>
          </p:cNvPr>
          <p:cNvCxnSpPr>
            <a:cxnSpLocks/>
            <a:stCxn id="11" idx="4"/>
            <a:endCxn id="19" idx="7"/>
          </p:cNvCxnSpPr>
          <p:nvPr/>
        </p:nvCxnSpPr>
        <p:spPr>
          <a:xfrm flipH="1">
            <a:off x="9191983" y="2095012"/>
            <a:ext cx="854315" cy="87483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1" name="Csoportba foglalás 30">
            <a:extLst>
              <a:ext uri="{FF2B5EF4-FFF2-40B4-BE49-F238E27FC236}">
                <a16:creationId xmlns:a16="http://schemas.microsoft.com/office/drawing/2014/main" id="{BD6EF01F-D2C3-A6C7-1592-6B64FCC98C51}"/>
              </a:ext>
            </a:extLst>
          </p:cNvPr>
          <p:cNvGrpSpPr/>
          <p:nvPr/>
        </p:nvGrpSpPr>
        <p:grpSpPr>
          <a:xfrm>
            <a:off x="7010582" y="4133850"/>
            <a:ext cx="3581400" cy="352425"/>
            <a:chOff x="5486400" y="1905000"/>
            <a:chExt cx="3581400" cy="352425"/>
          </a:xfrm>
        </p:grpSpPr>
        <p:sp>
          <p:nvSpPr>
            <p:cNvPr id="32" name="Téglalap 31">
              <a:extLst>
                <a:ext uri="{FF2B5EF4-FFF2-40B4-BE49-F238E27FC236}">
                  <a16:creationId xmlns:a16="http://schemas.microsoft.com/office/drawing/2014/main" id="{320CCE78-B8FE-28B0-796F-F699E66CAB79}"/>
                </a:ext>
              </a:extLst>
            </p:cNvPr>
            <p:cNvSpPr/>
            <p:nvPr/>
          </p:nvSpPr>
          <p:spPr>
            <a:xfrm>
              <a:off x="5486400" y="1905000"/>
              <a:ext cx="3581400" cy="35242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endParaRPr>
            </a:p>
          </p:txBody>
        </p:sp>
        <p:sp>
          <p:nvSpPr>
            <p:cNvPr id="33" name="Ellipszis 32">
              <a:extLst>
                <a:ext uri="{FF2B5EF4-FFF2-40B4-BE49-F238E27FC236}">
                  <a16:creationId xmlns:a16="http://schemas.microsoft.com/office/drawing/2014/main" id="{3C16541B-7274-6497-D6C3-737690A6D595}"/>
                </a:ext>
              </a:extLst>
            </p:cNvPr>
            <p:cNvSpPr/>
            <p:nvPr/>
          </p:nvSpPr>
          <p:spPr>
            <a:xfrm>
              <a:off x="5741160" y="1991212"/>
              <a:ext cx="180000" cy="180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34" name="Ellipszis 33">
              <a:extLst>
                <a:ext uri="{FF2B5EF4-FFF2-40B4-BE49-F238E27FC236}">
                  <a16:creationId xmlns:a16="http://schemas.microsoft.com/office/drawing/2014/main" id="{E5CDFAED-5010-5D39-119B-341DED980FC5}"/>
                </a:ext>
              </a:extLst>
            </p:cNvPr>
            <p:cNvSpPr/>
            <p:nvPr/>
          </p:nvSpPr>
          <p:spPr>
            <a:xfrm>
              <a:off x="6178822" y="1991212"/>
              <a:ext cx="180000" cy="180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35" name="Ellipszis 34">
              <a:extLst>
                <a:ext uri="{FF2B5EF4-FFF2-40B4-BE49-F238E27FC236}">
                  <a16:creationId xmlns:a16="http://schemas.microsoft.com/office/drawing/2014/main" id="{BF257DCF-EE99-BBB5-6A93-BFD64FD681A4}"/>
                </a:ext>
              </a:extLst>
            </p:cNvPr>
            <p:cNvSpPr/>
            <p:nvPr/>
          </p:nvSpPr>
          <p:spPr>
            <a:xfrm>
              <a:off x="6616484" y="1991212"/>
              <a:ext cx="180000" cy="180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36" name="Ellipszis 35">
              <a:extLst>
                <a:ext uri="{FF2B5EF4-FFF2-40B4-BE49-F238E27FC236}">
                  <a16:creationId xmlns:a16="http://schemas.microsoft.com/office/drawing/2014/main" id="{748CB28B-0F91-3F19-78E4-8DEF0302076D}"/>
                </a:ext>
              </a:extLst>
            </p:cNvPr>
            <p:cNvSpPr/>
            <p:nvPr/>
          </p:nvSpPr>
          <p:spPr>
            <a:xfrm>
              <a:off x="7048768" y="1991212"/>
              <a:ext cx="180000" cy="180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37" name="Ellipszis 36">
              <a:extLst>
                <a:ext uri="{FF2B5EF4-FFF2-40B4-BE49-F238E27FC236}">
                  <a16:creationId xmlns:a16="http://schemas.microsoft.com/office/drawing/2014/main" id="{7811A6EA-2CC6-5398-DA03-D5F78DC4A135}"/>
                </a:ext>
              </a:extLst>
            </p:cNvPr>
            <p:cNvSpPr/>
            <p:nvPr/>
          </p:nvSpPr>
          <p:spPr>
            <a:xfrm>
              <a:off x="7475975" y="1991212"/>
              <a:ext cx="180000" cy="180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38" name="Ellipszis 37">
              <a:extLst>
                <a:ext uri="{FF2B5EF4-FFF2-40B4-BE49-F238E27FC236}">
                  <a16:creationId xmlns:a16="http://schemas.microsoft.com/office/drawing/2014/main" id="{3E8A5E51-D9CD-B610-59FC-1EF78A662FBC}"/>
                </a:ext>
              </a:extLst>
            </p:cNvPr>
            <p:cNvSpPr/>
            <p:nvPr/>
          </p:nvSpPr>
          <p:spPr>
            <a:xfrm>
              <a:off x="7900061" y="1991212"/>
              <a:ext cx="180000" cy="180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39" name="Ellipszis 38">
              <a:extLst>
                <a:ext uri="{FF2B5EF4-FFF2-40B4-BE49-F238E27FC236}">
                  <a16:creationId xmlns:a16="http://schemas.microsoft.com/office/drawing/2014/main" id="{5BABBCBB-0F34-42F0-1BEA-70AEF784D68C}"/>
                </a:ext>
              </a:extLst>
            </p:cNvPr>
            <p:cNvSpPr/>
            <p:nvPr/>
          </p:nvSpPr>
          <p:spPr>
            <a:xfrm>
              <a:off x="8393930" y="1991212"/>
              <a:ext cx="180000" cy="180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</p:grpSp>
      <p:grpSp>
        <p:nvGrpSpPr>
          <p:cNvPr id="40" name="Csoportba foglalás 39">
            <a:extLst>
              <a:ext uri="{FF2B5EF4-FFF2-40B4-BE49-F238E27FC236}">
                <a16:creationId xmlns:a16="http://schemas.microsoft.com/office/drawing/2014/main" id="{741247D8-954F-2A81-D76B-48F54D54A510}"/>
              </a:ext>
            </a:extLst>
          </p:cNvPr>
          <p:cNvGrpSpPr/>
          <p:nvPr/>
        </p:nvGrpSpPr>
        <p:grpSpPr>
          <a:xfrm>
            <a:off x="7010582" y="5162327"/>
            <a:ext cx="3581400" cy="352425"/>
            <a:chOff x="5486400" y="1905000"/>
            <a:chExt cx="3581400" cy="352425"/>
          </a:xfrm>
        </p:grpSpPr>
        <p:sp>
          <p:nvSpPr>
            <p:cNvPr id="41" name="Téglalap 40">
              <a:extLst>
                <a:ext uri="{FF2B5EF4-FFF2-40B4-BE49-F238E27FC236}">
                  <a16:creationId xmlns:a16="http://schemas.microsoft.com/office/drawing/2014/main" id="{8D78DB7C-A3A2-8C8E-542F-3DFA272E967E}"/>
                </a:ext>
              </a:extLst>
            </p:cNvPr>
            <p:cNvSpPr/>
            <p:nvPr/>
          </p:nvSpPr>
          <p:spPr>
            <a:xfrm>
              <a:off x="5486400" y="1905000"/>
              <a:ext cx="3581400" cy="35242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endParaRPr>
            </a:p>
          </p:txBody>
        </p:sp>
        <p:sp>
          <p:nvSpPr>
            <p:cNvPr id="42" name="Ellipszis 41">
              <a:extLst>
                <a:ext uri="{FF2B5EF4-FFF2-40B4-BE49-F238E27FC236}">
                  <a16:creationId xmlns:a16="http://schemas.microsoft.com/office/drawing/2014/main" id="{46DDA111-2B6C-406E-3FBA-2BA590888EB2}"/>
                </a:ext>
              </a:extLst>
            </p:cNvPr>
            <p:cNvSpPr/>
            <p:nvPr/>
          </p:nvSpPr>
          <p:spPr>
            <a:xfrm>
              <a:off x="5741160" y="1991212"/>
              <a:ext cx="180000" cy="180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43" name="Ellipszis 42">
              <a:extLst>
                <a:ext uri="{FF2B5EF4-FFF2-40B4-BE49-F238E27FC236}">
                  <a16:creationId xmlns:a16="http://schemas.microsoft.com/office/drawing/2014/main" id="{732AB98C-99A2-5256-215A-87D492CA04D4}"/>
                </a:ext>
              </a:extLst>
            </p:cNvPr>
            <p:cNvSpPr/>
            <p:nvPr/>
          </p:nvSpPr>
          <p:spPr>
            <a:xfrm>
              <a:off x="6178822" y="1991212"/>
              <a:ext cx="180000" cy="180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44" name="Ellipszis 43">
              <a:extLst>
                <a:ext uri="{FF2B5EF4-FFF2-40B4-BE49-F238E27FC236}">
                  <a16:creationId xmlns:a16="http://schemas.microsoft.com/office/drawing/2014/main" id="{4230C1DB-887D-264D-01E2-ABCC6AED8A63}"/>
                </a:ext>
              </a:extLst>
            </p:cNvPr>
            <p:cNvSpPr/>
            <p:nvPr/>
          </p:nvSpPr>
          <p:spPr>
            <a:xfrm>
              <a:off x="6616484" y="1991212"/>
              <a:ext cx="180000" cy="180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45" name="Ellipszis 44">
              <a:extLst>
                <a:ext uri="{FF2B5EF4-FFF2-40B4-BE49-F238E27FC236}">
                  <a16:creationId xmlns:a16="http://schemas.microsoft.com/office/drawing/2014/main" id="{12CFABD1-B53B-C472-C896-27BCF14F96F8}"/>
                </a:ext>
              </a:extLst>
            </p:cNvPr>
            <p:cNvSpPr/>
            <p:nvPr/>
          </p:nvSpPr>
          <p:spPr>
            <a:xfrm>
              <a:off x="7048768" y="1991212"/>
              <a:ext cx="180000" cy="180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46" name="Ellipszis 45">
              <a:extLst>
                <a:ext uri="{FF2B5EF4-FFF2-40B4-BE49-F238E27FC236}">
                  <a16:creationId xmlns:a16="http://schemas.microsoft.com/office/drawing/2014/main" id="{44A90BF6-CE1B-2481-C17F-88BE9237BA3E}"/>
                </a:ext>
              </a:extLst>
            </p:cNvPr>
            <p:cNvSpPr/>
            <p:nvPr/>
          </p:nvSpPr>
          <p:spPr>
            <a:xfrm>
              <a:off x="7475975" y="1991212"/>
              <a:ext cx="180000" cy="180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47" name="Ellipszis 46">
              <a:extLst>
                <a:ext uri="{FF2B5EF4-FFF2-40B4-BE49-F238E27FC236}">
                  <a16:creationId xmlns:a16="http://schemas.microsoft.com/office/drawing/2014/main" id="{1DF136D7-F363-7385-6663-5449337C2B87}"/>
                </a:ext>
              </a:extLst>
            </p:cNvPr>
            <p:cNvSpPr/>
            <p:nvPr/>
          </p:nvSpPr>
          <p:spPr>
            <a:xfrm>
              <a:off x="7900061" y="1991212"/>
              <a:ext cx="180000" cy="180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48" name="Ellipszis 47">
              <a:extLst>
                <a:ext uri="{FF2B5EF4-FFF2-40B4-BE49-F238E27FC236}">
                  <a16:creationId xmlns:a16="http://schemas.microsoft.com/office/drawing/2014/main" id="{0CDFEE06-C6E3-2023-D563-5CA9E5923339}"/>
                </a:ext>
              </a:extLst>
            </p:cNvPr>
            <p:cNvSpPr/>
            <p:nvPr/>
          </p:nvSpPr>
          <p:spPr>
            <a:xfrm>
              <a:off x="8393930" y="1991212"/>
              <a:ext cx="180000" cy="180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</p:grpSp>
      <p:sp>
        <p:nvSpPr>
          <p:cNvPr id="49" name="Szövegdoboz 48">
            <a:extLst>
              <a:ext uri="{FF2B5EF4-FFF2-40B4-BE49-F238E27FC236}">
                <a16:creationId xmlns:a16="http://schemas.microsoft.com/office/drawing/2014/main" id="{11A7AD9A-00C0-5699-C6FD-DE5C1AB25BE8}"/>
              </a:ext>
            </a:extLst>
          </p:cNvPr>
          <p:cNvSpPr txBox="1"/>
          <p:nvPr/>
        </p:nvSpPr>
        <p:spPr>
          <a:xfrm>
            <a:off x="10905851" y="5176198"/>
            <a:ext cx="6842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600" dirty="0"/>
              <a:t>E(G)</a:t>
            </a:r>
          </a:p>
        </p:txBody>
      </p:sp>
      <p:sp>
        <p:nvSpPr>
          <p:cNvPr id="50" name="Szövegdoboz 49">
            <a:extLst>
              <a:ext uri="{FF2B5EF4-FFF2-40B4-BE49-F238E27FC236}">
                <a16:creationId xmlns:a16="http://schemas.microsoft.com/office/drawing/2014/main" id="{4D5182E6-6341-6AD7-64AB-654757136552}"/>
              </a:ext>
            </a:extLst>
          </p:cNvPr>
          <p:cNvSpPr txBox="1"/>
          <p:nvPr/>
        </p:nvSpPr>
        <p:spPr>
          <a:xfrm>
            <a:off x="10904257" y="4133850"/>
            <a:ext cx="6842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600" dirty="0"/>
              <a:t>V(G)</a:t>
            </a:r>
          </a:p>
        </p:txBody>
      </p:sp>
      <p:cxnSp>
        <p:nvCxnSpPr>
          <p:cNvPr id="51" name="Egyenes összekötő 50">
            <a:extLst>
              <a:ext uri="{FF2B5EF4-FFF2-40B4-BE49-F238E27FC236}">
                <a16:creationId xmlns:a16="http://schemas.microsoft.com/office/drawing/2014/main" id="{71B66565-08AA-2852-9D82-1862C3C37A2E}"/>
              </a:ext>
            </a:extLst>
          </p:cNvPr>
          <p:cNvCxnSpPr>
            <a:stCxn id="36" idx="4"/>
            <a:endCxn id="46" idx="1"/>
          </p:cNvCxnSpPr>
          <p:nvPr/>
        </p:nvCxnSpPr>
        <p:spPr>
          <a:xfrm>
            <a:off x="8662950" y="4400062"/>
            <a:ext cx="363567" cy="87483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Egyenes összekötő 51">
            <a:extLst>
              <a:ext uri="{FF2B5EF4-FFF2-40B4-BE49-F238E27FC236}">
                <a16:creationId xmlns:a16="http://schemas.microsoft.com/office/drawing/2014/main" id="{B4EA8117-3430-0EEA-436A-EDDA54483EFA}"/>
              </a:ext>
            </a:extLst>
          </p:cNvPr>
          <p:cNvCxnSpPr>
            <a:stCxn id="39" idx="4"/>
            <a:endCxn id="46" idx="7"/>
          </p:cNvCxnSpPr>
          <p:nvPr/>
        </p:nvCxnSpPr>
        <p:spPr>
          <a:xfrm flipH="1">
            <a:off x="9153797" y="4400062"/>
            <a:ext cx="854315" cy="87483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Egyenes összekötő 54">
            <a:extLst>
              <a:ext uri="{FF2B5EF4-FFF2-40B4-BE49-F238E27FC236}">
                <a16:creationId xmlns:a16="http://schemas.microsoft.com/office/drawing/2014/main" id="{BF614C20-2326-861E-586D-530DB132906D}"/>
              </a:ext>
            </a:extLst>
          </p:cNvPr>
          <p:cNvCxnSpPr>
            <a:stCxn id="35" idx="4"/>
            <a:endCxn id="45" idx="1"/>
          </p:cNvCxnSpPr>
          <p:nvPr/>
        </p:nvCxnSpPr>
        <p:spPr>
          <a:xfrm>
            <a:off x="8230666" y="4400062"/>
            <a:ext cx="368644" cy="87483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Egyenes összekötő 56">
            <a:extLst>
              <a:ext uri="{FF2B5EF4-FFF2-40B4-BE49-F238E27FC236}">
                <a16:creationId xmlns:a16="http://schemas.microsoft.com/office/drawing/2014/main" id="{E9FE36CF-8934-79F5-A8CA-AD44131F8C4A}"/>
              </a:ext>
            </a:extLst>
          </p:cNvPr>
          <p:cNvCxnSpPr>
            <a:stCxn id="43" idx="7"/>
            <a:endCxn id="37" idx="4"/>
          </p:cNvCxnSpPr>
          <p:nvPr/>
        </p:nvCxnSpPr>
        <p:spPr>
          <a:xfrm flipV="1">
            <a:off x="7856644" y="4373702"/>
            <a:ext cx="1169873" cy="90119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Egyenes összekötő 58">
            <a:extLst>
              <a:ext uri="{FF2B5EF4-FFF2-40B4-BE49-F238E27FC236}">
                <a16:creationId xmlns:a16="http://schemas.microsoft.com/office/drawing/2014/main" id="{002D96A4-0F08-0F39-A12E-EFD044E242FA}"/>
              </a:ext>
            </a:extLst>
          </p:cNvPr>
          <p:cNvCxnSpPr>
            <a:cxnSpLocks/>
            <a:stCxn id="42" idx="0"/>
            <a:endCxn id="34" idx="4"/>
          </p:cNvCxnSpPr>
          <p:nvPr/>
        </p:nvCxnSpPr>
        <p:spPr>
          <a:xfrm flipV="1">
            <a:off x="7355342" y="4400062"/>
            <a:ext cx="437662" cy="84847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Egyenes összekötő 61">
            <a:extLst>
              <a:ext uri="{FF2B5EF4-FFF2-40B4-BE49-F238E27FC236}">
                <a16:creationId xmlns:a16="http://schemas.microsoft.com/office/drawing/2014/main" id="{871B1492-3ED9-4CD8-799C-2CAC93F7A2C4}"/>
              </a:ext>
            </a:extLst>
          </p:cNvPr>
          <p:cNvCxnSpPr>
            <a:stCxn id="38" idx="5"/>
            <a:endCxn id="48" idx="0"/>
          </p:cNvCxnSpPr>
          <p:nvPr/>
        </p:nvCxnSpPr>
        <p:spPr>
          <a:xfrm>
            <a:off x="9577883" y="4373702"/>
            <a:ext cx="430229" cy="87483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Egyenes összekötő nyíllal 63">
            <a:extLst>
              <a:ext uri="{FF2B5EF4-FFF2-40B4-BE49-F238E27FC236}">
                <a16:creationId xmlns:a16="http://schemas.microsoft.com/office/drawing/2014/main" id="{89AB60AD-C8D3-28C5-2142-AB5FF0A0EBCF}"/>
              </a:ext>
            </a:extLst>
          </p:cNvPr>
          <p:cNvCxnSpPr>
            <a:stCxn id="35" idx="3"/>
            <a:endCxn id="43" idx="0"/>
          </p:cNvCxnSpPr>
          <p:nvPr/>
        </p:nvCxnSpPr>
        <p:spPr>
          <a:xfrm flipH="1">
            <a:off x="7793004" y="4373702"/>
            <a:ext cx="374022" cy="874837"/>
          </a:xfrm>
          <a:prstGeom prst="straightConnector1">
            <a:avLst/>
          </a:prstGeom>
          <a:ln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Egyenes összekötő nyíllal 65">
            <a:extLst>
              <a:ext uri="{FF2B5EF4-FFF2-40B4-BE49-F238E27FC236}">
                <a16:creationId xmlns:a16="http://schemas.microsoft.com/office/drawing/2014/main" id="{DD339A15-2252-A53D-52D5-E85112141E45}"/>
              </a:ext>
            </a:extLst>
          </p:cNvPr>
          <p:cNvCxnSpPr>
            <a:cxnSpLocks/>
            <a:stCxn id="39" idx="4"/>
            <a:endCxn id="48" idx="0"/>
          </p:cNvCxnSpPr>
          <p:nvPr/>
        </p:nvCxnSpPr>
        <p:spPr>
          <a:xfrm>
            <a:off x="10008112" y="4400062"/>
            <a:ext cx="0" cy="848477"/>
          </a:xfrm>
          <a:prstGeom prst="straightConnector1">
            <a:avLst/>
          </a:prstGeom>
          <a:ln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Egyenes összekötő nyíllal 67">
            <a:extLst>
              <a:ext uri="{FF2B5EF4-FFF2-40B4-BE49-F238E27FC236}">
                <a16:creationId xmlns:a16="http://schemas.microsoft.com/office/drawing/2014/main" id="{2C7E5A20-8887-5C32-174E-40A79D8EE023}"/>
              </a:ext>
            </a:extLst>
          </p:cNvPr>
          <p:cNvCxnSpPr>
            <a:stCxn id="37" idx="4"/>
            <a:endCxn id="45" idx="0"/>
          </p:cNvCxnSpPr>
          <p:nvPr/>
        </p:nvCxnSpPr>
        <p:spPr>
          <a:xfrm flipH="1">
            <a:off x="8662950" y="4400062"/>
            <a:ext cx="427207" cy="848477"/>
          </a:xfrm>
          <a:prstGeom prst="straightConnector1">
            <a:avLst/>
          </a:prstGeom>
          <a:ln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Egyenes összekötő nyíllal 69">
            <a:extLst>
              <a:ext uri="{FF2B5EF4-FFF2-40B4-BE49-F238E27FC236}">
                <a16:creationId xmlns:a16="http://schemas.microsoft.com/office/drawing/2014/main" id="{6F78689B-B7F1-6CE5-7FE9-78A603C6BBFF}"/>
              </a:ext>
            </a:extLst>
          </p:cNvPr>
          <p:cNvCxnSpPr>
            <a:stCxn id="33" idx="5"/>
            <a:endCxn id="44" idx="1"/>
          </p:cNvCxnSpPr>
          <p:nvPr/>
        </p:nvCxnSpPr>
        <p:spPr>
          <a:xfrm>
            <a:off x="7418982" y="4373702"/>
            <a:ext cx="748044" cy="901197"/>
          </a:xfrm>
          <a:prstGeom prst="straightConnector1">
            <a:avLst/>
          </a:prstGeom>
          <a:ln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1" name="Szövegdoboz 70">
                <a:extLst>
                  <a:ext uri="{FF2B5EF4-FFF2-40B4-BE49-F238E27FC236}">
                    <a16:creationId xmlns:a16="http://schemas.microsoft.com/office/drawing/2014/main" id="{A1F6C665-9C27-45CC-3697-E5017263D48A}"/>
                  </a:ext>
                </a:extLst>
              </p:cNvPr>
              <p:cNvSpPr txBox="1"/>
              <p:nvPr/>
            </p:nvSpPr>
            <p:spPr>
              <a:xfrm>
                <a:off x="8414988" y="5697981"/>
                <a:ext cx="172131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u-HU" b="0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𝐸</m:t>
                      </m:r>
                      <m:r>
                        <a:rPr lang="hu-HU" b="0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′⊆</m:t>
                      </m:r>
                      <m:r>
                        <a:rPr lang="hu-HU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𝐸</m:t>
                      </m:r>
                    </m:oMath>
                  </m:oMathPara>
                </a14:m>
                <a:endParaRPr lang="hu-HU" dirty="0"/>
              </a:p>
            </p:txBody>
          </p:sp>
        </mc:Choice>
        <mc:Fallback xmlns="">
          <p:sp>
            <p:nvSpPr>
              <p:cNvPr id="71" name="Szövegdoboz 70">
                <a:extLst>
                  <a:ext uri="{FF2B5EF4-FFF2-40B4-BE49-F238E27FC236}">
                    <a16:creationId xmlns:a16="http://schemas.microsoft.com/office/drawing/2014/main" id="{A1F6C665-9C27-45CC-3697-E5017263D48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14988" y="5697981"/>
                <a:ext cx="1721310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4" name="Szövegdoboz 73">
            <a:extLst>
              <a:ext uri="{FF2B5EF4-FFF2-40B4-BE49-F238E27FC236}">
                <a16:creationId xmlns:a16="http://schemas.microsoft.com/office/drawing/2014/main" id="{E03D8D05-5100-57AC-D973-F3A85E64EB9B}"/>
              </a:ext>
            </a:extLst>
          </p:cNvPr>
          <p:cNvSpPr txBox="1"/>
          <p:nvPr/>
        </p:nvSpPr>
        <p:spPr>
          <a:xfrm>
            <a:off x="6543059" y="2314381"/>
            <a:ext cx="6842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/>
              <a:t>H</a:t>
            </a:r>
          </a:p>
        </p:txBody>
      </p:sp>
      <p:sp>
        <p:nvSpPr>
          <p:cNvPr id="75" name="Szövegdoboz 74">
            <a:extLst>
              <a:ext uri="{FF2B5EF4-FFF2-40B4-BE49-F238E27FC236}">
                <a16:creationId xmlns:a16="http://schemas.microsoft.com/office/drawing/2014/main" id="{2F88D031-5A60-F5C9-E347-DA77A5DD68AF}"/>
              </a:ext>
            </a:extLst>
          </p:cNvPr>
          <p:cNvSpPr txBox="1"/>
          <p:nvPr/>
        </p:nvSpPr>
        <p:spPr>
          <a:xfrm>
            <a:off x="6560939" y="4668203"/>
            <a:ext cx="6842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/>
              <a:t>H</a:t>
            </a:r>
          </a:p>
        </p:txBody>
      </p:sp>
    </p:spTree>
    <p:extLst>
      <p:ext uri="{BB962C8B-B14F-4D97-AF65-F5344CB8AC3E}">
        <p14:creationId xmlns:p14="http://schemas.microsoft.com/office/powerpoint/2010/main" val="28742461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94C92CC1-DC29-D9F6-4087-4F38C48BEC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SBO-</a:t>
            </a:r>
            <a:r>
              <a:rPr lang="hu-HU" dirty="0" err="1"/>
              <a:t>matroidok</a:t>
            </a:r>
            <a:endParaRPr lang="hu-H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artalom helye 2">
                <a:extLst>
                  <a:ext uri="{FF2B5EF4-FFF2-40B4-BE49-F238E27FC236}">
                    <a16:creationId xmlns:a16="http://schemas.microsoft.com/office/drawing/2014/main" id="{146211D0-4BF3-9015-D1D0-A6B004C5EA1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122487" y="2105025"/>
                <a:ext cx="4266932" cy="3777622"/>
              </a:xfrm>
            </p:spPr>
            <p:txBody>
              <a:bodyPr/>
              <a:lstStyle/>
              <a:p>
                <a:r>
                  <a:rPr lang="hu-HU" dirty="0"/>
                  <a:t>(</a:t>
                </a:r>
                <a:r>
                  <a:rPr lang="hu-HU" dirty="0" err="1"/>
                  <a:t>k,l</a:t>
                </a:r>
                <a:r>
                  <a:rPr lang="hu-HU" dirty="0"/>
                  <a:t>)=(1,0)</a:t>
                </a:r>
              </a:p>
              <a:p>
                <a:r>
                  <a:rPr lang="hu-HU" dirty="0"/>
                  <a:t>E’ </a:t>
                </a:r>
                <a:r>
                  <a:rPr lang="hu-HU" dirty="0" err="1"/>
                  <a:t>pszeudoerdő</a:t>
                </a:r>
                <a:r>
                  <a:rPr lang="hu-HU" dirty="0"/>
                  <a:t> </a:t>
                </a:r>
                <a14:m>
                  <m:oMath xmlns:m="http://schemas.openxmlformats.org/officeDocument/2006/math">
                    <m:r>
                      <a:rPr lang="hu-HU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⇔</m:t>
                    </m:r>
                  </m:oMath>
                </a14:m>
                <a:r>
                  <a:rPr lang="hu-HU" dirty="0"/>
                  <a:t> van olyan irányítása, ahol minden pont befoka legfeljebb 1</a:t>
                </a:r>
                <a14:m>
                  <m:oMath xmlns:m="http://schemas.openxmlformats.org/officeDocument/2006/math">
                    <m:r>
                      <a:rPr lang="hu-HU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⇔</m:t>
                    </m:r>
                    <m:r>
                      <a:rPr lang="hu-HU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𝐻</m:t>
                    </m:r>
                  </m:oMath>
                </a14:m>
                <a:r>
                  <a:rPr lang="hu-HU" dirty="0"/>
                  <a:t>-ban egy párosítás</a:t>
                </a:r>
              </a:p>
              <a:p>
                <a14:m>
                  <m:oMath xmlns:m="http://schemas.openxmlformats.org/officeDocument/2006/math">
                    <m:r>
                      <a:rPr lang="hu-HU" b="0" i="1" smtClean="0">
                        <a:latin typeface="Cambria Math" panose="02040503050406030204" pitchFamily="18" charset="0"/>
                      </a:rPr>
                      <m:t>𝐺</m:t>
                    </m:r>
                    <m:r>
                      <a:rPr lang="hu-HU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⇝</m:t>
                    </m:r>
                  </m:oMath>
                </a14:m>
                <a:r>
                  <a:rPr lang="hu-HU" dirty="0"/>
                  <a:t> transzverzális </a:t>
                </a:r>
                <a:r>
                  <a:rPr lang="hu-HU" dirty="0" err="1"/>
                  <a:t>matroid</a:t>
                </a:r>
                <a:r>
                  <a:rPr lang="hu-HU" dirty="0"/>
                  <a:t>, ez SBO</a:t>
                </a:r>
              </a:p>
            </p:txBody>
          </p:sp>
        </mc:Choice>
        <mc:Fallback xmlns="">
          <p:sp>
            <p:nvSpPr>
              <p:cNvPr id="3" name="Tartalom helye 2">
                <a:extLst>
                  <a:ext uri="{FF2B5EF4-FFF2-40B4-BE49-F238E27FC236}">
                    <a16:creationId xmlns:a16="http://schemas.microsoft.com/office/drawing/2014/main" id="{146211D0-4BF3-9015-D1D0-A6B004C5EA1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122487" y="2105025"/>
                <a:ext cx="4266932" cy="3777622"/>
              </a:xfrm>
              <a:blipFill>
                <a:blip r:embed="rId2"/>
                <a:stretch>
                  <a:fillRect l="-1000" t="-806" r="-857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2" name="Csoportba foglalás 11">
            <a:extLst>
              <a:ext uri="{FF2B5EF4-FFF2-40B4-BE49-F238E27FC236}">
                <a16:creationId xmlns:a16="http://schemas.microsoft.com/office/drawing/2014/main" id="{CC3BFC4E-B172-6D3F-875B-EC74DB35AECE}"/>
              </a:ext>
            </a:extLst>
          </p:cNvPr>
          <p:cNvGrpSpPr/>
          <p:nvPr/>
        </p:nvGrpSpPr>
        <p:grpSpPr>
          <a:xfrm>
            <a:off x="7048768" y="1828800"/>
            <a:ext cx="3581400" cy="352425"/>
            <a:chOff x="5486400" y="1905000"/>
            <a:chExt cx="3581400" cy="352425"/>
          </a:xfrm>
        </p:grpSpPr>
        <p:sp>
          <p:nvSpPr>
            <p:cNvPr id="4" name="Téglalap 3">
              <a:extLst>
                <a:ext uri="{FF2B5EF4-FFF2-40B4-BE49-F238E27FC236}">
                  <a16:creationId xmlns:a16="http://schemas.microsoft.com/office/drawing/2014/main" id="{C4AFC6AC-A34D-DB17-0FCD-8814D1CEFCE9}"/>
                </a:ext>
              </a:extLst>
            </p:cNvPr>
            <p:cNvSpPr/>
            <p:nvPr/>
          </p:nvSpPr>
          <p:spPr>
            <a:xfrm>
              <a:off x="5486400" y="1905000"/>
              <a:ext cx="3581400" cy="35242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endParaRPr>
            </a:p>
          </p:txBody>
        </p:sp>
        <p:sp>
          <p:nvSpPr>
            <p:cNvPr id="5" name="Ellipszis 4">
              <a:extLst>
                <a:ext uri="{FF2B5EF4-FFF2-40B4-BE49-F238E27FC236}">
                  <a16:creationId xmlns:a16="http://schemas.microsoft.com/office/drawing/2014/main" id="{47658656-E5F7-CB8E-839B-CCBB6BEBE59A}"/>
                </a:ext>
              </a:extLst>
            </p:cNvPr>
            <p:cNvSpPr/>
            <p:nvPr/>
          </p:nvSpPr>
          <p:spPr>
            <a:xfrm>
              <a:off x="5741160" y="1991212"/>
              <a:ext cx="180000" cy="180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6" name="Ellipszis 5">
              <a:extLst>
                <a:ext uri="{FF2B5EF4-FFF2-40B4-BE49-F238E27FC236}">
                  <a16:creationId xmlns:a16="http://schemas.microsoft.com/office/drawing/2014/main" id="{4E5B2DE4-48A4-F2CD-B063-9C169E8D4415}"/>
                </a:ext>
              </a:extLst>
            </p:cNvPr>
            <p:cNvSpPr/>
            <p:nvPr/>
          </p:nvSpPr>
          <p:spPr>
            <a:xfrm>
              <a:off x="6178822" y="1991212"/>
              <a:ext cx="180000" cy="180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7" name="Ellipszis 6">
              <a:extLst>
                <a:ext uri="{FF2B5EF4-FFF2-40B4-BE49-F238E27FC236}">
                  <a16:creationId xmlns:a16="http://schemas.microsoft.com/office/drawing/2014/main" id="{4CB2583A-A18E-DAFD-829A-2BD2F34C2860}"/>
                </a:ext>
              </a:extLst>
            </p:cNvPr>
            <p:cNvSpPr/>
            <p:nvPr/>
          </p:nvSpPr>
          <p:spPr>
            <a:xfrm>
              <a:off x="6616484" y="1991212"/>
              <a:ext cx="180000" cy="180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8" name="Ellipszis 7">
              <a:extLst>
                <a:ext uri="{FF2B5EF4-FFF2-40B4-BE49-F238E27FC236}">
                  <a16:creationId xmlns:a16="http://schemas.microsoft.com/office/drawing/2014/main" id="{B14516DE-266B-AE0E-EC26-289112C95A7A}"/>
                </a:ext>
              </a:extLst>
            </p:cNvPr>
            <p:cNvSpPr/>
            <p:nvPr/>
          </p:nvSpPr>
          <p:spPr>
            <a:xfrm>
              <a:off x="7048768" y="1991212"/>
              <a:ext cx="180000" cy="180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9" name="Ellipszis 8">
              <a:extLst>
                <a:ext uri="{FF2B5EF4-FFF2-40B4-BE49-F238E27FC236}">
                  <a16:creationId xmlns:a16="http://schemas.microsoft.com/office/drawing/2014/main" id="{A29D7BD2-E1B1-3AB1-4E11-8CFF6CCBAFDB}"/>
                </a:ext>
              </a:extLst>
            </p:cNvPr>
            <p:cNvSpPr/>
            <p:nvPr/>
          </p:nvSpPr>
          <p:spPr>
            <a:xfrm>
              <a:off x="7475975" y="1991212"/>
              <a:ext cx="180000" cy="180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10" name="Ellipszis 9">
              <a:extLst>
                <a:ext uri="{FF2B5EF4-FFF2-40B4-BE49-F238E27FC236}">
                  <a16:creationId xmlns:a16="http://schemas.microsoft.com/office/drawing/2014/main" id="{072E8A85-7A85-2115-B4AC-0A205651C45D}"/>
                </a:ext>
              </a:extLst>
            </p:cNvPr>
            <p:cNvSpPr/>
            <p:nvPr/>
          </p:nvSpPr>
          <p:spPr>
            <a:xfrm>
              <a:off x="7900061" y="1991212"/>
              <a:ext cx="180000" cy="180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11" name="Ellipszis 10">
              <a:extLst>
                <a:ext uri="{FF2B5EF4-FFF2-40B4-BE49-F238E27FC236}">
                  <a16:creationId xmlns:a16="http://schemas.microsoft.com/office/drawing/2014/main" id="{36B82B21-20BD-9402-C844-FF283755824E}"/>
                </a:ext>
              </a:extLst>
            </p:cNvPr>
            <p:cNvSpPr/>
            <p:nvPr/>
          </p:nvSpPr>
          <p:spPr>
            <a:xfrm>
              <a:off x="8393930" y="1991212"/>
              <a:ext cx="180000" cy="180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</p:grpSp>
      <p:grpSp>
        <p:nvGrpSpPr>
          <p:cNvPr id="13" name="Csoportba foglalás 12">
            <a:extLst>
              <a:ext uri="{FF2B5EF4-FFF2-40B4-BE49-F238E27FC236}">
                <a16:creationId xmlns:a16="http://schemas.microsoft.com/office/drawing/2014/main" id="{9E8DD66F-EAFB-DC08-BBD9-D7C9A21368A3}"/>
              </a:ext>
            </a:extLst>
          </p:cNvPr>
          <p:cNvGrpSpPr/>
          <p:nvPr/>
        </p:nvGrpSpPr>
        <p:grpSpPr>
          <a:xfrm>
            <a:off x="7048768" y="2857277"/>
            <a:ext cx="3581400" cy="352425"/>
            <a:chOff x="5486400" y="1905000"/>
            <a:chExt cx="3581400" cy="352425"/>
          </a:xfrm>
        </p:grpSpPr>
        <p:sp>
          <p:nvSpPr>
            <p:cNvPr id="14" name="Téglalap 13">
              <a:extLst>
                <a:ext uri="{FF2B5EF4-FFF2-40B4-BE49-F238E27FC236}">
                  <a16:creationId xmlns:a16="http://schemas.microsoft.com/office/drawing/2014/main" id="{876C34B5-3E18-A49D-246B-BF1D7B7741C5}"/>
                </a:ext>
              </a:extLst>
            </p:cNvPr>
            <p:cNvSpPr/>
            <p:nvPr/>
          </p:nvSpPr>
          <p:spPr>
            <a:xfrm>
              <a:off x="5486400" y="1905000"/>
              <a:ext cx="3581400" cy="35242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endParaRPr>
            </a:p>
          </p:txBody>
        </p:sp>
        <p:sp>
          <p:nvSpPr>
            <p:cNvPr id="15" name="Ellipszis 14">
              <a:extLst>
                <a:ext uri="{FF2B5EF4-FFF2-40B4-BE49-F238E27FC236}">
                  <a16:creationId xmlns:a16="http://schemas.microsoft.com/office/drawing/2014/main" id="{5EDCA74E-322C-E723-E859-44FDB1454A69}"/>
                </a:ext>
              </a:extLst>
            </p:cNvPr>
            <p:cNvSpPr/>
            <p:nvPr/>
          </p:nvSpPr>
          <p:spPr>
            <a:xfrm>
              <a:off x="5741160" y="1991212"/>
              <a:ext cx="180000" cy="180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16" name="Ellipszis 15">
              <a:extLst>
                <a:ext uri="{FF2B5EF4-FFF2-40B4-BE49-F238E27FC236}">
                  <a16:creationId xmlns:a16="http://schemas.microsoft.com/office/drawing/2014/main" id="{EFA3F651-CB6B-39DA-80B5-80BE04FB7B6E}"/>
                </a:ext>
              </a:extLst>
            </p:cNvPr>
            <p:cNvSpPr/>
            <p:nvPr/>
          </p:nvSpPr>
          <p:spPr>
            <a:xfrm>
              <a:off x="6178822" y="1991212"/>
              <a:ext cx="180000" cy="180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17" name="Ellipszis 16">
              <a:extLst>
                <a:ext uri="{FF2B5EF4-FFF2-40B4-BE49-F238E27FC236}">
                  <a16:creationId xmlns:a16="http://schemas.microsoft.com/office/drawing/2014/main" id="{3A42D9A1-BFAA-E171-D740-9C26164F1A8D}"/>
                </a:ext>
              </a:extLst>
            </p:cNvPr>
            <p:cNvSpPr/>
            <p:nvPr/>
          </p:nvSpPr>
          <p:spPr>
            <a:xfrm>
              <a:off x="6616484" y="1991212"/>
              <a:ext cx="180000" cy="180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18" name="Ellipszis 17">
              <a:extLst>
                <a:ext uri="{FF2B5EF4-FFF2-40B4-BE49-F238E27FC236}">
                  <a16:creationId xmlns:a16="http://schemas.microsoft.com/office/drawing/2014/main" id="{B49B3D83-448E-CBFD-2815-F518B207CC72}"/>
                </a:ext>
              </a:extLst>
            </p:cNvPr>
            <p:cNvSpPr/>
            <p:nvPr/>
          </p:nvSpPr>
          <p:spPr>
            <a:xfrm>
              <a:off x="7048768" y="1991212"/>
              <a:ext cx="180000" cy="180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19" name="Ellipszis 18">
              <a:extLst>
                <a:ext uri="{FF2B5EF4-FFF2-40B4-BE49-F238E27FC236}">
                  <a16:creationId xmlns:a16="http://schemas.microsoft.com/office/drawing/2014/main" id="{150485FC-ECD6-71B1-72D4-8F3D3688379B}"/>
                </a:ext>
              </a:extLst>
            </p:cNvPr>
            <p:cNvSpPr/>
            <p:nvPr/>
          </p:nvSpPr>
          <p:spPr>
            <a:xfrm>
              <a:off x="7475975" y="1991212"/>
              <a:ext cx="180000" cy="180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20" name="Ellipszis 19">
              <a:extLst>
                <a:ext uri="{FF2B5EF4-FFF2-40B4-BE49-F238E27FC236}">
                  <a16:creationId xmlns:a16="http://schemas.microsoft.com/office/drawing/2014/main" id="{D068C11D-FA21-EAA2-FE5B-C68E6AE67DD0}"/>
                </a:ext>
              </a:extLst>
            </p:cNvPr>
            <p:cNvSpPr/>
            <p:nvPr/>
          </p:nvSpPr>
          <p:spPr>
            <a:xfrm>
              <a:off x="7900061" y="1991212"/>
              <a:ext cx="180000" cy="180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21" name="Ellipszis 20">
              <a:extLst>
                <a:ext uri="{FF2B5EF4-FFF2-40B4-BE49-F238E27FC236}">
                  <a16:creationId xmlns:a16="http://schemas.microsoft.com/office/drawing/2014/main" id="{67E60463-2778-5365-DBB5-024F7EDA3D3D}"/>
                </a:ext>
              </a:extLst>
            </p:cNvPr>
            <p:cNvSpPr/>
            <p:nvPr/>
          </p:nvSpPr>
          <p:spPr>
            <a:xfrm>
              <a:off x="8393930" y="1991212"/>
              <a:ext cx="180000" cy="180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Szövegdoboz 22">
                <a:extLst>
                  <a:ext uri="{FF2B5EF4-FFF2-40B4-BE49-F238E27FC236}">
                    <a16:creationId xmlns:a16="http://schemas.microsoft.com/office/drawing/2014/main" id="{9C6A45FE-39F0-F9BF-811F-C80B1C0B9321}"/>
                  </a:ext>
                </a:extLst>
              </p:cNvPr>
              <p:cNvSpPr txBox="1"/>
              <p:nvPr/>
            </p:nvSpPr>
            <p:spPr>
              <a:xfrm>
                <a:off x="10845262" y="1828800"/>
                <a:ext cx="68421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u-HU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u-HU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b>
                          <m:r>
                            <a:rPr lang="hu-HU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hu-HU" dirty="0"/>
              </a:p>
            </p:txBody>
          </p:sp>
        </mc:Choice>
        <mc:Fallback xmlns="">
          <p:sp>
            <p:nvSpPr>
              <p:cNvPr id="23" name="Szövegdoboz 22">
                <a:extLst>
                  <a:ext uri="{FF2B5EF4-FFF2-40B4-BE49-F238E27FC236}">
                    <a16:creationId xmlns:a16="http://schemas.microsoft.com/office/drawing/2014/main" id="{9C6A45FE-39F0-F9BF-811F-C80B1C0B932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45262" y="1828800"/>
                <a:ext cx="684212" cy="369332"/>
              </a:xfrm>
              <a:prstGeom prst="rect">
                <a:avLst/>
              </a:prstGeom>
              <a:blipFill>
                <a:blip r:embed="rId3"/>
                <a:stretch>
                  <a:fillRect b="-1639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8" name="Egyenes összekötő 27">
            <a:extLst>
              <a:ext uri="{FF2B5EF4-FFF2-40B4-BE49-F238E27FC236}">
                <a16:creationId xmlns:a16="http://schemas.microsoft.com/office/drawing/2014/main" id="{FD934B3C-B96B-1B0B-DE03-33981BFB1053}"/>
              </a:ext>
            </a:extLst>
          </p:cNvPr>
          <p:cNvCxnSpPr>
            <a:cxnSpLocks/>
            <a:stCxn id="8" idx="4"/>
            <a:endCxn id="18" idx="0"/>
          </p:cNvCxnSpPr>
          <p:nvPr/>
        </p:nvCxnSpPr>
        <p:spPr>
          <a:xfrm>
            <a:off x="8701136" y="2095012"/>
            <a:ext cx="0" cy="84847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Egyenes összekötő 29">
            <a:extLst>
              <a:ext uri="{FF2B5EF4-FFF2-40B4-BE49-F238E27FC236}">
                <a16:creationId xmlns:a16="http://schemas.microsoft.com/office/drawing/2014/main" id="{7AF2DA61-7B59-1711-CC84-50EB405051A1}"/>
              </a:ext>
            </a:extLst>
          </p:cNvPr>
          <p:cNvCxnSpPr>
            <a:cxnSpLocks/>
            <a:stCxn id="9" idx="4"/>
            <a:endCxn id="19" idx="0"/>
          </p:cNvCxnSpPr>
          <p:nvPr/>
        </p:nvCxnSpPr>
        <p:spPr>
          <a:xfrm>
            <a:off x="9128343" y="2095012"/>
            <a:ext cx="0" cy="84847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3" name="Szövegdoboz 62">
                <a:extLst>
                  <a:ext uri="{FF2B5EF4-FFF2-40B4-BE49-F238E27FC236}">
                    <a16:creationId xmlns:a16="http://schemas.microsoft.com/office/drawing/2014/main" id="{CB680E57-23FD-1B39-40F4-94F5C6B34002}"/>
                  </a:ext>
                </a:extLst>
              </p:cNvPr>
              <p:cNvSpPr txBox="1"/>
              <p:nvPr/>
            </p:nvSpPr>
            <p:spPr>
              <a:xfrm>
                <a:off x="10864655" y="2878084"/>
                <a:ext cx="68421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u-HU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u-HU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b>
                          <m:r>
                            <a:rPr lang="hu-HU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hu-HU" dirty="0"/>
              </a:p>
            </p:txBody>
          </p:sp>
        </mc:Choice>
        <mc:Fallback xmlns="">
          <p:sp>
            <p:nvSpPr>
              <p:cNvPr id="63" name="Szövegdoboz 62">
                <a:extLst>
                  <a:ext uri="{FF2B5EF4-FFF2-40B4-BE49-F238E27FC236}">
                    <a16:creationId xmlns:a16="http://schemas.microsoft.com/office/drawing/2014/main" id="{CB680E57-23FD-1B39-40F4-94F5C6B3400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64655" y="2878084"/>
                <a:ext cx="684212" cy="369332"/>
              </a:xfrm>
              <a:prstGeom prst="rect">
                <a:avLst/>
              </a:prstGeom>
              <a:blipFill>
                <a:blip r:embed="rId4"/>
                <a:stretch>
                  <a:fillRect b="-1639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5" name="Egyenes összekötő 64">
            <a:extLst>
              <a:ext uri="{FF2B5EF4-FFF2-40B4-BE49-F238E27FC236}">
                <a16:creationId xmlns:a16="http://schemas.microsoft.com/office/drawing/2014/main" id="{4372F8EF-365B-1765-E8BE-3CA6EA6ECE28}"/>
              </a:ext>
            </a:extLst>
          </p:cNvPr>
          <p:cNvCxnSpPr>
            <a:cxnSpLocks/>
          </p:cNvCxnSpPr>
          <p:nvPr/>
        </p:nvCxnSpPr>
        <p:spPr>
          <a:xfrm>
            <a:off x="8268852" y="2095011"/>
            <a:ext cx="0" cy="84847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Egyenes összekötő 66">
            <a:extLst>
              <a:ext uri="{FF2B5EF4-FFF2-40B4-BE49-F238E27FC236}">
                <a16:creationId xmlns:a16="http://schemas.microsoft.com/office/drawing/2014/main" id="{E1C5AD16-4471-57A7-3D95-A9F1D93300EA}"/>
              </a:ext>
            </a:extLst>
          </p:cNvPr>
          <p:cNvCxnSpPr>
            <a:cxnSpLocks/>
          </p:cNvCxnSpPr>
          <p:nvPr/>
        </p:nvCxnSpPr>
        <p:spPr>
          <a:xfrm>
            <a:off x="7831190" y="2095010"/>
            <a:ext cx="0" cy="84847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Egyenes összekötő 68">
            <a:extLst>
              <a:ext uri="{FF2B5EF4-FFF2-40B4-BE49-F238E27FC236}">
                <a16:creationId xmlns:a16="http://schemas.microsoft.com/office/drawing/2014/main" id="{616DB89D-8704-44F9-2CD1-D558D06E137D}"/>
              </a:ext>
            </a:extLst>
          </p:cNvPr>
          <p:cNvCxnSpPr>
            <a:cxnSpLocks/>
          </p:cNvCxnSpPr>
          <p:nvPr/>
        </p:nvCxnSpPr>
        <p:spPr>
          <a:xfrm>
            <a:off x="7404693" y="2095009"/>
            <a:ext cx="0" cy="84847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Egyenes összekötő 71">
            <a:extLst>
              <a:ext uri="{FF2B5EF4-FFF2-40B4-BE49-F238E27FC236}">
                <a16:creationId xmlns:a16="http://schemas.microsoft.com/office/drawing/2014/main" id="{34A618AD-5325-2A56-4DE2-DA0D4EA34764}"/>
              </a:ext>
            </a:extLst>
          </p:cNvPr>
          <p:cNvCxnSpPr>
            <a:cxnSpLocks/>
          </p:cNvCxnSpPr>
          <p:nvPr/>
        </p:nvCxnSpPr>
        <p:spPr>
          <a:xfrm>
            <a:off x="9552429" y="2095008"/>
            <a:ext cx="0" cy="84847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Egyenes összekötő 72">
            <a:extLst>
              <a:ext uri="{FF2B5EF4-FFF2-40B4-BE49-F238E27FC236}">
                <a16:creationId xmlns:a16="http://schemas.microsoft.com/office/drawing/2014/main" id="{6E0454A4-F33B-067B-A50D-7201CDC9D4B9}"/>
              </a:ext>
            </a:extLst>
          </p:cNvPr>
          <p:cNvCxnSpPr>
            <a:cxnSpLocks/>
          </p:cNvCxnSpPr>
          <p:nvPr/>
        </p:nvCxnSpPr>
        <p:spPr>
          <a:xfrm>
            <a:off x="10046298" y="2105025"/>
            <a:ext cx="0" cy="84847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6" name="Szövegdoboz 75">
                <a:extLst>
                  <a:ext uri="{FF2B5EF4-FFF2-40B4-BE49-F238E27FC236}">
                    <a16:creationId xmlns:a16="http://schemas.microsoft.com/office/drawing/2014/main" id="{8817828A-0671-EB16-4E9A-03DE35B3B633}"/>
                  </a:ext>
                </a:extLst>
              </p:cNvPr>
              <p:cNvSpPr txBox="1"/>
              <p:nvPr/>
            </p:nvSpPr>
            <p:spPr>
              <a:xfrm>
                <a:off x="10046298" y="2334580"/>
                <a:ext cx="68421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u-HU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𝜑</m:t>
                      </m:r>
                    </m:oMath>
                  </m:oMathPara>
                </a14:m>
                <a:endParaRPr lang="hu-HU" dirty="0"/>
              </a:p>
            </p:txBody>
          </p:sp>
        </mc:Choice>
        <mc:Fallback xmlns="">
          <p:sp>
            <p:nvSpPr>
              <p:cNvPr id="76" name="Szövegdoboz 75">
                <a:extLst>
                  <a:ext uri="{FF2B5EF4-FFF2-40B4-BE49-F238E27FC236}">
                    <a16:creationId xmlns:a16="http://schemas.microsoft.com/office/drawing/2014/main" id="{8817828A-0671-EB16-4E9A-03DE35B3B63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46298" y="2334580"/>
                <a:ext cx="684212" cy="369332"/>
              </a:xfrm>
              <a:prstGeom prst="rect">
                <a:avLst/>
              </a:prstGeom>
              <a:blipFill>
                <a:blip r:embed="rId5"/>
                <a:stretch>
                  <a:fillRect b="-8197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7" name="Szövegdoboz 76">
                <a:extLst>
                  <a:ext uri="{FF2B5EF4-FFF2-40B4-BE49-F238E27FC236}">
                    <a16:creationId xmlns:a16="http://schemas.microsoft.com/office/drawing/2014/main" id="{B85E01E2-73E3-518E-C54F-2A03F132F78F}"/>
                  </a:ext>
                </a:extLst>
              </p:cNvPr>
              <p:cNvSpPr txBox="1"/>
              <p:nvPr/>
            </p:nvSpPr>
            <p:spPr>
              <a:xfrm>
                <a:off x="8364316" y="3178401"/>
                <a:ext cx="68421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u-HU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𝜑</m:t>
                      </m:r>
                      <m:r>
                        <a:rPr lang="hu-HU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hu-HU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hu-HU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hu-HU" dirty="0"/>
              </a:p>
            </p:txBody>
          </p:sp>
        </mc:Choice>
        <mc:Fallback xmlns="">
          <p:sp>
            <p:nvSpPr>
              <p:cNvPr id="77" name="Szövegdoboz 76">
                <a:extLst>
                  <a:ext uri="{FF2B5EF4-FFF2-40B4-BE49-F238E27FC236}">
                    <a16:creationId xmlns:a16="http://schemas.microsoft.com/office/drawing/2014/main" id="{B85E01E2-73E3-518E-C54F-2A03F132F78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64316" y="3178401"/>
                <a:ext cx="684212" cy="369332"/>
              </a:xfrm>
              <a:prstGeom prst="rect">
                <a:avLst/>
              </a:prstGeom>
              <a:blipFill>
                <a:blip r:embed="rId6"/>
                <a:stretch>
                  <a:fillRect r="-1786" b="-16393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8" name="Szövegdoboz 77">
                <a:extLst>
                  <a:ext uri="{FF2B5EF4-FFF2-40B4-BE49-F238E27FC236}">
                    <a16:creationId xmlns:a16="http://schemas.microsoft.com/office/drawing/2014/main" id="{DE1D092E-37C7-CC92-1BBF-F38042FAE7D3}"/>
                  </a:ext>
                </a:extLst>
              </p:cNvPr>
              <p:cNvSpPr txBox="1"/>
              <p:nvPr/>
            </p:nvSpPr>
            <p:spPr>
              <a:xfrm>
                <a:off x="8364316" y="1467920"/>
                <a:ext cx="68421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u-HU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hu-HU" dirty="0"/>
              </a:p>
            </p:txBody>
          </p:sp>
        </mc:Choice>
        <mc:Fallback xmlns="">
          <p:sp>
            <p:nvSpPr>
              <p:cNvPr id="78" name="Szövegdoboz 77">
                <a:extLst>
                  <a:ext uri="{FF2B5EF4-FFF2-40B4-BE49-F238E27FC236}">
                    <a16:creationId xmlns:a16="http://schemas.microsoft.com/office/drawing/2014/main" id="{DE1D092E-37C7-CC92-1BBF-F38042FAE7D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64316" y="1467920"/>
                <a:ext cx="684212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9" name="Szövegdoboz 78">
                <a:extLst>
                  <a:ext uri="{FF2B5EF4-FFF2-40B4-BE49-F238E27FC236}">
                    <a16:creationId xmlns:a16="http://schemas.microsoft.com/office/drawing/2014/main" id="{74896B41-F7AC-E794-CD5D-25311F494528}"/>
                  </a:ext>
                </a:extLst>
              </p:cNvPr>
              <p:cNvSpPr txBox="1"/>
              <p:nvPr/>
            </p:nvSpPr>
            <p:spPr>
              <a:xfrm>
                <a:off x="7126967" y="3889446"/>
                <a:ext cx="3009332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hu-HU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∀</m:t>
                    </m:r>
                    <m:r>
                      <a:rPr lang="hu-HU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hu-HU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sSub>
                      <m:sSubPr>
                        <m:ctrlPr>
                          <a:rPr lang="hu-HU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u-HU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𝐵</m:t>
                        </m:r>
                      </m:e>
                      <m:sub>
                        <m:r>
                          <a:rPr lang="hu-HU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hu-HU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:</m:t>
                    </m:r>
                    <m:sSub>
                      <m:sSubPr>
                        <m:ctrlPr>
                          <a:rPr lang="hu-HU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u-HU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𝐵</m:t>
                        </m:r>
                      </m:e>
                      <m:sub>
                        <m:r>
                          <a:rPr lang="hu-HU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hu-HU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hu-HU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hu-HU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hu-HU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𝜑</m:t>
                    </m:r>
                    <m:r>
                      <a:rPr lang="hu-HU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hu-HU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hu-HU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hu-HU" dirty="0"/>
                  <a:t> és</a:t>
                </a:r>
                <a:r>
                  <a:rPr lang="hu-HU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hu-HU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u-HU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𝐵</m:t>
                        </m:r>
                      </m:e>
                      <m:sub>
                        <m:r>
                          <a:rPr lang="hu-HU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hu-HU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hu-HU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hu-HU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hu-HU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𝜑</m:t>
                    </m:r>
                    <m:r>
                      <a:rPr lang="hu-HU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hu-HU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hu-HU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hu-HU" dirty="0"/>
                  <a:t> bázis</a:t>
                </a:r>
              </a:p>
            </p:txBody>
          </p:sp>
        </mc:Choice>
        <mc:Fallback xmlns="">
          <p:sp>
            <p:nvSpPr>
              <p:cNvPr id="79" name="Szövegdoboz 78">
                <a:extLst>
                  <a:ext uri="{FF2B5EF4-FFF2-40B4-BE49-F238E27FC236}">
                    <a16:creationId xmlns:a16="http://schemas.microsoft.com/office/drawing/2014/main" id="{74896B41-F7AC-E794-CD5D-25311F49452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26967" y="3889446"/>
                <a:ext cx="3009332" cy="646331"/>
              </a:xfrm>
              <a:prstGeom prst="rect">
                <a:avLst/>
              </a:prstGeom>
              <a:blipFill>
                <a:blip r:embed="rId8"/>
                <a:stretch>
                  <a:fillRect t="-4717" b="-14151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361621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94C92CC1-DC29-D9F6-4087-4F38C48BEC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SBO-</a:t>
            </a:r>
            <a:r>
              <a:rPr lang="hu-HU" dirty="0" err="1"/>
              <a:t>matroidok</a:t>
            </a:r>
            <a:endParaRPr lang="hu-H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artalom helye 2">
                <a:extLst>
                  <a:ext uri="{FF2B5EF4-FFF2-40B4-BE49-F238E27FC236}">
                    <a16:creationId xmlns:a16="http://schemas.microsoft.com/office/drawing/2014/main" id="{146211D0-4BF3-9015-D1D0-A6B004C5EA1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122487" y="2105025"/>
                <a:ext cx="4266932" cy="3777622"/>
              </a:xfrm>
            </p:spPr>
            <p:txBody>
              <a:bodyPr/>
              <a:lstStyle/>
              <a:p>
                <a:r>
                  <a:rPr lang="hu-HU" dirty="0"/>
                  <a:t>(</a:t>
                </a:r>
                <a:r>
                  <a:rPr lang="hu-HU" dirty="0" err="1"/>
                  <a:t>k,l</a:t>
                </a:r>
                <a:r>
                  <a:rPr lang="hu-HU" dirty="0"/>
                  <a:t>)=(1,0)</a:t>
                </a:r>
              </a:p>
              <a:p>
                <a:r>
                  <a:rPr lang="hu-HU" dirty="0"/>
                  <a:t>E’ </a:t>
                </a:r>
                <a:r>
                  <a:rPr lang="hu-HU" dirty="0" err="1"/>
                  <a:t>pszeudoerdő</a:t>
                </a:r>
                <a:r>
                  <a:rPr lang="hu-HU" dirty="0"/>
                  <a:t> </a:t>
                </a:r>
                <a14:m>
                  <m:oMath xmlns:m="http://schemas.openxmlformats.org/officeDocument/2006/math">
                    <m:r>
                      <a:rPr lang="hu-HU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⇔</m:t>
                    </m:r>
                  </m:oMath>
                </a14:m>
                <a:r>
                  <a:rPr lang="hu-HU" dirty="0"/>
                  <a:t> van olyan irányítása, ahol minden pont befoka legfeljebb 1</a:t>
                </a:r>
                <a14:m>
                  <m:oMath xmlns:m="http://schemas.openxmlformats.org/officeDocument/2006/math">
                    <m:r>
                      <a:rPr lang="hu-HU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⇔</m:t>
                    </m:r>
                    <m:r>
                      <a:rPr lang="hu-HU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𝐻</m:t>
                    </m:r>
                  </m:oMath>
                </a14:m>
                <a:r>
                  <a:rPr lang="hu-HU" dirty="0"/>
                  <a:t>-ban egy párosítás</a:t>
                </a:r>
              </a:p>
              <a:p>
                <a14:m>
                  <m:oMath xmlns:m="http://schemas.openxmlformats.org/officeDocument/2006/math">
                    <m:r>
                      <a:rPr lang="hu-HU" b="0" i="1" smtClean="0">
                        <a:latin typeface="Cambria Math" panose="02040503050406030204" pitchFamily="18" charset="0"/>
                      </a:rPr>
                      <m:t>𝐺</m:t>
                    </m:r>
                    <m:r>
                      <a:rPr lang="hu-HU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⇝</m:t>
                    </m:r>
                  </m:oMath>
                </a14:m>
                <a:r>
                  <a:rPr lang="hu-HU" dirty="0"/>
                  <a:t> transzverzális </a:t>
                </a:r>
                <a:r>
                  <a:rPr lang="hu-HU" dirty="0" err="1"/>
                  <a:t>matroid</a:t>
                </a:r>
                <a:r>
                  <a:rPr lang="hu-HU" dirty="0"/>
                  <a:t>, ez SBO</a:t>
                </a:r>
              </a:p>
              <a:p>
                <a:r>
                  <a:rPr lang="hu-HU" dirty="0"/>
                  <a:t>Minden nem független halmaz tartalmaz P-szomszédos elemeket</a:t>
                </a:r>
              </a:p>
            </p:txBody>
          </p:sp>
        </mc:Choice>
        <mc:Fallback xmlns="">
          <p:sp>
            <p:nvSpPr>
              <p:cNvPr id="3" name="Tartalom helye 2">
                <a:extLst>
                  <a:ext uri="{FF2B5EF4-FFF2-40B4-BE49-F238E27FC236}">
                    <a16:creationId xmlns:a16="http://schemas.microsoft.com/office/drawing/2014/main" id="{146211D0-4BF3-9015-D1D0-A6B004C5EA1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122487" y="2105025"/>
                <a:ext cx="4266932" cy="3777622"/>
              </a:xfrm>
              <a:blipFill>
                <a:blip r:embed="rId2"/>
                <a:stretch>
                  <a:fillRect l="-1000" t="-806" r="-1000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Szövegdoboz 22">
                <a:extLst>
                  <a:ext uri="{FF2B5EF4-FFF2-40B4-BE49-F238E27FC236}">
                    <a16:creationId xmlns:a16="http://schemas.microsoft.com/office/drawing/2014/main" id="{9C6A45FE-39F0-F9BF-811F-C80B1C0B9321}"/>
                  </a:ext>
                </a:extLst>
              </p:cNvPr>
              <p:cNvSpPr txBox="1"/>
              <p:nvPr/>
            </p:nvSpPr>
            <p:spPr>
              <a:xfrm>
                <a:off x="10845262" y="1828800"/>
                <a:ext cx="68421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u-HU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u-HU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b>
                          <m:r>
                            <a:rPr lang="hu-HU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hu-HU" dirty="0"/>
              </a:p>
            </p:txBody>
          </p:sp>
        </mc:Choice>
        <mc:Fallback xmlns="">
          <p:sp>
            <p:nvSpPr>
              <p:cNvPr id="23" name="Szövegdoboz 22">
                <a:extLst>
                  <a:ext uri="{FF2B5EF4-FFF2-40B4-BE49-F238E27FC236}">
                    <a16:creationId xmlns:a16="http://schemas.microsoft.com/office/drawing/2014/main" id="{9C6A45FE-39F0-F9BF-811F-C80B1C0B932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45262" y="1828800"/>
                <a:ext cx="684212" cy="369332"/>
              </a:xfrm>
              <a:prstGeom prst="rect">
                <a:avLst/>
              </a:prstGeom>
              <a:blipFill>
                <a:blip r:embed="rId3"/>
                <a:stretch>
                  <a:fillRect b="-1639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3" name="Szövegdoboz 62">
                <a:extLst>
                  <a:ext uri="{FF2B5EF4-FFF2-40B4-BE49-F238E27FC236}">
                    <a16:creationId xmlns:a16="http://schemas.microsoft.com/office/drawing/2014/main" id="{CB680E57-23FD-1B39-40F4-94F5C6B34002}"/>
                  </a:ext>
                </a:extLst>
              </p:cNvPr>
              <p:cNvSpPr txBox="1"/>
              <p:nvPr/>
            </p:nvSpPr>
            <p:spPr>
              <a:xfrm>
                <a:off x="10864655" y="2878084"/>
                <a:ext cx="68421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u-HU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u-HU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b>
                          <m:r>
                            <a:rPr lang="hu-HU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hu-HU" dirty="0"/>
              </a:p>
            </p:txBody>
          </p:sp>
        </mc:Choice>
        <mc:Fallback xmlns="">
          <p:sp>
            <p:nvSpPr>
              <p:cNvPr id="63" name="Szövegdoboz 62">
                <a:extLst>
                  <a:ext uri="{FF2B5EF4-FFF2-40B4-BE49-F238E27FC236}">
                    <a16:creationId xmlns:a16="http://schemas.microsoft.com/office/drawing/2014/main" id="{CB680E57-23FD-1B39-40F4-94F5C6B3400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64655" y="2878084"/>
                <a:ext cx="684212" cy="369332"/>
              </a:xfrm>
              <a:prstGeom prst="rect">
                <a:avLst/>
              </a:prstGeom>
              <a:blipFill>
                <a:blip r:embed="rId4"/>
                <a:stretch>
                  <a:fillRect b="-1639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9" name="Szövegdoboz 78">
                <a:extLst>
                  <a:ext uri="{FF2B5EF4-FFF2-40B4-BE49-F238E27FC236}">
                    <a16:creationId xmlns:a16="http://schemas.microsoft.com/office/drawing/2014/main" id="{74896B41-F7AC-E794-CD5D-25311F494528}"/>
                  </a:ext>
                </a:extLst>
              </p:cNvPr>
              <p:cNvSpPr txBox="1"/>
              <p:nvPr/>
            </p:nvSpPr>
            <p:spPr>
              <a:xfrm>
                <a:off x="7126967" y="3889446"/>
                <a:ext cx="3009332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hu-HU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∀</m:t>
                    </m:r>
                    <m:r>
                      <a:rPr lang="hu-HU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hu-HU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sSub>
                      <m:sSubPr>
                        <m:ctrlPr>
                          <a:rPr lang="hu-HU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u-HU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𝐵</m:t>
                        </m:r>
                      </m:e>
                      <m:sub>
                        <m:r>
                          <a:rPr lang="hu-HU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hu-HU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:</m:t>
                    </m:r>
                    <m:sSub>
                      <m:sSubPr>
                        <m:ctrlPr>
                          <a:rPr lang="hu-HU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u-HU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𝐵</m:t>
                        </m:r>
                      </m:e>
                      <m:sub>
                        <m:r>
                          <a:rPr lang="hu-HU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hu-HU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hu-HU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hu-HU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hu-HU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𝜑</m:t>
                    </m:r>
                    <m:r>
                      <a:rPr lang="hu-HU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hu-HU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hu-HU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hu-HU" dirty="0"/>
                  <a:t> és</a:t>
                </a:r>
                <a:r>
                  <a:rPr lang="hu-HU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hu-HU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u-HU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𝐵</m:t>
                        </m:r>
                      </m:e>
                      <m:sub>
                        <m:r>
                          <a:rPr lang="hu-HU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hu-HU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hu-HU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hu-HU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hu-HU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𝜑</m:t>
                    </m:r>
                    <m:r>
                      <a:rPr lang="hu-HU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hu-HU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hu-HU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hu-HU" dirty="0"/>
                  <a:t> bázis</a:t>
                </a:r>
              </a:p>
            </p:txBody>
          </p:sp>
        </mc:Choice>
        <mc:Fallback xmlns="">
          <p:sp>
            <p:nvSpPr>
              <p:cNvPr id="79" name="Szövegdoboz 78">
                <a:extLst>
                  <a:ext uri="{FF2B5EF4-FFF2-40B4-BE49-F238E27FC236}">
                    <a16:creationId xmlns:a16="http://schemas.microsoft.com/office/drawing/2014/main" id="{74896B41-F7AC-E794-CD5D-25311F49452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26967" y="3889446"/>
                <a:ext cx="3009332" cy="646331"/>
              </a:xfrm>
              <a:prstGeom prst="rect">
                <a:avLst/>
              </a:prstGeom>
              <a:blipFill>
                <a:blip r:embed="rId8"/>
                <a:stretch>
                  <a:fillRect t="-4717" b="-14151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2" name="Csoportba foglalás 21">
            <a:extLst>
              <a:ext uri="{FF2B5EF4-FFF2-40B4-BE49-F238E27FC236}">
                <a16:creationId xmlns:a16="http://schemas.microsoft.com/office/drawing/2014/main" id="{58ED5F02-37BF-9949-2484-5650E847C45F}"/>
              </a:ext>
            </a:extLst>
          </p:cNvPr>
          <p:cNvGrpSpPr/>
          <p:nvPr/>
        </p:nvGrpSpPr>
        <p:grpSpPr>
          <a:xfrm>
            <a:off x="6909303" y="1408524"/>
            <a:ext cx="3739216" cy="2139209"/>
            <a:chOff x="6909303" y="1408524"/>
            <a:chExt cx="3739216" cy="2139209"/>
          </a:xfrm>
        </p:grpSpPr>
        <p:grpSp>
          <p:nvGrpSpPr>
            <p:cNvPr id="12" name="Csoportba foglalás 11">
              <a:extLst>
                <a:ext uri="{FF2B5EF4-FFF2-40B4-BE49-F238E27FC236}">
                  <a16:creationId xmlns:a16="http://schemas.microsoft.com/office/drawing/2014/main" id="{CC3BFC4E-B172-6D3F-875B-EC74DB35AECE}"/>
                </a:ext>
              </a:extLst>
            </p:cNvPr>
            <p:cNvGrpSpPr/>
            <p:nvPr/>
          </p:nvGrpSpPr>
          <p:grpSpPr>
            <a:xfrm>
              <a:off x="7048768" y="1828800"/>
              <a:ext cx="3581400" cy="352425"/>
              <a:chOff x="5486400" y="1905000"/>
              <a:chExt cx="3581400" cy="352425"/>
            </a:xfrm>
          </p:grpSpPr>
          <p:sp>
            <p:nvSpPr>
              <p:cNvPr id="4" name="Téglalap 3">
                <a:extLst>
                  <a:ext uri="{FF2B5EF4-FFF2-40B4-BE49-F238E27FC236}">
                    <a16:creationId xmlns:a16="http://schemas.microsoft.com/office/drawing/2014/main" id="{C4AFC6AC-A34D-DB17-0FCD-8814D1CEFCE9}"/>
                  </a:ext>
                </a:extLst>
              </p:cNvPr>
              <p:cNvSpPr/>
              <p:nvPr/>
            </p:nvSpPr>
            <p:spPr>
              <a:xfrm>
                <a:off x="5486400" y="1905000"/>
                <a:ext cx="3581400" cy="352425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</a:endParaRPr>
              </a:p>
            </p:txBody>
          </p:sp>
          <p:sp>
            <p:nvSpPr>
              <p:cNvPr id="5" name="Ellipszis 4">
                <a:extLst>
                  <a:ext uri="{FF2B5EF4-FFF2-40B4-BE49-F238E27FC236}">
                    <a16:creationId xmlns:a16="http://schemas.microsoft.com/office/drawing/2014/main" id="{47658656-E5F7-CB8E-839B-CCBB6BEBE59A}"/>
                  </a:ext>
                </a:extLst>
              </p:cNvPr>
              <p:cNvSpPr/>
              <p:nvPr/>
            </p:nvSpPr>
            <p:spPr>
              <a:xfrm>
                <a:off x="5741160" y="1991212"/>
                <a:ext cx="180000" cy="1800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6" name="Ellipszis 5">
                <a:extLst>
                  <a:ext uri="{FF2B5EF4-FFF2-40B4-BE49-F238E27FC236}">
                    <a16:creationId xmlns:a16="http://schemas.microsoft.com/office/drawing/2014/main" id="{4E5B2DE4-48A4-F2CD-B063-9C169E8D4415}"/>
                  </a:ext>
                </a:extLst>
              </p:cNvPr>
              <p:cNvSpPr/>
              <p:nvPr/>
            </p:nvSpPr>
            <p:spPr>
              <a:xfrm>
                <a:off x="6178822" y="1991212"/>
                <a:ext cx="180000" cy="1800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7" name="Ellipszis 6">
                <a:extLst>
                  <a:ext uri="{FF2B5EF4-FFF2-40B4-BE49-F238E27FC236}">
                    <a16:creationId xmlns:a16="http://schemas.microsoft.com/office/drawing/2014/main" id="{4CB2583A-A18E-DAFD-829A-2BD2F34C2860}"/>
                  </a:ext>
                </a:extLst>
              </p:cNvPr>
              <p:cNvSpPr/>
              <p:nvPr/>
            </p:nvSpPr>
            <p:spPr>
              <a:xfrm>
                <a:off x="6616484" y="1991212"/>
                <a:ext cx="180000" cy="1800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8" name="Ellipszis 7">
                <a:extLst>
                  <a:ext uri="{FF2B5EF4-FFF2-40B4-BE49-F238E27FC236}">
                    <a16:creationId xmlns:a16="http://schemas.microsoft.com/office/drawing/2014/main" id="{B14516DE-266B-AE0E-EC26-289112C95A7A}"/>
                  </a:ext>
                </a:extLst>
              </p:cNvPr>
              <p:cNvSpPr/>
              <p:nvPr/>
            </p:nvSpPr>
            <p:spPr>
              <a:xfrm>
                <a:off x="7048768" y="1991212"/>
                <a:ext cx="180000" cy="1800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9" name="Ellipszis 8">
                <a:extLst>
                  <a:ext uri="{FF2B5EF4-FFF2-40B4-BE49-F238E27FC236}">
                    <a16:creationId xmlns:a16="http://schemas.microsoft.com/office/drawing/2014/main" id="{A29D7BD2-E1B1-3AB1-4E11-8CFF6CCBAFDB}"/>
                  </a:ext>
                </a:extLst>
              </p:cNvPr>
              <p:cNvSpPr/>
              <p:nvPr/>
            </p:nvSpPr>
            <p:spPr>
              <a:xfrm>
                <a:off x="7475975" y="1991212"/>
                <a:ext cx="180000" cy="1800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10" name="Ellipszis 9">
                <a:extLst>
                  <a:ext uri="{FF2B5EF4-FFF2-40B4-BE49-F238E27FC236}">
                    <a16:creationId xmlns:a16="http://schemas.microsoft.com/office/drawing/2014/main" id="{072E8A85-7A85-2115-B4AC-0A205651C45D}"/>
                  </a:ext>
                </a:extLst>
              </p:cNvPr>
              <p:cNvSpPr/>
              <p:nvPr/>
            </p:nvSpPr>
            <p:spPr>
              <a:xfrm>
                <a:off x="7900061" y="1991212"/>
                <a:ext cx="180000" cy="1800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11" name="Ellipszis 10">
                <a:extLst>
                  <a:ext uri="{FF2B5EF4-FFF2-40B4-BE49-F238E27FC236}">
                    <a16:creationId xmlns:a16="http://schemas.microsoft.com/office/drawing/2014/main" id="{36B82B21-20BD-9402-C844-FF283755824E}"/>
                  </a:ext>
                </a:extLst>
              </p:cNvPr>
              <p:cNvSpPr/>
              <p:nvPr/>
            </p:nvSpPr>
            <p:spPr>
              <a:xfrm>
                <a:off x="8393930" y="1991212"/>
                <a:ext cx="180000" cy="1800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</p:grpSp>
        <p:grpSp>
          <p:nvGrpSpPr>
            <p:cNvPr id="13" name="Csoportba foglalás 12">
              <a:extLst>
                <a:ext uri="{FF2B5EF4-FFF2-40B4-BE49-F238E27FC236}">
                  <a16:creationId xmlns:a16="http://schemas.microsoft.com/office/drawing/2014/main" id="{9E8DD66F-EAFB-DC08-BBD9-D7C9A21368A3}"/>
                </a:ext>
              </a:extLst>
            </p:cNvPr>
            <p:cNvGrpSpPr/>
            <p:nvPr/>
          </p:nvGrpSpPr>
          <p:grpSpPr>
            <a:xfrm>
              <a:off x="7048768" y="2857277"/>
              <a:ext cx="3581400" cy="352425"/>
              <a:chOff x="5486400" y="1905000"/>
              <a:chExt cx="3581400" cy="352425"/>
            </a:xfrm>
          </p:grpSpPr>
          <p:sp>
            <p:nvSpPr>
              <p:cNvPr id="14" name="Téglalap 13">
                <a:extLst>
                  <a:ext uri="{FF2B5EF4-FFF2-40B4-BE49-F238E27FC236}">
                    <a16:creationId xmlns:a16="http://schemas.microsoft.com/office/drawing/2014/main" id="{876C34B5-3E18-A49D-246B-BF1D7B7741C5}"/>
                  </a:ext>
                </a:extLst>
              </p:cNvPr>
              <p:cNvSpPr/>
              <p:nvPr/>
            </p:nvSpPr>
            <p:spPr>
              <a:xfrm>
                <a:off x="5486400" y="1905000"/>
                <a:ext cx="3581400" cy="352425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</a:endParaRPr>
              </a:p>
            </p:txBody>
          </p:sp>
          <p:sp>
            <p:nvSpPr>
              <p:cNvPr id="15" name="Ellipszis 14">
                <a:extLst>
                  <a:ext uri="{FF2B5EF4-FFF2-40B4-BE49-F238E27FC236}">
                    <a16:creationId xmlns:a16="http://schemas.microsoft.com/office/drawing/2014/main" id="{5EDCA74E-322C-E723-E859-44FDB1454A69}"/>
                  </a:ext>
                </a:extLst>
              </p:cNvPr>
              <p:cNvSpPr/>
              <p:nvPr/>
            </p:nvSpPr>
            <p:spPr>
              <a:xfrm>
                <a:off x="5741160" y="1991212"/>
                <a:ext cx="180000" cy="1800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16" name="Ellipszis 15">
                <a:extLst>
                  <a:ext uri="{FF2B5EF4-FFF2-40B4-BE49-F238E27FC236}">
                    <a16:creationId xmlns:a16="http://schemas.microsoft.com/office/drawing/2014/main" id="{EFA3F651-CB6B-39DA-80B5-80BE04FB7B6E}"/>
                  </a:ext>
                </a:extLst>
              </p:cNvPr>
              <p:cNvSpPr/>
              <p:nvPr/>
            </p:nvSpPr>
            <p:spPr>
              <a:xfrm>
                <a:off x="6178822" y="1991212"/>
                <a:ext cx="180000" cy="1800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17" name="Ellipszis 16">
                <a:extLst>
                  <a:ext uri="{FF2B5EF4-FFF2-40B4-BE49-F238E27FC236}">
                    <a16:creationId xmlns:a16="http://schemas.microsoft.com/office/drawing/2014/main" id="{3A42D9A1-BFAA-E171-D740-9C26164F1A8D}"/>
                  </a:ext>
                </a:extLst>
              </p:cNvPr>
              <p:cNvSpPr/>
              <p:nvPr/>
            </p:nvSpPr>
            <p:spPr>
              <a:xfrm>
                <a:off x="6616484" y="1991212"/>
                <a:ext cx="180000" cy="1800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18" name="Ellipszis 17">
                <a:extLst>
                  <a:ext uri="{FF2B5EF4-FFF2-40B4-BE49-F238E27FC236}">
                    <a16:creationId xmlns:a16="http://schemas.microsoft.com/office/drawing/2014/main" id="{B49B3D83-448E-CBFD-2815-F518B207CC72}"/>
                  </a:ext>
                </a:extLst>
              </p:cNvPr>
              <p:cNvSpPr/>
              <p:nvPr/>
            </p:nvSpPr>
            <p:spPr>
              <a:xfrm>
                <a:off x="7048768" y="1991212"/>
                <a:ext cx="180000" cy="1800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19" name="Ellipszis 18">
                <a:extLst>
                  <a:ext uri="{FF2B5EF4-FFF2-40B4-BE49-F238E27FC236}">
                    <a16:creationId xmlns:a16="http://schemas.microsoft.com/office/drawing/2014/main" id="{150485FC-ECD6-71B1-72D4-8F3D3688379B}"/>
                  </a:ext>
                </a:extLst>
              </p:cNvPr>
              <p:cNvSpPr/>
              <p:nvPr/>
            </p:nvSpPr>
            <p:spPr>
              <a:xfrm>
                <a:off x="7475975" y="1991212"/>
                <a:ext cx="180000" cy="1800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20" name="Ellipszis 19">
                <a:extLst>
                  <a:ext uri="{FF2B5EF4-FFF2-40B4-BE49-F238E27FC236}">
                    <a16:creationId xmlns:a16="http://schemas.microsoft.com/office/drawing/2014/main" id="{D068C11D-FA21-EAA2-FE5B-C68E6AE67DD0}"/>
                  </a:ext>
                </a:extLst>
              </p:cNvPr>
              <p:cNvSpPr/>
              <p:nvPr/>
            </p:nvSpPr>
            <p:spPr>
              <a:xfrm>
                <a:off x="7900061" y="1991212"/>
                <a:ext cx="180000" cy="1800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21" name="Ellipszis 20">
                <a:extLst>
                  <a:ext uri="{FF2B5EF4-FFF2-40B4-BE49-F238E27FC236}">
                    <a16:creationId xmlns:a16="http://schemas.microsoft.com/office/drawing/2014/main" id="{67E60463-2778-5365-DBB5-024F7EDA3D3D}"/>
                  </a:ext>
                </a:extLst>
              </p:cNvPr>
              <p:cNvSpPr/>
              <p:nvPr/>
            </p:nvSpPr>
            <p:spPr>
              <a:xfrm>
                <a:off x="8393930" y="1991212"/>
                <a:ext cx="180000" cy="1800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</p:grpSp>
        <p:cxnSp>
          <p:nvCxnSpPr>
            <p:cNvPr id="28" name="Egyenes összekötő 27">
              <a:extLst>
                <a:ext uri="{FF2B5EF4-FFF2-40B4-BE49-F238E27FC236}">
                  <a16:creationId xmlns:a16="http://schemas.microsoft.com/office/drawing/2014/main" id="{FD934B3C-B96B-1B0B-DE03-33981BFB1053}"/>
                </a:ext>
              </a:extLst>
            </p:cNvPr>
            <p:cNvCxnSpPr>
              <a:cxnSpLocks/>
              <a:stCxn id="8" idx="4"/>
              <a:endCxn id="18" idx="0"/>
            </p:cNvCxnSpPr>
            <p:nvPr/>
          </p:nvCxnSpPr>
          <p:spPr>
            <a:xfrm>
              <a:off x="8701136" y="2095012"/>
              <a:ext cx="0" cy="848477"/>
            </a:xfrm>
            <a:prstGeom prst="line">
              <a:avLst/>
            </a:prstGeom>
            <a:ln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Egyenes összekötő 29">
              <a:extLst>
                <a:ext uri="{FF2B5EF4-FFF2-40B4-BE49-F238E27FC236}">
                  <a16:creationId xmlns:a16="http://schemas.microsoft.com/office/drawing/2014/main" id="{7AF2DA61-7B59-1711-CC84-50EB405051A1}"/>
                </a:ext>
              </a:extLst>
            </p:cNvPr>
            <p:cNvCxnSpPr>
              <a:cxnSpLocks/>
              <a:stCxn id="9" idx="4"/>
              <a:endCxn id="19" idx="0"/>
            </p:cNvCxnSpPr>
            <p:nvPr/>
          </p:nvCxnSpPr>
          <p:spPr>
            <a:xfrm>
              <a:off x="9128343" y="2095012"/>
              <a:ext cx="0" cy="848477"/>
            </a:xfrm>
            <a:prstGeom prst="line">
              <a:avLst/>
            </a:prstGeom>
            <a:ln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Egyenes összekötő 64">
              <a:extLst>
                <a:ext uri="{FF2B5EF4-FFF2-40B4-BE49-F238E27FC236}">
                  <a16:creationId xmlns:a16="http://schemas.microsoft.com/office/drawing/2014/main" id="{4372F8EF-365B-1765-E8BE-3CA6EA6ECE28}"/>
                </a:ext>
              </a:extLst>
            </p:cNvPr>
            <p:cNvCxnSpPr>
              <a:cxnSpLocks/>
            </p:cNvCxnSpPr>
            <p:nvPr/>
          </p:nvCxnSpPr>
          <p:spPr>
            <a:xfrm>
              <a:off x="8268852" y="2095011"/>
              <a:ext cx="0" cy="848477"/>
            </a:xfrm>
            <a:prstGeom prst="line">
              <a:avLst/>
            </a:prstGeom>
            <a:ln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Egyenes összekötő 66">
              <a:extLst>
                <a:ext uri="{FF2B5EF4-FFF2-40B4-BE49-F238E27FC236}">
                  <a16:creationId xmlns:a16="http://schemas.microsoft.com/office/drawing/2014/main" id="{E1C5AD16-4471-57A7-3D95-A9F1D93300EA}"/>
                </a:ext>
              </a:extLst>
            </p:cNvPr>
            <p:cNvCxnSpPr>
              <a:cxnSpLocks/>
            </p:cNvCxnSpPr>
            <p:nvPr/>
          </p:nvCxnSpPr>
          <p:spPr>
            <a:xfrm>
              <a:off x="7831190" y="2095010"/>
              <a:ext cx="0" cy="848477"/>
            </a:xfrm>
            <a:prstGeom prst="line">
              <a:avLst/>
            </a:prstGeom>
            <a:ln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Egyenes összekötő 68">
              <a:extLst>
                <a:ext uri="{FF2B5EF4-FFF2-40B4-BE49-F238E27FC236}">
                  <a16:creationId xmlns:a16="http://schemas.microsoft.com/office/drawing/2014/main" id="{616DB89D-8704-44F9-2CD1-D558D06E137D}"/>
                </a:ext>
              </a:extLst>
            </p:cNvPr>
            <p:cNvCxnSpPr>
              <a:cxnSpLocks/>
            </p:cNvCxnSpPr>
            <p:nvPr/>
          </p:nvCxnSpPr>
          <p:spPr>
            <a:xfrm>
              <a:off x="7404693" y="2095009"/>
              <a:ext cx="0" cy="848477"/>
            </a:xfrm>
            <a:prstGeom prst="line">
              <a:avLst/>
            </a:prstGeom>
            <a:ln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Egyenes összekötő 71">
              <a:extLst>
                <a:ext uri="{FF2B5EF4-FFF2-40B4-BE49-F238E27FC236}">
                  <a16:creationId xmlns:a16="http://schemas.microsoft.com/office/drawing/2014/main" id="{34A618AD-5325-2A56-4DE2-DA0D4EA34764}"/>
                </a:ext>
              </a:extLst>
            </p:cNvPr>
            <p:cNvCxnSpPr>
              <a:cxnSpLocks/>
            </p:cNvCxnSpPr>
            <p:nvPr/>
          </p:nvCxnSpPr>
          <p:spPr>
            <a:xfrm>
              <a:off x="9552429" y="2095008"/>
              <a:ext cx="0" cy="848477"/>
            </a:xfrm>
            <a:prstGeom prst="line">
              <a:avLst/>
            </a:prstGeom>
            <a:ln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Egyenes összekötő 72">
              <a:extLst>
                <a:ext uri="{FF2B5EF4-FFF2-40B4-BE49-F238E27FC236}">
                  <a16:creationId xmlns:a16="http://schemas.microsoft.com/office/drawing/2014/main" id="{6E0454A4-F33B-067B-A50D-7201CDC9D4B9}"/>
                </a:ext>
              </a:extLst>
            </p:cNvPr>
            <p:cNvCxnSpPr>
              <a:cxnSpLocks/>
            </p:cNvCxnSpPr>
            <p:nvPr/>
          </p:nvCxnSpPr>
          <p:spPr>
            <a:xfrm>
              <a:off x="10046298" y="2105025"/>
              <a:ext cx="0" cy="848477"/>
            </a:xfrm>
            <a:prstGeom prst="line">
              <a:avLst/>
            </a:prstGeom>
            <a:ln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76" name="Szövegdoboz 75">
                  <a:extLst>
                    <a:ext uri="{FF2B5EF4-FFF2-40B4-BE49-F238E27FC236}">
                      <a16:creationId xmlns:a16="http://schemas.microsoft.com/office/drawing/2014/main" id="{8817828A-0671-EB16-4E9A-03DE35B3B633}"/>
                    </a:ext>
                  </a:extLst>
                </p:cNvPr>
                <p:cNvSpPr txBox="1"/>
                <p:nvPr/>
              </p:nvSpPr>
              <p:spPr>
                <a:xfrm>
                  <a:off x="9964307" y="2346385"/>
                  <a:ext cx="684212" cy="369332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hu-HU" b="0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𝑃</m:t>
                        </m:r>
                      </m:oMath>
                    </m:oMathPara>
                  </a14:m>
                  <a:endParaRPr lang="hu-HU" dirty="0">
                    <a:solidFill>
                      <a:srgbClr val="00B0F0"/>
                    </a:solidFill>
                  </a:endParaRPr>
                </a:p>
              </p:txBody>
            </p:sp>
          </mc:Choice>
          <mc:Fallback>
            <p:sp>
              <p:nvSpPr>
                <p:cNvPr id="76" name="Szövegdoboz 75">
                  <a:extLst>
                    <a:ext uri="{FF2B5EF4-FFF2-40B4-BE49-F238E27FC236}">
                      <a16:creationId xmlns:a16="http://schemas.microsoft.com/office/drawing/2014/main" id="{8817828A-0671-EB16-4E9A-03DE35B3B633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964307" y="2346385"/>
                  <a:ext cx="684212" cy="369332"/>
                </a:xfrm>
                <a:prstGeom prst="rect">
                  <a:avLst/>
                </a:prstGeom>
                <a:blipFill>
                  <a:blip r:embed="rId9"/>
                  <a:stretch>
                    <a:fillRect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hu-HU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77" name="Szövegdoboz 76">
                  <a:extLst>
                    <a:ext uri="{FF2B5EF4-FFF2-40B4-BE49-F238E27FC236}">
                      <a16:creationId xmlns:a16="http://schemas.microsoft.com/office/drawing/2014/main" id="{B85E01E2-73E3-518E-C54F-2A03F132F78F}"/>
                    </a:ext>
                  </a:extLst>
                </p:cNvPr>
                <p:cNvSpPr txBox="1"/>
                <p:nvPr/>
              </p:nvSpPr>
              <p:spPr>
                <a:xfrm>
                  <a:off x="8364316" y="3178401"/>
                  <a:ext cx="684212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hu-HU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𝜑</m:t>
                        </m:r>
                        <m:r>
                          <a:rPr lang="hu-HU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r>
                          <a:rPr lang="hu-HU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  <m:r>
                          <a:rPr lang="hu-HU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oMath>
                    </m:oMathPara>
                  </a14:m>
                  <a:endParaRPr lang="hu-HU" dirty="0"/>
                </a:p>
              </p:txBody>
            </p:sp>
          </mc:Choice>
          <mc:Fallback>
            <p:sp>
              <p:nvSpPr>
                <p:cNvPr id="77" name="Szövegdoboz 76">
                  <a:extLst>
                    <a:ext uri="{FF2B5EF4-FFF2-40B4-BE49-F238E27FC236}">
                      <a16:creationId xmlns:a16="http://schemas.microsoft.com/office/drawing/2014/main" id="{B85E01E2-73E3-518E-C54F-2A03F132F78F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364316" y="3178401"/>
                  <a:ext cx="684212" cy="369332"/>
                </a:xfrm>
                <a:prstGeom prst="rect">
                  <a:avLst/>
                </a:prstGeom>
                <a:blipFill>
                  <a:blip r:embed="rId10"/>
                  <a:stretch>
                    <a:fillRect r="-1786" b="-16393"/>
                  </a:stretch>
                </a:blipFill>
              </p:spPr>
              <p:txBody>
                <a:bodyPr/>
                <a:lstStyle/>
                <a:p>
                  <a:r>
                    <a:rPr lang="hu-HU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78" name="Szövegdoboz 77">
                  <a:extLst>
                    <a:ext uri="{FF2B5EF4-FFF2-40B4-BE49-F238E27FC236}">
                      <a16:creationId xmlns:a16="http://schemas.microsoft.com/office/drawing/2014/main" id="{DE1D092E-37C7-CC92-1BBF-F38042FAE7D3}"/>
                    </a:ext>
                  </a:extLst>
                </p:cNvPr>
                <p:cNvSpPr txBox="1"/>
                <p:nvPr/>
              </p:nvSpPr>
              <p:spPr>
                <a:xfrm>
                  <a:off x="8383634" y="1408524"/>
                  <a:ext cx="684212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oMath>
                    </m:oMathPara>
                  </a14:m>
                  <a:endParaRPr lang="hu-HU" dirty="0"/>
                </a:p>
              </p:txBody>
            </p:sp>
          </mc:Choice>
          <mc:Fallback>
            <p:sp>
              <p:nvSpPr>
                <p:cNvPr id="78" name="Szövegdoboz 77">
                  <a:extLst>
                    <a:ext uri="{FF2B5EF4-FFF2-40B4-BE49-F238E27FC236}">
                      <a16:creationId xmlns:a16="http://schemas.microsoft.com/office/drawing/2014/main" id="{DE1D092E-37C7-CC92-1BBF-F38042FAE7D3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383634" y="1408524"/>
                  <a:ext cx="684212" cy="369332"/>
                </a:xfrm>
                <a:prstGeom prst="rect">
                  <a:avLst/>
                </a:prstGeom>
                <a:blipFill>
                  <a:blip r:embed="rId11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hu-HU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24" name="Egyenes összekötő 23">
              <a:extLst>
                <a:ext uri="{FF2B5EF4-FFF2-40B4-BE49-F238E27FC236}">
                  <a16:creationId xmlns:a16="http://schemas.microsoft.com/office/drawing/2014/main" id="{102C5895-E711-FF9E-289C-EFA2D19D093D}"/>
                </a:ext>
              </a:extLst>
            </p:cNvPr>
            <p:cNvCxnSpPr>
              <a:stCxn id="5" idx="5"/>
              <a:endCxn id="16" idx="1"/>
            </p:cNvCxnSpPr>
            <p:nvPr/>
          </p:nvCxnSpPr>
          <p:spPr>
            <a:xfrm>
              <a:off x="7457168" y="2068652"/>
              <a:ext cx="310382" cy="901197"/>
            </a:xfrm>
            <a:prstGeom prst="line">
              <a:avLst/>
            </a:prstGeom>
            <a:ln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Egyenes összekötő 25">
              <a:extLst>
                <a:ext uri="{FF2B5EF4-FFF2-40B4-BE49-F238E27FC236}">
                  <a16:creationId xmlns:a16="http://schemas.microsoft.com/office/drawing/2014/main" id="{0C644AE0-97E6-3FB3-4299-81190B5E4865}"/>
                </a:ext>
              </a:extLst>
            </p:cNvPr>
            <p:cNvCxnSpPr>
              <a:stCxn id="6" idx="5"/>
              <a:endCxn id="17" idx="1"/>
            </p:cNvCxnSpPr>
            <p:nvPr/>
          </p:nvCxnSpPr>
          <p:spPr>
            <a:xfrm>
              <a:off x="7894830" y="2068652"/>
              <a:ext cx="310382" cy="901197"/>
            </a:xfrm>
            <a:prstGeom prst="line">
              <a:avLst/>
            </a:prstGeom>
            <a:ln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Egyenes összekötő 28">
              <a:extLst>
                <a:ext uri="{FF2B5EF4-FFF2-40B4-BE49-F238E27FC236}">
                  <a16:creationId xmlns:a16="http://schemas.microsoft.com/office/drawing/2014/main" id="{7045E96C-E8E3-0314-1067-A219E0F8B17F}"/>
                </a:ext>
              </a:extLst>
            </p:cNvPr>
            <p:cNvCxnSpPr>
              <a:stCxn id="7" idx="5"/>
              <a:endCxn id="18" idx="1"/>
            </p:cNvCxnSpPr>
            <p:nvPr/>
          </p:nvCxnSpPr>
          <p:spPr>
            <a:xfrm>
              <a:off x="8332492" y="2068652"/>
              <a:ext cx="305004" cy="901197"/>
            </a:xfrm>
            <a:prstGeom prst="line">
              <a:avLst/>
            </a:prstGeom>
            <a:ln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Egyenes összekötő 31">
              <a:extLst>
                <a:ext uri="{FF2B5EF4-FFF2-40B4-BE49-F238E27FC236}">
                  <a16:creationId xmlns:a16="http://schemas.microsoft.com/office/drawing/2014/main" id="{B5C13DBD-7387-8796-F2ED-AEA3427F1B84}"/>
                </a:ext>
              </a:extLst>
            </p:cNvPr>
            <p:cNvCxnSpPr>
              <a:stCxn id="8" idx="5"/>
              <a:endCxn id="19" idx="1"/>
            </p:cNvCxnSpPr>
            <p:nvPr/>
          </p:nvCxnSpPr>
          <p:spPr>
            <a:xfrm>
              <a:off x="8764776" y="2068652"/>
              <a:ext cx="299927" cy="901197"/>
            </a:xfrm>
            <a:prstGeom prst="line">
              <a:avLst/>
            </a:prstGeom>
            <a:ln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Egyenes összekötő 33">
              <a:extLst>
                <a:ext uri="{FF2B5EF4-FFF2-40B4-BE49-F238E27FC236}">
                  <a16:creationId xmlns:a16="http://schemas.microsoft.com/office/drawing/2014/main" id="{45FB742A-10E5-399B-9DF7-094BC650DFB3}"/>
                </a:ext>
              </a:extLst>
            </p:cNvPr>
            <p:cNvCxnSpPr>
              <a:cxnSpLocks/>
              <a:stCxn id="9" idx="5"/>
              <a:endCxn id="20" idx="1"/>
            </p:cNvCxnSpPr>
            <p:nvPr/>
          </p:nvCxnSpPr>
          <p:spPr>
            <a:xfrm>
              <a:off x="9191983" y="2068652"/>
              <a:ext cx="296806" cy="901197"/>
            </a:xfrm>
            <a:prstGeom prst="line">
              <a:avLst/>
            </a:prstGeom>
            <a:ln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Egyenes összekötő 35">
              <a:extLst>
                <a:ext uri="{FF2B5EF4-FFF2-40B4-BE49-F238E27FC236}">
                  <a16:creationId xmlns:a16="http://schemas.microsoft.com/office/drawing/2014/main" id="{89057C80-C741-C5E5-CD64-D9742EA3603A}"/>
                </a:ext>
              </a:extLst>
            </p:cNvPr>
            <p:cNvCxnSpPr>
              <a:stCxn id="10" idx="5"/>
              <a:endCxn id="21" idx="1"/>
            </p:cNvCxnSpPr>
            <p:nvPr/>
          </p:nvCxnSpPr>
          <p:spPr>
            <a:xfrm>
              <a:off x="9616069" y="2068652"/>
              <a:ext cx="366589" cy="901197"/>
            </a:xfrm>
            <a:prstGeom prst="line">
              <a:avLst/>
            </a:prstGeom>
            <a:ln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Ellipszis 36">
              <a:extLst>
                <a:ext uri="{FF2B5EF4-FFF2-40B4-BE49-F238E27FC236}">
                  <a16:creationId xmlns:a16="http://schemas.microsoft.com/office/drawing/2014/main" id="{FF2BF87E-67C5-C9E8-2E20-1AD0C267651D}"/>
                </a:ext>
              </a:extLst>
            </p:cNvPr>
            <p:cNvSpPr/>
            <p:nvPr/>
          </p:nvSpPr>
          <p:spPr>
            <a:xfrm>
              <a:off x="6909303" y="1649427"/>
              <a:ext cx="2125746" cy="730212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48" name="Ellipszis 47">
              <a:extLst>
                <a:ext uri="{FF2B5EF4-FFF2-40B4-BE49-F238E27FC236}">
                  <a16:creationId xmlns:a16="http://schemas.microsoft.com/office/drawing/2014/main" id="{CEC23EBD-3389-C81A-C459-930BB9357EE1}"/>
                </a:ext>
              </a:extLst>
            </p:cNvPr>
            <p:cNvSpPr/>
            <p:nvPr/>
          </p:nvSpPr>
          <p:spPr>
            <a:xfrm>
              <a:off x="9323367" y="2668383"/>
              <a:ext cx="1108649" cy="730212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</p:grpSp>
    </p:spTree>
    <p:extLst>
      <p:ext uri="{BB962C8B-B14F-4D97-AF65-F5344CB8AC3E}">
        <p14:creationId xmlns:p14="http://schemas.microsoft.com/office/powerpoint/2010/main" val="9140110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94C92CC1-DC29-D9F6-4087-4F38C48BEC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SBO-</a:t>
            </a:r>
            <a:r>
              <a:rPr lang="hu-HU" dirty="0" err="1"/>
              <a:t>matroidok</a:t>
            </a:r>
            <a:endParaRPr lang="hu-H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artalom helye 2">
                <a:extLst>
                  <a:ext uri="{FF2B5EF4-FFF2-40B4-BE49-F238E27FC236}">
                    <a16:creationId xmlns:a16="http://schemas.microsoft.com/office/drawing/2014/main" id="{146211D0-4BF3-9015-D1D0-A6B004C5EA1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122487" y="2105024"/>
                <a:ext cx="4266932" cy="4352925"/>
              </a:xfrm>
            </p:spPr>
            <p:txBody>
              <a:bodyPr/>
              <a:lstStyle/>
              <a:p>
                <a:r>
                  <a:rPr lang="hu-HU" dirty="0"/>
                  <a:t>(</a:t>
                </a:r>
                <a:r>
                  <a:rPr lang="hu-HU" dirty="0" err="1"/>
                  <a:t>k,l</a:t>
                </a:r>
                <a:r>
                  <a:rPr lang="hu-HU" dirty="0"/>
                  <a:t>)=(1,0)</a:t>
                </a:r>
              </a:p>
              <a:p>
                <a:r>
                  <a:rPr lang="hu-HU" dirty="0"/>
                  <a:t>E’ </a:t>
                </a:r>
                <a:r>
                  <a:rPr lang="hu-HU" dirty="0" err="1"/>
                  <a:t>pszeudoerdő</a:t>
                </a:r>
                <a:r>
                  <a:rPr lang="hu-HU" dirty="0"/>
                  <a:t> </a:t>
                </a:r>
                <a14:m>
                  <m:oMath xmlns:m="http://schemas.openxmlformats.org/officeDocument/2006/math">
                    <m:r>
                      <a:rPr lang="hu-HU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⇔</m:t>
                    </m:r>
                  </m:oMath>
                </a14:m>
                <a:r>
                  <a:rPr lang="hu-HU" dirty="0"/>
                  <a:t> van olyan irányítása, ahol minden pont befoka legfeljebb 1</a:t>
                </a:r>
                <a14:m>
                  <m:oMath xmlns:m="http://schemas.openxmlformats.org/officeDocument/2006/math">
                    <m:r>
                      <a:rPr lang="hu-HU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⇔</m:t>
                    </m:r>
                    <m:r>
                      <a:rPr lang="hu-HU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𝐻</m:t>
                    </m:r>
                  </m:oMath>
                </a14:m>
                <a:r>
                  <a:rPr lang="hu-HU" dirty="0"/>
                  <a:t>-ban egy párosítás</a:t>
                </a:r>
              </a:p>
              <a:p>
                <a14:m>
                  <m:oMath xmlns:m="http://schemas.openxmlformats.org/officeDocument/2006/math">
                    <m:r>
                      <a:rPr lang="hu-HU" b="0" i="1" smtClean="0">
                        <a:latin typeface="Cambria Math" panose="02040503050406030204" pitchFamily="18" charset="0"/>
                      </a:rPr>
                      <m:t>𝐺</m:t>
                    </m:r>
                    <m:r>
                      <a:rPr lang="hu-HU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⇝</m:t>
                    </m:r>
                  </m:oMath>
                </a14:m>
                <a:r>
                  <a:rPr lang="hu-HU" dirty="0"/>
                  <a:t> transzverzális </a:t>
                </a:r>
                <a:r>
                  <a:rPr lang="hu-HU" dirty="0" err="1"/>
                  <a:t>matroid</a:t>
                </a:r>
                <a:r>
                  <a:rPr lang="hu-HU" dirty="0"/>
                  <a:t>, ez SBO</a:t>
                </a:r>
              </a:p>
              <a:p>
                <a:r>
                  <a:rPr lang="hu-HU" dirty="0"/>
                  <a:t>Minden nem független halmaz tartalmaz P-szomszédos elemeket</a:t>
                </a:r>
              </a:p>
              <a:p>
                <a:r>
                  <a:rPr lang="hu-HU" dirty="0"/>
                  <a:t>Az út mentén számozzuk meg az elemeket</a:t>
                </a:r>
              </a:p>
              <a:p>
                <a14:m>
                  <m:oMath xmlns:m="http://schemas.openxmlformats.org/officeDocument/2006/math">
                    <m:r>
                      <a:rPr lang="hu-HU" b="0" i="1" smtClean="0">
                        <a:latin typeface="Cambria Math" panose="02040503050406030204" pitchFamily="18" charset="0"/>
                      </a:rPr>
                      <m:t>𝐺</m:t>
                    </m:r>
                    <m:r>
                      <a:rPr lang="hu-HU" b="0" i="1" smtClean="0">
                        <a:latin typeface="Cambria Math" panose="02040503050406030204" pitchFamily="18" charset="0"/>
                      </a:rPr>
                      <m:t> (</m:t>
                    </m:r>
                    <m:r>
                      <a:rPr lang="hu-HU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hu-HU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hu-HU" b="0" i="1" smtClean="0">
                        <a:latin typeface="Cambria Math" panose="02040503050406030204" pitchFamily="18" charset="0"/>
                      </a:rPr>
                      <m:t>𝑙</m:t>
                    </m:r>
                    <m:r>
                      <a:rPr lang="hu-HU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hu-HU" dirty="0"/>
                  <a:t>-szoros </a:t>
                </a:r>
                <a14:m>
                  <m:oMath xmlns:m="http://schemas.openxmlformats.org/officeDocument/2006/math">
                    <m:r>
                      <a:rPr lang="hu-HU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⟺</m:t>
                    </m:r>
                    <m:r>
                      <a:rPr lang="hu-HU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𝑘</m:t>
                    </m:r>
                    <m:r>
                      <a:rPr lang="hu-HU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hu-HU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𝑙</m:t>
                    </m:r>
                    <m:r>
                      <a:rPr lang="hu-HU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hu-HU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𝑑𝑏</m:t>
                    </m:r>
                    <m:r>
                      <a:rPr lang="hu-HU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d>
                      <m:dPr>
                        <m:ctrlPr>
                          <a:rPr lang="hu-HU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hu-HU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1,0</m:t>
                        </m:r>
                      </m:e>
                    </m:d>
                  </m:oMath>
                </a14:m>
                <a:r>
                  <a:rPr lang="hu-HU" dirty="0"/>
                  <a:t>-szoros és </a:t>
                </a:r>
                <a14:m>
                  <m:oMath xmlns:m="http://schemas.openxmlformats.org/officeDocument/2006/math">
                    <m:r>
                      <a:rPr lang="hu-HU" b="0" i="1" smtClean="0">
                        <a:latin typeface="Cambria Math" panose="02040503050406030204" pitchFamily="18" charset="0"/>
                      </a:rPr>
                      <m:t>𝑙</m:t>
                    </m:r>
                    <m:r>
                      <a:rPr lang="hu-HU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hu-HU" b="0" i="1" smtClean="0">
                        <a:latin typeface="Cambria Math" panose="02040503050406030204" pitchFamily="18" charset="0"/>
                      </a:rPr>
                      <m:t>𝑑𝑏</m:t>
                    </m:r>
                    <m:r>
                      <a:rPr lang="hu-HU" b="0" i="1" smtClean="0">
                        <a:latin typeface="Cambria Math" panose="02040503050406030204" pitchFamily="18" charset="0"/>
                      </a:rPr>
                      <m:t> (1,1)</m:t>
                    </m:r>
                  </m:oMath>
                </a14:m>
                <a:r>
                  <a:rPr lang="hu-HU" dirty="0"/>
                  <a:t>-szoros uniója</a:t>
                </a:r>
              </a:p>
            </p:txBody>
          </p:sp>
        </mc:Choice>
        <mc:Fallback xmlns="">
          <p:sp>
            <p:nvSpPr>
              <p:cNvPr id="3" name="Tartalom helye 2">
                <a:extLst>
                  <a:ext uri="{FF2B5EF4-FFF2-40B4-BE49-F238E27FC236}">
                    <a16:creationId xmlns:a16="http://schemas.microsoft.com/office/drawing/2014/main" id="{146211D0-4BF3-9015-D1D0-A6B004C5EA1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122487" y="2105024"/>
                <a:ext cx="4266932" cy="4352925"/>
              </a:xfrm>
              <a:blipFill>
                <a:blip r:embed="rId2"/>
                <a:stretch>
                  <a:fillRect l="-1000" t="-700" r="-1000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2" name="Csoportba foglalás 11">
            <a:extLst>
              <a:ext uri="{FF2B5EF4-FFF2-40B4-BE49-F238E27FC236}">
                <a16:creationId xmlns:a16="http://schemas.microsoft.com/office/drawing/2014/main" id="{CC3BFC4E-B172-6D3F-875B-EC74DB35AECE}"/>
              </a:ext>
            </a:extLst>
          </p:cNvPr>
          <p:cNvGrpSpPr/>
          <p:nvPr/>
        </p:nvGrpSpPr>
        <p:grpSpPr>
          <a:xfrm>
            <a:off x="7048768" y="1828800"/>
            <a:ext cx="3581400" cy="352425"/>
            <a:chOff x="5486400" y="1905000"/>
            <a:chExt cx="3581400" cy="352425"/>
          </a:xfrm>
        </p:grpSpPr>
        <p:sp>
          <p:nvSpPr>
            <p:cNvPr id="4" name="Téglalap 3">
              <a:extLst>
                <a:ext uri="{FF2B5EF4-FFF2-40B4-BE49-F238E27FC236}">
                  <a16:creationId xmlns:a16="http://schemas.microsoft.com/office/drawing/2014/main" id="{C4AFC6AC-A34D-DB17-0FCD-8814D1CEFCE9}"/>
                </a:ext>
              </a:extLst>
            </p:cNvPr>
            <p:cNvSpPr/>
            <p:nvPr/>
          </p:nvSpPr>
          <p:spPr>
            <a:xfrm>
              <a:off x="5486400" y="1905000"/>
              <a:ext cx="3581400" cy="35242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endParaRPr>
            </a:p>
          </p:txBody>
        </p:sp>
        <p:sp>
          <p:nvSpPr>
            <p:cNvPr id="5" name="Ellipszis 4">
              <a:extLst>
                <a:ext uri="{FF2B5EF4-FFF2-40B4-BE49-F238E27FC236}">
                  <a16:creationId xmlns:a16="http://schemas.microsoft.com/office/drawing/2014/main" id="{47658656-E5F7-CB8E-839B-CCBB6BEBE59A}"/>
                </a:ext>
              </a:extLst>
            </p:cNvPr>
            <p:cNvSpPr/>
            <p:nvPr/>
          </p:nvSpPr>
          <p:spPr>
            <a:xfrm>
              <a:off x="5741160" y="1991212"/>
              <a:ext cx="180000" cy="180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6" name="Ellipszis 5">
              <a:extLst>
                <a:ext uri="{FF2B5EF4-FFF2-40B4-BE49-F238E27FC236}">
                  <a16:creationId xmlns:a16="http://schemas.microsoft.com/office/drawing/2014/main" id="{4E5B2DE4-48A4-F2CD-B063-9C169E8D4415}"/>
                </a:ext>
              </a:extLst>
            </p:cNvPr>
            <p:cNvSpPr/>
            <p:nvPr/>
          </p:nvSpPr>
          <p:spPr>
            <a:xfrm>
              <a:off x="6178822" y="1991212"/>
              <a:ext cx="180000" cy="180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7" name="Ellipszis 6">
              <a:extLst>
                <a:ext uri="{FF2B5EF4-FFF2-40B4-BE49-F238E27FC236}">
                  <a16:creationId xmlns:a16="http://schemas.microsoft.com/office/drawing/2014/main" id="{4CB2583A-A18E-DAFD-829A-2BD2F34C2860}"/>
                </a:ext>
              </a:extLst>
            </p:cNvPr>
            <p:cNvSpPr/>
            <p:nvPr/>
          </p:nvSpPr>
          <p:spPr>
            <a:xfrm>
              <a:off x="6616484" y="1991212"/>
              <a:ext cx="180000" cy="180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8" name="Ellipszis 7">
              <a:extLst>
                <a:ext uri="{FF2B5EF4-FFF2-40B4-BE49-F238E27FC236}">
                  <a16:creationId xmlns:a16="http://schemas.microsoft.com/office/drawing/2014/main" id="{B14516DE-266B-AE0E-EC26-289112C95A7A}"/>
                </a:ext>
              </a:extLst>
            </p:cNvPr>
            <p:cNvSpPr/>
            <p:nvPr/>
          </p:nvSpPr>
          <p:spPr>
            <a:xfrm>
              <a:off x="7048768" y="1991212"/>
              <a:ext cx="180000" cy="180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9" name="Ellipszis 8">
              <a:extLst>
                <a:ext uri="{FF2B5EF4-FFF2-40B4-BE49-F238E27FC236}">
                  <a16:creationId xmlns:a16="http://schemas.microsoft.com/office/drawing/2014/main" id="{A29D7BD2-E1B1-3AB1-4E11-8CFF6CCBAFDB}"/>
                </a:ext>
              </a:extLst>
            </p:cNvPr>
            <p:cNvSpPr/>
            <p:nvPr/>
          </p:nvSpPr>
          <p:spPr>
            <a:xfrm>
              <a:off x="7475975" y="1991212"/>
              <a:ext cx="180000" cy="180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10" name="Ellipszis 9">
              <a:extLst>
                <a:ext uri="{FF2B5EF4-FFF2-40B4-BE49-F238E27FC236}">
                  <a16:creationId xmlns:a16="http://schemas.microsoft.com/office/drawing/2014/main" id="{072E8A85-7A85-2115-B4AC-0A205651C45D}"/>
                </a:ext>
              </a:extLst>
            </p:cNvPr>
            <p:cNvSpPr/>
            <p:nvPr/>
          </p:nvSpPr>
          <p:spPr>
            <a:xfrm>
              <a:off x="7900061" y="1991212"/>
              <a:ext cx="180000" cy="180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11" name="Ellipszis 10">
              <a:extLst>
                <a:ext uri="{FF2B5EF4-FFF2-40B4-BE49-F238E27FC236}">
                  <a16:creationId xmlns:a16="http://schemas.microsoft.com/office/drawing/2014/main" id="{36B82B21-20BD-9402-C844-FF283755824E}"/>
                </a:ext>
              </a:extLst>
            </p:cNvPr>
            <p:cNvSpPr/>
            <p:nvPr/>
          </p:nvSpPr>
          <p:spPr>
            <a:xfrm>
              <a:off x="8393930" y="1991212"/>
              <a:ext cx="180000" cy="180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</p:grpSp>
      <p:grpSp>
        <p:nvGrpSpPr>
          <p:cNvPr id="13" name="Csoportba foglalás 12">
            <a:extLst>
              <a:ext uri="{FF2B5EF4-FFF2-40B4-BE49-F238E27FC236}">
                <a16:creationId xmlns:a16="http://schemas.microsoft.com/office/drawing/2014/main" id="{9E8DD66F-EAFB-DC08-BBD9-D7C9A21368A3}"/>
              </a:ext>
            </a:extLst>
          </p:cNvPr>
          <p:cNvGrpSpPr/>
          <p:nvPr/>
        </p:nvGrpSpPr>
        <p:grpSpPr>
          <a:xfrm>
            <a:off x="7048768" y="2857277"/>
            <a:ext cx="3581400" cy="352425"/>
            <a:chOff x="5486400" y="1905000"/>
            <a:chExt cx="3581400" cy="352425"/>
          </a:xfrm>
        </p:grpSpPr>
        <p:sp>
          <p:nvSpPr>
            <p:cNvPr id="14" name="Téglalap 13">
              <a:extLst>
                <a:ext uri="{FF2B5EF4-FFF2-40B4-BE49-F238E27FC236}">
                  <a16:creationId xmlns:a16="http://schemas.microsoft.com/office/drawing/2014/main" id="{876C34B5-3E18-A49D-246B-BF1D7B7741C5}"/>
                </a:ext>
              </a:extLst>
            </p:cNvPr>
            <p:cNvSpPr/>
            <p:nvPr/>
          </p:nvSpPr>
          <p:spPr>
            <a:xfrm>
              <a:off x="5486400" y="1905000"/>
              <a:ext cx="3581400" cy="35242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endParaRPr>
            </a:p>
          </p:txBody>
        </p:sp>
        <p:sp>
          <p:nvSpPr>
            <p:cNvPr id="15" name="Ellipszis 14">
              <a:extLst>
                <a:ext uri="{FF2B5EF4-FFF2-40B4-BE49-F238E27FC236}">
                  <a16:creationId xmlns:a16="http://schemas.microsoft.com/office/drawing/2014/main" id="{5EDCA74E-322C-E723-E859-44FDB1454A69}"/>
                </a:ext>
              </a:extLst>
            </p:cNvPr>
            <p:cNvSpPr/>
            <p:nvPr/>
          </p:nvSpPr>
          <p:spPr>
            <a:xfrm>
              <a:off x="5741160" y="1991212"/>
              <a:ext cx="180000" cy="180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16" name="Ellipszis 15">
              <a:extLst>
                <a:ext uri="{FF2B5EF4-FFF2-40B4-BE49-F238E27FC236}">
                  <a16:creationId xmlns:a16="http://schemas.microsoft.com/office/drawing/2014/main" id="{EFA3F651-CB6B-39DA-80B5-80BE04FB7B6E}"/>
                </a:ext>
              </a:extLst>
            </p:cNvPr>
            <p:cNvSpPr/>
            <p:nvPr/>
          </p:nvSpPr>
          <p:spPr>
            <a:xfrm>
              <a:off x="6178822" y="1991212"/>
              <a:ext cx="180000" cy="180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17" name="Ellipszis 16">
              <a:extLst>
                <a:ext uri="{FF2B5EF4-FFF2-40B4-BE49-F238E27FC236}">
                  <a16:creationId xmlns:a16="http://schemas.microsoft.com/office/drawing/2014/main" id="{3A42D9A1-BFAA-E171-D740-9C26164F1A8D}"/>
                </a:ext>
              </a:extLst>
            </p:cNvPr>
            <p:cNvSpPr/>
            <p:nvPr/>
          </p:nvSpPr>
          <p:spPr>
            <a:xfrm>
              <a:off x="6616484" y="1991212"/>
              <a:ext cx="180000" cy="180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18" name="Ellipszis 17">
              <a:extLst>
                <a:ext uri="{FF2B5EF4-FFF2-40B4-BE49-F238E27FC236}">
                  <a16:creationId xmlns:a16="http://schemas.microsoft.com/office/drawing/2014/main" id="{B49B3D83-448E-CBFD-2815-F518B207CC72}"/>
                </a:ext>
              </a:extLst>
            </p:cNvPr>
            <p:cNvSpPr/>
            <p:nvPr/>
          </p:nvSpPr>
          <p:spPr>
            <a:xfrm>
              <a:off x="7048768" y="1991212"/>
              <a:ext cx="180000" cy="180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19" name="Ellipszis 18">
              <a:extLst>
                <a:ext uri="{FF2B5EF4-FFF2-40B4-BE49-F238E27FC236}">
                  <a16:creationId xmlns:a16="http://schemas.microsoft.com/office/drawing/2014/main" id="{150485FC-ECD6-71B1-72D4-8F3D3688379B}"/>
                </a:ext>
              </a:extLst>
            </p:cNvPr>
            <p:cNvSpPr/>
            <p:nvPr/>
          </p:nvSpPr>
          <p:spPr>
            <a:xfrm>
              <a:off x="7475975" y="1991212"/>
              <a:ext cx="180000" cy="180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20" name="Ellipszis 19">
              <a:extLst>
                <a:ext uri="{FF2B5EF4-FFF2-40B4-BE49-F238E27FC236}">
                  <a16:creationId xmlns:a16="http://schemas.microsoft.com/office/drawing/2014/main" id="{D068C11D-FA21-EAA2-FE5B-C68E6AE67DD0}"/>
                </a:ext>
              </a:extLst>
            </p:cNvPr>
            <p:cNvSpPr/>
            <p:nvPr/>
          </p:nvSpPr>
          <p:spPr>
            <a:xfrm>
              <a:off x="7900061" y="1991212"/>
              <a:ext cx="180000" cy="180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21" name="Ellipszis 20">
              <a:extLst>
                <a:ext uri="{FF2B5EF4-FFF2-40B4-BE49-F238E27FC236}">
                  <a16:creationId xmlns:a16="http://schemas.microsoft.com/office/drawing/2014/main" id="{67E60463-2778-5365-DBB5-024F7EDA3D3D}"/>
                </a:ext>
              </a:extLst>
            </p:cNvPr>
            <p:cNvSpPr/>
            <p:nvPr/>
          </p:nvSpPr>
          <p:spPr>
            <a:xfrm>
              <a:off x="8393930" y="1991212"/>
              <a:ext cx="180000" cy="180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Szövegdoboz 22">
                <a:extLst>
                  <a:ext uri="{FF2B5EF4-FFF2-40B4-BE49-F238E27FC236}">
                    <a16:creationId xmlns:a16="http://schemas.microsoft.com/office/drawing/2014/main" id="{9C6A45FE-39F0-F9BF-811F-C80B1C0B9321}"/>
                  </a:ext>
                </a:extLst>
              </p:cNvPr>
              <p:cNvSpPr txBox="1"/>
              <p:nvPr/>
            </p:nvSpPr>
            <p:spPr>
              <a:xfrm>
                <a:off x="10845262" y="1828800"/>
                <a:ext cx="68421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u-HU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u-HU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b>
                          <m:r>
                            <a:rPr lang="hu-HU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hu-HU" dirty="0"/>
              </a:p>
            </p:txBody>
          </p:sp>
        </mc:Choice>
        <mc:Fallback xmlns="">
          <p:sp>
            <p:nvSpPr>
              <p:cNvPr id="23" name="Szövegdoboz 22">
                <a:extLst>
                  <a:ext uri="{FF2B5EF4-FFF2-40B4-BE49-F238E27FC236}">
                    <a16:creationId xmlns:a16="http://schemas.microsoft.com/office/drawing/2014/main" id="{9C6A45FE-39F0-F9BF-811F-C80B1C0B932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45262" y="1828800"/>
                <a:ext cx="684212" cy="369332"/>
              </a:xfrm>
              <a:prstGeom prst="rect">
                <a:avLst/>
              </a:prstGeom>
              <a:blipFill>
                <a:blip r:embed="rId3"/>
                <a:stretch>
                  <a:fillRect b="-1639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8" name="Egyenes összekötő 27">
            <a:extLst>
              <a:ext uri="{FF2B5EF4-FFF2-40B4-BE49-F238E27FC236}">
                <a16:creationId xmlns:a16="http://schemas.microsoft.com/office/drawing/2014/main" id="{FD934B3C-B96B-1B0B-DE03-33981BFB1053}"/>
              </a:ext>
            </a:extLst>
          </p:cNvPr>
          <p:cNvCxnSpPr>
            <a:cxnSpLocks/>
            <a:stCxn id="8" idx="4"/>
            <a:endCxn id="18" idx="0"/>
          </p:cNvCxnSpPr>
          <p:nvPr/>
        </p:nvCxnSpPr>
        <p:spPr>
          <a:xfrm>
            <a:off x="8701136" y="2095012"/>
            <a:ext cx="0" cy="848477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Egyenes összekötő 29">
            <a:extLst>
              <a:ext uri="{FF2B5EF4-FFF2-40B4-BE49-F238E27FC236}">
                <a16:creationId xmlns:a16="http://schemas.microsoft.com/office/drawing/2014/main" id="{7AF2DA61-7B59-1711-CC84-50EB405051A1}"/>
              </a:ext>
            </a:extLst>
          </p:cNvPr>
          <p:cNvCxnSpPr>
            <a:cxnSpLocks/>
            <a:stCxn id="9" idx="4"/>
            <a:endCxn id="19" idx="0"/>
          </p:cNvCxnSpPr>
          <p:nvPr/>
        </p:nvCxnSpPr>
        <p:spPr>
          <a:xfrm>
            <a:off x="9128343" y="2095012"/>
            <a:ext cx="0" cy="848477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3" name="Szövegdoboz 62">
                <a:extLst>
                  <a:ext uri="{FF2B5EF4-FFF2-40B4-BE49-F238E27FC236}">
                    <a16:creationId xmlns:a16="http://schemas.microsoft.com/office/drawing/2014/main" id="{CB680E57-23FD-1B39-40F4-94F5C6B34002}"/>
                  </a:ext>
                </a:extLst>
              </p:cNvPr>
              <p:cNvSpPr txBox="1"/>
              <p:nvPr/>
            </p:nvSpPr>
            <p:spPr>
              <a:xfrm>
                <a:off x="10864655" y="2878084"/>
                <a:ext cx="68421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u-HU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u-HU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b>
                          <m:r>
                            <a:rPr lang="hu-HU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hu-HU" dirty="0"/>
              </a:p>
            </p:txBody>
          </p:sp>
        </mc:Choice>
        <mc:Fallback xmlns="">
          <p:sp>
            <p:nvSpPr>
              <p:cNvPr id="63" name="Szövegdoboz 62">
                <a:extLst>
                  <a:ext uri="{FF2B5EF4-FFF2-40B4-BE49-F238E27FC236}">
                    <a16:creationId xmlns:a16="http://schemas.microsoft.com/office/drawing/2014/main" id="{CB680E57-23FD-1B39-40F4-94F5C6B3400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64655" y="2878084"/>
                <a:ext cx="684212" cy="369332"/>
              </a:xfrm>
              <a:prstGeom prst="rect">
                <a:avLst/>
              </a:prstGeom>
              <a:blipFill>
                <a:blip r:embed="rId4"/>
                <a:stretch>
                  <a:fillRect b="-1639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5" name="Egyenes összekötő 64">
            <a:extLst>
              <a:ext uri="{FF2B5EF4-FFF2-40B4-BE49-F238E27FC236}">
                <a16:creationId xmlns:a16="http://schemas.microsoft.com/office/drawing/2014/main" id="{4372F8EF-365B-1765-E8BE-3CA6EA6ECE28}"/>
              </a:ext>
            </a:extLst>
          </p:cNvPr>
          <p:cNvCxnSpPr>
            <a:cxnSpLocks/>
          </p:cNvCxnSpPr>
          <p:nvPr/>
        </p:nvCxnSpPr>
        <p:spPr>
          <a:xfrm>
            <a:off x="8268852" y="2095011"/>
            <a:ext cx="0" cy="848477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Egyenes összekötő 66">
            <a:extLst>
              <a:ext uri="{FF2B5EF4-FFF2-40B4-BE49-F238E27FC236}">
                <a16:creationId xmlns:a16="http://schemas.microsoft.com/office/drawing/2014/main" id="{E1C5AD16-4471-57A7-3D95-A9F1D93300EA}"/>
              </a:ext>
            </a:extLst>
          </p:cNvPr>
          <p:cNvCxnSpPr>
            <a:cxnSpLocks/>
          </p:cNvCxnSpPr>
          <p:nvPr/>
        </p:nvCxnSpPr>
        <p:spPr>
          <a:xfrm>
            <a:off x="7831190" y="2095010"/>
            <a:ext cx="0" cy="848477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Egyenes összekötő 68">
            <a:extLst>
              <a:ext uri="{FF2B5EF4-FFF2-40B4-BE49-F238E27FC236}">
                <a16:creationId xmlns:a16="http://schemas.microsoft.com/office/drawing/2014/main" id="{616DB89D-8704-44F9-2CD1-D558D06E137D}"/>
              </a:ext>
            </a:extLst>
          </p:cNvPr>
          <p:cNvCxnSpPr>
            <a:cxnSpLocks/>
          </p:cNvCxnSpPr>
          <p:nvPr/>
        </p:nvCxnSpPr>
        <p:spPr>
          <a:xfrm>
            <a:off x="7404693" y="2095009"/>
            <a:ext cx="0" cy="848477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Egyenes összekötő 71">
            <a:extLst>
              <a:ext uri="{FF2B5EF4-FFF2-40B4-BE49-F238E27FC236}">
                <a16:creationId xmlns:a16="http://schemas.microsoft.com/office/drawing/2014/main" id="{34A618AD-5325-2A56-4DE2-DA0D4EA34764}"/>
              </a:ext>
            </a:extLst>
          </p:cNvPr>
          <p:cNvCxnSpPr>
            <a:cxnSpLocks/>
          </p:cNvCxnSpPr>
          <p:nvPr/>
        </p:nvCxnSpPr>
        <p:spPr>
          <a:xfrm>
            <a:off x="9552429" y="2095008"/>
            <a:ext cx="0" cy="848477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Egyenes összekötő 72">
            <a:extLst>
              <a:ext uri="{FF2B5EF4-FFF2-40B4-BE49-F238E27FC236}">
                <a16:creationId xmlns:a16="http://schemas.microsoft.com/office/drawing/2014/main" id="{6E0454A4-F33B-067B-A50D-7201CDC9D4B9}"/>
              </a:ext>
            </a:extLst>
          </p:cNvPr>
          <p:cNvCxnSpPr>
            <a:cxnSpLocks/>
          </p:cNvCxnSpPr>
          <p:nvPr/>
        </p:nvCxnSpPr>
        <p:spPr>
          <a:xfrm>
            <a:off x="10046298" y="2105025"/>
            <a:ext cx="0" cy="848477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6" name="Szövegdoboz 75">
                <a:extLst>
                  <a:ext uri="{FF2B5EF4-FFF2-40B4-BE49-F238E27FC236}">
                    <a16:creationId xmlns:a16="http://schemas.microsoft.com/office/drawing/2014/main" id="{8817828A-0671-EB16-4E9A-03DE35B3B633}"/>
                  </a:ext>
                </a:extLst>
              </p:cNvPr>
              <p:cNvSpPr txBox="1"/>
              <p:nvPr/>
            </p:nvSpPr>
            <p:spPr>
              <a:xfrm>
                <a:off x="9964307" y="2346385"/>
                <a:ext cx="684212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u-HU" b="0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</m:oMath>
                  </m:oMathPara>
                </a14:m>
                <a:endParaRPr lang="hu-HU" dirty="0">
                  <a:solidFill>
                    <a:srgbClr val="00B0F0"/>
                  </a:solidFill>
                </a:endParaRPr>
              </a:p>
            </p:txBody>
          </p:sp>
        </mc:Choice>
        <mc:Fallback xmlns="">
          <p:sp>
            <p:nvSpPr>
              <p:cNvPr id="76" name="Szövegdoboz 75">
                <a:extLst>
                  <a:ext uri="{FF2B5EF4-FFF2-40B4-BE49-F238E27FC236}">
                    <a16:creationId xmlns:a16="http://schemas.microsoft.com/office/drawing/2014/main" id="{8817828A-0671-EB16-4E9A-03DE35B3B63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64307" y="2346385"/>
                <a:ext cx="684212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7" name="Szövegdoboz 76">
                <a:extLst>
                  <a:ext uri="{FF2B5EF4-FFF2-40B4-BE49-F238E27FC236}">
                    <a16:creationId xmlns:a16="http://schemas.microsoft.com/office/drawing/2014/main" id="{B85E01E2-73E3-518E-C54F-2A03F132F78F}"/>
                  </a:ext>
                </a:extLst>
              </p:cNvPr>
              <p:cNvSpPr txBox="1"/>
              <p:nvPr/>
            </p:nvSpPr>
            <p:spPr>
              <a:xfrm>
                <a:off x="7048768" y="3166596"/>
                <a:ext cx="684212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u-HU" sz="16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hu-HU" dirty="0"/>
              </a:p>
            </p:txBody>
          </p:sp>
        </mc:Choice>
        <mc:Fallback xmlns="">
          <p:sp>
            <p:nvSpPr>
              <p:cNvPr id="77" name="Szövegdoboz 76">
                <a:extLst>
                  <a:ext uri="{FF2B5EF4-FFF2-40B4-BE49-F238E27FC236}">
                    <a16:creationId xmlns:a16="http://schemas.microsoft.com/office/drawing/2014/main" id="{B85E01E2-73E3-518E-C54F-2A03F132F78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48768" y="3166596"/>
                <a:ext cx="684212" cy="33855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9" name="Szövegdoboz 78">
                <a:extLst>
                  <a:ext uri="{FF2B5EF4-FFF2-40B4-BE49-F238E27FC236}">
                    <a16:creationId xmlns:a16="http://schemas.microsoft.com/office/drawing/2014/main" id="{74896B41-F7AC-E794-CD5D-25311F494528}"/>
                  </a:ext>
                </a:extLst>
              </p:cNvPr>
              <p:cNvSpPr txBox="1"/>
              <p:nvPr/>
            </p:nvSpPr>
            <p:spPr>
              <a:xfrm>
                <a:off x="7126967" y="3889446"/>
                <a:ext cx="3009332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hu-HU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∀</m:t>
                    </m:r>
                    <m:r>
                      <a:rPr lang="hu-HU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hu-HU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sSub>
                      <m:sSubPr>
                        <m:ctrlPr>
                          <a:rPr lang="hu-HU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u-HU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𝐵</m:t>
                        </m:r>
                      </m:e>
                      <m:sub>
                        <m:r>
                          <a:rPr lang="hu-HU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hu-HU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:</m:t>
                    </m:r>
                    <m:sSub>
                      <m:sSubPr>
                        <m:ctrlPr>
                          <a:rPr lang="hu-HU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u-HU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𝐵</m:t>
                        </m:r>
                      </m:e>
                      <m:sub>
                        <m:r>
                          <a:rPr lang="hu-HU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hu-HU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hu-HU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hu-HU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hu-HU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𝜑</m:t>
                    </m:r>
                    <m:r>
                      <a:rPr lang="hu-HU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hu-HU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hu-HU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hu-HU" dirty="0"/>
                  <a:t> és</a:t>
                </a:r>
                <a:r>
                  <a:rPr lang="hu-HU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hu-HU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u-HU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𝐵</m:t>
                        </m:r>
                      </m:e>
                      <m:sub>
                        <m:r>
                          <a:rPr lang="hu-HU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hu-HU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hu-HU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hu-HU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hu-HU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𝜑</m:t>
                    </m:r>
                    <m:r>
                      <a:rPr lang="hu-HU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hu-HU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hu-HU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hu-HU" dirty="0"/>
                  <a:t> bázis</a:t>
                </a:r>
              </a:p>
            </p:txBody>
          </p:sp>
        </mc:Choice>
        <mc:Fallback xmlns="">
          <p:sp>
            <p:nvSpPr>
              <p:cNvPr id="79" name="Szövegdoboz 78">
                <a:extLst>
                  <a:ext uri="{FF2B5EF4-FFF2-40B4-BE49-F238E27FC236}">
                    <a16:creationId xmlns:a16="http://schemas.microsoft.com/office/drawing/2014/main" id="{74896B41-F7AC-E794-CD5D-25311F49452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26967" y="3889446"/>
                <a:ext cx="3009332" cy="646331"/>
              </a:xfrm>
              <a:prstGeom prst="rect">
                <a:avLst/>
              </a:prstGeom>
              <a:blipFill>
                <a:blip r:embed="rId7"/>
                <a:stretch>
                  <a:fillRect t="-4717" b="-14151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4" name="Egyenes összekötő 23">
            <a:extLst>
              <a:ext uri="{FF2B5EF4-FFF2-40B4-BE49-F238E27FC236}">
                <a16:creationId xmlns:a16="http://schemas.microsoft.com/office/drawing/2014/main" id="{102C5895-E711-FF9E-289C-EFA2D19D093D}"/>
              </a:ext>
            </a:extLst>
          </p:cNvPr>
          <p:cNvCxnSpPr>
            <a:stCxn id="5" idx="5"/>
            <a:endCxn id="16" idx="1"/>
          </p:cNvCxnSpPr>
          <p:nvPr/>
        </p:nvCxnSpPr>
        <p:spPr>
          <a:xfrm>
            <a:off x="7457168" y="2068652"/>
            <a:ext cx="310382" cy="901197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Egyenes összekötő 25">
            <a:extLst>
              <a:ext uri="{FF2B5EF4-FFF2-40B4-BE49-F238E27FC236}">
                <a16:creationId xmlns:a16="http://schemas.microsoft.com/office/drawing/2014/main" id="{0C644AE0-97E6-3FB3-4299-81190B5E4865}"/>
              </a:ext>
            </a:extLst>
          </p:cNvPr>
          <p:cNvCxnSpPr>
            <a:stCxn id="6" idx="5"/>
            <a:endCxn id="17" idx="1"/>
          </p:cNvCxnSpPr>
          <p:nvPr/>
        </p:nvCxnSpPr>
        <p:spPr>
          <a:xfrm>
            <a:off x="7894830" y="2068652"/>
            <a:ext cx="310382" cy="901197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Egyenes összekötő 28">
            <a:extLst>
              <a:ext uri="{FF2B5EF4-FFF2-40B4-BE49-F238E27FC236}">
                <a16:creationId xmlns:a16="http://schemas.microsoft.com/office/drawing/2014/main" id="{7045E96C-E8E3-0314-1067-A219E0F8B17F}"/>
              </a:ext>
            </a:extLst>
          </p:cNvPr>
          <p:cNvCxnSpPr>
            <a:stCxn id="7" idx="5"/>
            <a:endCxn id="18" idx="1"/>
          </p:cNvCxnSpPr>
          <p:nvPr/>
        </p:nvCxnSpPr>
        <p:spPr>
          <a:xfrm>
            <a:off x="8332492" y="2068652"/>
            <a:ext cx="305004" cy="901197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Egyenes összekötő 31">
            <a:extLst>
              <a:ext uri="{FF2B5EF4-FFF2-40B4-BE49-F238E27FC236}">
                <a16:creationId xmlns:a16="http://schemas.microsoft.com/office/drawing/2014/main" id="{B5C13DBD-7387-8796-F2ED-AEA3427F1B84}"/>
              </a:ext>
            </a:extLst>
          </p:cNvPr>
          <p:cNvCxnSpPr>
            <a:stCxn id="8" idx="5"/>
            <a:endCxn id="19" idx="1"/>
          </p:cNvCxnSpPr>
          <p:nvPr/>
        </p:nvCxnSpPr>
        <p:spPr>
          <a:xfrm>
            <a:off x="8764776" y="2068652"/>
            <a:ext cx="299927" cy="901197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Egyenes összekötő 33">
            <a:extLst>
              <a:ext uri="{FF2B5EF4-FFF2-40B4-BE49-F238E27FC236}">
                <a16:creationId xmlns:a16="http://schemas.microsoft.com/office/drawing/2014/main" id="{45FB742A-10E5-399B-9DF7-094BC650DFB3}"/>
              </a:ext>
            </a:extLst>
          </p:cNvPr>
          <p:cNvCxnSpPr>
            <a:cxnSpLocks/>
            <a:stCxn id="9" idx="5"/>
            <a:endCxn id="20" idx="1"/>
          </p:cNvCxnSpPr>
          <p:nvPr/>
        </p:nvCxnSpPr>
        <p:spPr>
          <a:xfrm>
            <a:off x="9191983" y="2068652"/>
            <a:ext cx="296806" cy="901197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Egyenes összekötő 35">
            <a:extLst>
              <a:ext uri="{FF2B5EF4-FFF2-40B4-BE49-F238E27FC236}">
                <a16:creationId xmlns:a16="http://schemas.microsoft.com/office/drawing/2014/main" id="{89057C80-C741-C5E5-CD64-D9742EA3603A}"/>
              </a:ext>
            </a:extLst>
          </p:cNvPr>
          <p:cNvCxnSpPr>
            <a:stCxn id="10" idx="5"/>
            <a:endCxn id="21" idx="1"/>
          </p:cNvCxnSpPr>
          <p:nvPr/>
        </p:nvCxnSpPr>
        <p:spPr>
          <a:xfrm>
            <a:off x="9616069" y="2068652"/>
            <a:ext cx="366589" cy="901197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Szövegdoboz 43">
                <a:extLst>
                  <a:ext uri="{FF2B5EF4-FFF2-40B4-BE49-F238E27FC236}">
                    <a16:creationId xmlns:a16="http://schemas.microsoft.com/office/drawing/2014/main" id="{70006A47-6CD1-1799-DCE0-0EC2BC527F2B}"/>
                  </a:ext>
                </a:extLst>
              </p:cNvPr>
              <p:cNvSpPr txBox="1"/>
              <p:nvPr/>
            </p:nvSpPr>
            <p:spPr>
              <a:xfrm>
                <a:off x="7047448" y="1507137"/>
                <a:ext cx="684212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u-HU" sz="1600" b="0" i="1" smtClean="0">
                          <a:latin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hu-HU" dirty="0"/>
              </a:p>
            </p:txBody>
          </p:sp>
        </mc:Choice>
        <mc:Fallback xmlns="">
          <p:sp>
            <p:nvSpPr>
              <p:cNvPr id="44" name="Szövegdoboz 43">
                <a:extLst>
                  <a:ext uri="{FF2B5EF4-FFF2-40B4-BE49-F238E27FC236}">
                    <a16:creationId xmlns:a16="http://schemas.microsoft.com/office/drawing/2014/main" id="{70006A47-6CD1-1799-DCE0-0EC2BC527F2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47448" y="1507137"/>
                <a:ext cx="684212" cy="338554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Szövegdoboz 44">
                <a:extLst>
                  <a:ext uri="{FF2B5EF4-FFF2-40B4-BE49-F238E27FC236}">
                    <a16:creationId xmlns:a16="http://schemas.microsoft.com/office/drawing/2014/main" id="{B9B2CA66-8AC0-BD07-B262-1EF55938E539}"/>
                  </a:ext>
                </a:extLst>
              </p:cNvPr>
              <p:cNvSpPr txBox="1"/>
              <p:nvPr/>
            </p:nvSpPr>
            <p:spPr>
              <a:xfrm>
                <a:off x="7486190" y="3182639"/>
                <a:ext cx="684212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u-HU" sz="1600" b="0" i="1" smtClean="0">
                          <a:latin typeface="Cambria Math" panose="02040503050406030204" pitchFamily="18" charset="0"/>
                        </a:rPr>
                        <m:t>3</m:t>
                      </m:r>
                    </m:oMath>
                  </m:oMathPara>
                </a14:m>
                <a:endParaRPr lang="hu-HU" sz="1600" dirty="0"/>
              </a:p>
            </p:txBody>
          </p:sp>
        </mc:Choice>
        <mc:Fallback xmlns="">
          <p:sp>
            <p:nvSpPr>
              <p:cNvPr id="45" name="Szövegdoboz 44">
                <a:extLst>
                  <a:ext uri="{FF2B5EF4-FFF2-40B4-BE49-F238E27FC236}">
                    <a16:creationId xmlns:a16="http://schemas.microsoft.com/office/drawing/2014/main" id="{B9B2CA66-8AC0-BD07-B262-1EF55938E53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86190" y="3182639"/>
                <a:ext cx="684212" cy="338554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Szövegdoboz 45">
                <a:extLst>
                  <a:ext uri="{FF2B5EF4-FFF2-40B4-BE49-F238E27FC236}">
                    <a16:creationId xmlns:a16="http://schemas.microsoft.com/office/drawing/2014/main" id="{9595B1F8-41C9-6CB3-583B-99036BD01B67}"/>
                  </a:ext>
                </a:extLst>
              </p:cNvPr>
              <p:cNvSpPr txBox="1"/>
              <p:nvPr/>
            </p:nvSpPr>
            <p:spPr>
              <a:xfrm>
                <a:off x="7486190" y="1517309"/>
                <a:ext cx="684212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u-HU" sz="1600" b="0" i="1" smtClean="0">
                          <a:latin typeface="Cambria Math" panose="02040503050406030204" pitchFamily="18" charset="0"/>
                        </a:rPr>
                        <m:t>4</m:t>
                      </m:r>
                    </m:oMath>
                  </m:oMathPara>
                </a14:m>
                <a:endParaRPr lang="hu-HU" sz="1600" dirty="0"/>
              </a:p>
            </p:txBody>
          </p:sp>
        </mc:Choice>
        <mc:Fallback xmlns="">
          <p:sp>
            <p:nvSpPr>
              <p:cNvPr id="46" name="Szövegdoboz 45">
                <a:extLst>
                  <a:ext uri="{FF2B5EF4-FFF2-40B4-BE49-F238E27FC236}">
                    <a16:creationId xmlns:a16="http://schemas.microsoft.com/office/drawing/2014/main" id="{9595B1F8-41C9-6CB3-583B-99036BD01B6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86190" y="1517309"/>
                <a:ext cx="684212" cy="338554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Szövegdoboz 46">
                <a:extLst>
                  <a:ext uri="{FF2B5EF4-FFF2-40B4-BE49-F238E27FC236}">
                    <a16:creationId xmlns:a16="http://schemas.microsoft.com/office/drawing/2014/main" id="{5EB0C145-8421-1AFE-9F6D-4FC9D613DE67}"/>
                  </a:ext>
                </a:extLst>
              </p:cNvPr>
              <p:cNvSpPr txBox="1"/>
              <p:nvPr/>
            </p:nvSpPr>
            <p:spPr>
              <a:xfrm>
                <a:off x="7920658" y="3211020"/>
                <a:ext cx="684212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u-HU" sz="1600" b="0" i="1" smtClean="0">
                          <a:latin typeface="Cambria Math" panose="02040503050406030204" pitchFamily="18" charset="0"/>
                        </a:rPr>
                        <m:t>5</m:t>
                      </m:r>
                    </m:oMath>
                  </m:oMathPara>
                </a14:m>
                <a:endParaRPr lang="hu-HU" sz="1600" dirty="0"/>
              </a:p>
            </p:txBody>
          </p:sp>
        </mc:Choice>
        <mc:Fallback xmlns="">
          <p:sp>
            <p:nvSpPr>
              <p:cNvPr id="47" name="Szövegdoboz 46">
                <a:extLst>
                  <a:ext uri="{FF2B5EF4-FFF2-40B4-BE49-F238E27FC236}">
                    <a16:creationId xmlns:a16="http://schemas.microsoft.com/office/drawing/2014/main" id="{5EB0C145-8421-1AFE-9F6D-4FC9D613DE6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20658" y="3211020"/>
                <a:ext cx="684212" cy="338554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770204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7676F5E4-3790-0DCA-6797-A5E06DCCED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Split, </a:t>
            </a:r>
            <a:r>
              <a:rPr lang="hu-HU" dirty="0" err="1"/>
              <a:t>nagykörű</a:t>
            </a:r>
            <a:r>
              <a:rPr lang="hu-HU" dirty="0"/>
              <a:t> </a:t>
            </a:r>
            <a:r>
              <a:rPr lang="hu-HU" dirty="0" err="1"/>
              <a:t>matroidok</a:t>
            </a:r>
            <a:endParaRPr lang="hu-H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artalom helye 2">
                <a:extLst>
                  <a:ext uri="{FF2B5EF4-FFF2-40B4-BE49-F238E27FC236}">
                    <a16:creationId xmlns:a16="http://schemas.microsoft.com/office/drawing/2014/main" id="{B84D4901-BAB6-C764-7188-7F003E4B62F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312987" y="2047875"/>
                <a:ext cx="8915400" cy="3777622"/>
              </a:xfrm>
            </p:spPr>
            <p:txBody>
              <a:bodyPr/>
              <a:lstStyle/>
              <a:p>
                <a:r>
                  <a:rPr lang="hu-HU" dirty="0"/>
                  <a:t>Általános sejtés: </a:t>
                </a:r>
                <a14:m>
                  <m:oMath xmlns:m="http://schemas.openxmlformats.org/officeDocument/2006/math">
                    <m:r>
                      <a:rPr lang="hu-HU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ℳ</m:t>
                    </m:r>
                    <m:r>
                      <a:rPr lang="hu-HU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hu-HU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hu-HU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𝒮</m:t>
                        </m:r>
                        <m:r>
                          <a:rPr lang="hu-HU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r>
                          <a:rPr lang="hu-HU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ℬ</m:t>
                        </m:r>
                      </m:e>
                    </m:d>
                    <m:r>
                      <a:rPr lang="hu-HU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</m:t>
                    </m:r>
                    <m:r>
                      <a:rPr lang="hu-HU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𝒮</m:t>
                    </m:r>
                    <m:r>
                      <a:rPr lang="hu-HU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hu-HU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u-HU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𝐵</m:t>
                        </m:r>
                      </m:e>
                      <m:sub>
                        <m:r>
                          <a:rPr lang="hu-HU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hu-HU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∪</m:t>
                    </m:r>
                    <m:sSub>
                      <m:sSubPr>
                        <m:ctrlPr>
                          <a:rPr lang="hu-HU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u-HU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𝐵</m:t>
                        </m:r>
                      </m:e>
                      <m:sub>
                        <m:r>
                          <a:rPr lang="hu-HU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hu-HU" dirty="0"/>
                  <a:t>, ekkor megszámozhatjuk az alaphalmaz elemeit úgy, hogy minden kör tartalmaz szomszédos párt.</a:t>
                </a:r>
              </a:p>
              <a:p>
                <a:r>
                  <a:rPr lang="hu-HU" dirty="0"/>
                  <a:t>Erősebb alak: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hu-HU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u-HU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𝐵</m:t>
                        </m:r>
                      </m:e>
                      <m:sub>
                        <m:r>
                          <a:rPr lang="hu-HU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hu-HU" dirty="0"/>
                  <a:t> elemei páratlan sorszámúak,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hu-HU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u-HU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𝐵</m:t>
                        </m:r>
                      </m:e>
                      <m:sub>
                        <m:r>
                          <a:rPr lang="hu-HU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hu-HU" dirty="0"/>
                  <a:t> elemei </a:t>
                </a:r>
                <a:r>
                  <a:rPr lang="hu-HU" dirty="0" err="1"/>
                  <a:t>párosak</a:t>
                </a:r>
                <a:r>
                  <a:rPr lang="hu-HU" dirty="0"/>
                  <a:t>.</a:t>
                </a:r>
              </a:p>
              <a:p>
                <a:r>
                  <a:rPr lang="hu-HU" dirty="0"/>
                  <a:t>Mikor igaz? </a:t>
                </a:r>
                <a14:m>
                  <m:oMath xmlns:m="http://schemas.openxmlformats.org/officeDocument/2006/math">
                    <m:r>
                      <a:rPr lang="hu-HU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⇝</m:t>
                    </m:r>
                    <m:r>
                      <a:rPr lang="hu-HU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h𝑎</m:t>
                    </m:r>
                    <m:r>
                      <a:rPr lang="hu-HU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hu-HU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ℳ</m:t>
                    </m:r>
                  </m:oMath>
                </a14:m>
                <a:r>
                  <a:rPr lang="hu-HU" dirty="0"/>
                  <a:t> </a:t>
                </a:r>
                <a:r>
                  <a:rPr lang="hu-HU" dirty="0" err="1"/>
                  <a:t>nagykörű</a:t>
                </a:r>
                <a:r>
                  <a:rPr lang="hu-HU" dirty="0"/>
                  <a:t> / SBO/grafikus</a:t>
                </a:r>
              </a:p>
              <a:p>
                <a14:m>
                  <m:oMath xmlns:m="http://schemas.openxmlformats.org/officeDocument/2006/math">
                    <m:r>
                      <a:rPr lang="hu-HU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ℳ</m:t>
                    </m:r>
                    <m:r>
                      <a:rPr lang="hu-HU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hu-HU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hu-HU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𝒮</m:t>
                        </m:r>
                        <m:r>
                          <a:rPr lang="hu-HU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r>
                          <a:rPr lang="hu-HU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𝑟</m:t>
                        </m:r>
                      </m:e>
                    </m:d>
                  </m:oMath>
                </a14:m>
                <a:r>
                  <a:rPr lang="hu-HU" dirty="0"/>
                  <a:t> </a:t>
                </a:r>
                <a:r>
                  <a:rPr lang="hu-HU" dirty="0" err="1"/>
                  <a:t>nagykörű</a:t>
                </a:r>
                <a:r>
                  <a:rPr lang="hu-HU" dirty="0"/>
                  <a:t>, ha minden kör mérete legalább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hu-HU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r</m:t>
                    </m:r>
                    <m:d>
                      <m:dPr>
                        <m:ctrlPr>
                          <a:rPr lang="hu-HU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hu-HU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ℳ</m:t>
                        </m:r>
                      </m:e>
                    </m:d>
                  </m:oMath>
                </a14:m>
                <a:endParaRPr lang="hu-HU" dirty="0"/>
              </a:p>
              <a:p>
                <a:pPr marL="0" indent="0">
                  <a:buNone/>
                </a:pPr>
                <a:endParaRPr lang="hu-HU" dirty="0"/>
              </a:p>
            </p:txBody>
          </p:sp>
        </mc:Choice>
        <mc:Fallback xmlns="">
          <p:sp>
            <p:nvSpPr>
              <p:cNvPr id="3" name="Tartalom helye 2">
                <a:extLst>
                  <a:ext uri="{FF2B5EF4-FFF2-40B4-BE49-F238E27FC236}">
                    <a16:creationId xmlns:a16="http://schemas.microsoft.com/office/drawing/2014/main" id="{B84D4901-BAB6-C764-7188-7F003E4B62F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312987" y="2047875"/>
                <a:ext cx="8915400" cy="3777622"/>
              </a:xfrm>
              <a:blipFill>
                <a:blip r:embed="rId2"/>
                <a:stretch>
                  <a:fillRect l="-478" t="-968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" name="Csoportba foglalás 4">
            <a:extLst>
              <a:ext uri="{FF2B5EF4-FFF2-40B4-BE49-F238E27FC236}">
                <a16:creationId xmlns:a16="http://schemas.microsoft.com/office/drawing/2014/main" id="{A2989286-6AC9-1B8A-C550-334A84554D5D}"/>
              </a:ext>
            </a:extLst>
          </p:cNvPr>
          <p:cNvGrpSpPr/>
          <p:nvPr/>
        </p:nvGrpSpPr>
        <p:grpSpPr>
          <a:xfrm>
            <a:off x="7115443" y="4648200"/>
            <a:ext cx="3581400" cy="352425"/>
            <a:chOff x="5486400" y="1905000"/>
            <a:chExt cx="3581400" cy="352425"/>
          </a:xfrm>
        </p:grpSpPr>
        <p:sp>
          <p:nvSpPr>
            <p:cNvPr id="33" name="Téglalap 32">
              <a:extLst>
                <a:ext uri="{FF2B5EF4-FFF2-40B4-BE49-F238E27FC236}">
                  <a16:creationId xmlns:a16="http://schemas.microsoft.com/office/drawing/2014/main" id="{C47A9977-3D26-1EC7-548A-ABEC02363FBB}"/>
                </a:ext>
              </a:extLst>
            </p:cNvPr>
            <p:cNvSpPr/>
            <p:nvPr/>
          </p:nvSpPr>
          <p:spPr>
            <a:xfrm>
              <a:off x="5486400" y="1905000"/>
              <a:ext cx="3581400" cy="35242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endParaRPr>
            </a:p>
          </p:txBody>
        </p:sp>
        <p:sp>
          <p:nvSpPr>
            <p:cNvPr id="34" name="Ellipszis 33">
              <a:extLst>
                <a:ext uri="{FF2B5EF4-FFF2-40B4-BE49-F238E27FC236}">
                  <a16:creationId xmlns:a16="http://schemas.microsoft.com/office/drawing/2014/main" id="{2F89F7F3-9615-FCCC-C363-45ADA3544854}"/>
                </a:ext>
              </a:extLst>
            </p:cNvPr>
            <p:cNvSpPr/>
            <p:nvPr/>
          </p:nvSpPr>
          <p:spPr>
            <a:xfrm>
              <a:off x="5741160" y="1991212"/>
              <a:ext cx="180000" cy="180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35" name="Ellipszis 34">
              <a:extLst>
                <a:ext uri="{FF2B5EF4-FFF2-40B4-BE49-F238E27FC236}">
                  <a16:creationId xmlns:a16="http://schemas.microsoft.com/office/drawing/2014/main" id="{26F5748A-DC71-E994-8546-318086F7069C}"/>
                </a:ext>
              </a:extLst>
            </p:cNvPr>
            <p:cNvSpPr/>
            <p:nvPr/>
          </p:nvSpPr>
          <p:spPr>
            <a:xfrm>
              <a:off x="6178822" y="1991212"/>
              <a:ext cx="180000" cy="180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36" name="Ellipszis 35">
              <a:extLst>
                <a:ext uri="{FF2B5EF4-FFF2-40B4-BE49-F238E27FC236}">
                  <a16:creationId xmlns:a16="http://schemas.microsoft.com/office/drawing/2014/main" id="{49B43284-3DAC-187D-BE92-3126423D53D8}"/>
                </a:ext>
              </a:extLst>
            </p:cNvPr>
            <p:cNvSpPr/>
            <p:nvPr/>
          </p:nvSpPr>
          <p:spPr>
            <a:xfrm>
              <a:off x="6616484" y="1991212"/>
              <a:ext cx="180000" cy="180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37" name="Ellipszis 36">
              <a:extLst>
                <a:ext uri="{FF2B5EF4-FFF2-40B4-BE49-F238E27FC236}">
                  <a16:creationId xmlns:a16="http://schemas.microsoft.com/office/drawing/2014/main" id="{DA7AA458-23DF-67E3-E6AC-E34E6A366308}"/>
                </a:ext>
              </a:extLst>
            </p:cNvPr>
            <p:cNvSpPr/>
            <p:nvPr/>
          </p:nvSpPr>
          <p:spPr>
            <a:xfrm>
              <a:off x="7048768" y="1991212"/>
              <a:ext cx="180000" cy="180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38" name="Ellipszis 37">
              <a:extLst>
                <a:ext uri="{FF2B5EF4-FFF2-40B4-BE49-F238E27FC236}">
                  <a16:creationId xmlns:a16="http://schemas.microsoft.com/office/drawing/2014/main" id="{00976FDF-3898-7A01-CB3B-0B9E24831E74}"/>
                </a:ext>
              </a:extLst>
            </p:cNvPr>
            <p:cNvSpPr/>
            <p:nvPr/>
          </p:nvSpPr>
          <p:spPr>
            <a:xfrm>
              <a:off x="7475975" y="1991212"/>
              <a:ext cx="180000" cy="180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39" name="Ellipszis 38">
              <a:extLst>
                <a:ext uri="{FF2B5EF4-FFF2-40B4-BE49-F238E27FC236}">
                  <a16:creationId xmlns:a16="http://schemas.microsoft.com/office/drawing/2014/main" id="{6E682001-70D8-1540-82A8-4A25F903BABB}"/>
                </a:ext>
              </a:extLst>
            </p:cNvPr>
            <p:cNvSpPr/>
            <p:nvPr/>
          </p:nvSpPr>
          <p:spPr>
            <a:xfrm>
              <a:off x="7900061" y="1991212"/>
              <a:ext cx="180000" cy="180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40" name="Ellipszis 39">
              <a:extLst>
                <a:ext uri="{FF2B5EF4-FFF2-40B4-BE49-F238E27FC236}">
                  <a16:creationId xmlns:a16="http://schemas.microsoft.com/office/drawing/2014/main" id="{3AF44CB8-5AC1-7AFA-DB1D-DED97F7AECC0}"/>
                </a:ext>
              </a:extLst>
            </p:cNvPr>
            <p:cNvSpPr/>
            <p:nvPr/>
          </p:nvSpPr>
          <p:spPr>
            <a:xfrm>
              <a:off x="8393930" y="1991212"/>
              <a:ext cx="180000" cy="180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</p:grpSp>
      <p:grpSp>
        <p:nvGrpSpPr>
          <p:cNvPr id="6" name="Csoportba foglalás 5">
            <a:extLst>
              <a:ext uri="{FF2B5EF4-FFF2-40B4-BE49-F238E27FC236}">
                <a16:creationId xmlns:a16="http://schemas.microsoft.com/office/drawing/2014/main" id="{6F606D01-79BF-EF0C-7045-AAA7D3B24ABA}"/>
              </a:ext>
            </a:extLst>
          </p:cNvPr>
          <p:cNvGrpSpPr/>
          <p:nvPr/>
        </p:nvGrpSpPr>
        <p:grpSpPr>
          <a:xfrm>
            <a:off x="7115443" y="5676677"/>
            <a:ext cx="3581400" cy="352425"/>
            <a:chOff x="5486400" y="1905000"/>
            <a:chExt cx="3581400" cy="352425"/>
          </a:xfrm>
        </p:grpSpPr>
        <p:sp>
          <p:nvSpPr>
            <p:cNvPr id="25" name="Téglalap 24">
              <a:extLst>
                <a:ext uri="{FF2B5EF4-FFF2-40B4-BE49-F238E27FC236}">
                  <a16:creationId xmlns:a16="http://schemas.microsoft.com/office/drawing/2014/main" id="{B1A3AF67-D280-F68A-331B-7BAB8902936E}"/>
                </a:ext>
              </a:extLst>
            </p:cNvPr>
            <p:cNvSpPr/>
            <p:nvPr/>
          </p:nvSpPr>
          <p:spPr>
            <a:xfrm>
              <a:off x="5486400" y="1905000"/>
              <a:ext cx="3581400" cy="35242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endParaRPr>
            </a:p>
          </p:txBody>
        </p:sp>
        <p:sp>
          <p:nvSpPr>
            <p:cNvPr id="26" name="Ellipszis 25">
              <a:extLst>
                <a:ext uri="{FF2B5EF4-FFF2-40B4-BE49-F238E27FC236}">
                  <a16:creationId xmlns:a16="http://schemas.microsoft.com/office/drawing/2014/main" id="{43269CB9-A931-6879-B8E6-3DDF6B0A5FA2}"/>
                </a:ext>
              </a:extLst>
            </p:cNvPr>
            <p:cNvSpPr/>
            <p:nvPr/>
          </p:nvSpPr>
          <p:spPr>
            <a:xfrm>
              <a:off x="5741160" y="1991212"/>
              <a:ext cx="180000" cy="180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27" name="Ellipszis 26">
              <a:extLst>
                <a:ext uri="{FF2B5EF4-FFF2-40B4-BE49-F238E27FC236}">
                  <a16:creationId xmlns:a16="http://schemas.microsoft.com/office/drawing/2014/main" id="{E3188E3D-7A14-3EA0-E9B3-CB2E12FBB4B7}"/>
                </a:ext>
              </a:extLst>
            </p:cNvPr>
            <p:cNvSpPr/>
            <p:nvPr/>
          </p:nvSpPr>
          <p:spPr>
            <a:xfrm>
              <a:off x="6178822" y="1991212"/>
              <a:ext cx="180000" cy="180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28" name="Ellipszis 27">
              <a:extLst>
                <a:ext uri="{FF2B5EF4-FFF2-40B4-BE49-F238E27FC236}">
                  <a16:creationId xmlns:a16="http://schemas.microsoft.com/office/drawing/2014/main" id="{BF5A4A3B-85C2-C40E-743F-D8F4E69C78DC}"/>
                </a:ext>
              </a:extLst>
            </p:cNvPr>
            <p:cNvSpPr/>
            <p:nvPr/>
          </p:nvSpPr>
          <p:spPr>
            <a:xfrm>
              <a:off x="6616484" y="1991212"/>
              <a:ext cx="180000" cy="180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29" name="Ellipszis 28">
              <a:extLst>
                <a:ext uri="{FF2B5EF4-FFF2-40B4-BE49-F238E27FC236}">
                  <a16:creationId xmlns:a16="http://schemas.microsoft.com/office/drawing/2014/main" id="{F70AEF86-7EA7-4C88-37EF-1FB05A7951DF}"/>
                </a:ext>
              </a:extLst>
            </p:cNvPr>
            <p:cNvSpPr/>
            <p:nvPr/>
          </p:nvSpPr>
          <p:spPr>
            <a:xfrm>
              <a:off x="7048768" y="1991212"/>
              <a:ext cx="180000" cy="180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30" name="Ellipszis 29">
              <a:extLst>
                <a:ext uri="{FF2B5EF4-FFF2-40B4-BE49-F238E27FC236}">
                  <a16:creationId xmlns:a16="http://schemas.microsoft.com/office/drawing/2014/main" id="{49A966DB-57E7-9285-DDB7-532312B9DC21}"/>
                </a:ext>
              </a:extLst>
            </p:cNvPr>
            <p:cNvSpPr/>
            <p:nvPr/>
          </p:nvSpPr>
          <p:spPr>
            <a:xfrm>
              <a:off x="7475975" y="1991212"/>
              <a:ext cx="180000" cy="180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31" name="Ellipszis 30">
              <a:extLst>
                <a:ext uri="{FF2B5EF4-FFF2-40B4-BE49-F238E27FC236}">
                  <a16:creationId xmlns:a16="http://schemas.microsoft.com/office/drawing/2014/main" id="{6B7ACCF2-41CC-2502-3494-CCB9323BF5E1}"/>
                </a:ext>
              </a:extLst>
            </p:cNvPr>
            <p:cNvSpPr/>
            <p:nvPr/>
          </p:nvSpPr>
          <p:spPr>
            <a:xfrm>
              <a:off x="7900061" y="1991212"/>
              <a:ext cx="180000" cy="180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32" name="Ellipszis 31">
              <a:extLst>
                <a:ext uri="{FF2B5EF4-FFF2-40B4-BE49-F238E27FC236}">
                  <a16:creationId xmlns:a16="http://schemas.microsoft.com/office/drawing/2014/main" id="{0E050568-3D4D-0BB7-92CD-788703598E92}"/>
                </a:ext>
              </a:extLst>
            </p:cNvPr>
            <p:cNvSpPr/>
            <p:nvPr/>
          </p:nvSpPr>
          <p:spPr>
            <a:xfrm>
              <a:off x="8393930" y="1991212"/>
              <a:ext cx="180000" cy="180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14" name="Szövegdoboz 13">
                <a:extLst>
                  <a:ext uri="{FF2B5EF4-FFF2-40B4-BE49-F238E27FC236}">
                    <a16:creationId xmlns:a16="http://schemas.microsoft.com/office/drawing/2014/main" id="{59B8B5DE-BEE7-A48A-31B4-6DEFE877EF70}"/>
                  </a:ext>
                </a:extLst>
              </p:cNvPr>
              <p:cNvSpPr txBox="1"/>
              <p:nvPr/>
            </p:nvSpPr>
            <p:spPr>
              <a:xfrm>
                <a:off x="10224765" y="5189953"/>
                <a:ext cx="684212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u-HU" b="0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</m:oMath>
                  </m:oMathPara>
                </a14:m>
                <a:endParaRPr lang="hu-HU" dirty="0">
                  <a:solidFill>
                    <a:srgbClr val="00B0F0"/>
                  </a:solidFill>
                </a:endParaRPr>
              </a:p>
            </p:txBody>
          </p:sp>
        </mc:Choice>
        <mc:Fallback>
          <p:sp>
            <p:nvSpPr>
              <p:cNvPr id="14" name="Szövegdoboz 13">
                <a:extLst>
                  <a:ext uri="{FF2B5EF4-FFF2-40B4-BE49-F238E27FC236}">
                    <a16:creationId xmlns:a16="http://schemas.microsoft.com/office/drawing/2014/main" id="{59B8B5DE-BEE7-A48A-31B4-6DEFE877EF7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24765" y="5189953"/>
                <a:ext cx="684212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Szövegdoboz 14">
                <a:extLst>
                  <a:ext uri="{FF2B5EF4-FFF2-40B4-BE49-F238E27FC236}">
                    <a16:creationId xmlns:a16="http://schemas.microsoft.com/office/drawing/2014/main" id="{A080BAD4-C366-796F-B877-C27328DB3268}"/>
                  </a:ext>
                </a:extLst>
              </p:cNvPr>
              <p:cNvSpPr txBox="1"/>
              <p:nvPr/>
            </p:nvSpPr>
            <p:spPr>
              <a:xfrm>
                <a:off x="8430991" y="5997801"/>
                <a:ext cx="68421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u-HU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𝜑</m:t>
                      </m:r>
                      <m:r>
                        <a:rPr lang="hu-HU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hu-HU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hu-HU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hu-HU" dirty="0"/>
              </a:p>
            </p:txBody>
          </p:sp>
        </mc:Choice>
        <mc:Fallback>
          <p:sp>
            <p:nvSpPr>
              <p:cNvPr id="15" name="Szövegdoboz 14">
                <a:extLst>
                  <a:ext uri="{FF2B5EF4-FFF2-40B4-BE49-F238E27FC236}">
                    <a16:creationId xmlns:a16="http://schemas.microsoft.com/office/drawing/2014/main" id="{A080BAD4-C366-796F-B877-C27328DB326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30991" y="5997801"/>
                <a:ext cx="684212" cy="369332"/>
              </a:xfrm>
              <a:prstGeom prst="rect">
                <a:avLst/>
              </a:prstGeom>
              <a:blipFill>
                <a:blip r:embed="rId4"/>
                <a:stretch>
                  <a:fillRect r="-1786" b="-16667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Szövegdoboz 15">
                <a:extLst>
                  <a:ext uri="{FF2B5EF4-FFF2-40B4-BE49-F238E27FC236}">
                    <a16:creationId xmlns:a16="http://schemas.microsoft.com/office/drawing/2014/main" id="{DA562267-A35D-7D44-90FE-62238D925427}"/>
                  </a:ext>
                </a:extLst>
              </p:cNvPr>
              <p:cNvSpPr txBox="1"/>
              <p:nvPr/>
            </p:nvSpPr>
            <p:spPr>
              <a:xfrm>
                <a:off x="8450309" y="4227924"/>
                <a:ext cx="68421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u-HU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hu-HU" dirty="0"/>
              </a:p>
            </p:txBody>
          </p:sp>
        </mc:Choice>
        <mc:Fallback>
          <p:sp>
            <p:nvSpPr>
              <p:cNvPr id="16" name="Szövegdoboz 15">
                <a:extLst>
                  <a:ext uri="{FF2B5EF4-FFF2-40B4-BE49-F238E27FC236}">
                    <a16:creationId xmlns:a16="http://schemas.microsoft.com/office/drawing/2014/main" id="{DA562267-A35D-7D44-90FE-62238D92542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50309" y="4227924"/>
                <a:ext cx="684212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7" name="Egyenes összekötő 16">
            <a:extLst>
              <a:ext uri="{FF2B5EF4-FFF2-40B4-BE49-F238E27FC236}">
                <a16:creationId xmlns:a16="http://schemas.microsoft.com/office/drawing/2014/main" id="{E6BFBD15-9D75-8F09-F78C-81EB4451F25C}"/>
              </a:ext>
            </a:extLst>
          </p:cNvPr>
          <p:cNvCxnSpPr>
            <a:stCxn id="34" idx="5"/>
            <a:endCxn id="27" idx="1"/>
          </p:cNvCxnSpPr>
          <p:nvPr/>
        </p:nvCxnSpPr>
        <p:spPr>
          <a:xfrm>
            <a:off x="7523843" y="4888052"/>
            <a:ext cx="310382" cy="90119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Egyenes összekötő 17">
            <a:extLst>
              <a:ext uri="{FF2B5EF4-FFF2-40B4-BE49-F238E27FC236}">
                <a16:creationId xmlns:a16="http://schemas.microsoft.com/office/drawing/2014/main" id="{12803F41-CC02-0038-7ACA-9EF2A623ED4B}"/>
              </a:ext>
            </a:extLst>
          </p:cNvPr>
          <p:cNvCxnSpPr>
            <a:stCxn id="35" idx="5"/>
            <a:endCxn id="28" idx="1"/>
          </p:cNvCxnSpPr>
          <p:nvPr/>
        </p:nvCxnSpPr>
        <p:spPr>
          <a:xfrm>
            <a:off x="7961505" y="4888052"/>
            <a:ext cx="310382" cy="90119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Egyenes összekötő 18">
            <a:extLst>
              <a:ext uri="{FF2B5EF4-FFF2-40B4-BE49-F238E27FC236}">
                <a16:creationId xmlns:a16="http://schemas.microsoft.com/office/drawing/2014/main" id="{43BCB5B2-4497-9021-2F9D-D2D32503438E}"/>
              </a:ext>
            </a:extLst>
          </p:cNvPr>
          <p:cNvCxnSpPr>
            <a:stCxn id="36" idx="5"/>
            <a:endCxn id="29" idx="1"/>
          </p:cNvCxnSpPr>
          <p:nvPr/>
        </p:nvCxnSpPr>
        <p:spPr>
          <a:xfrm>
            <a:off x="8399167" y="4888052"/>
            <a:ext cx="305004" cy="90119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Egyenes összekötő 19">
            <a:extLst>
              <a:ext uri="{FF2B5EF4-FFF2-40B4-BE49-F238E27FC236}">
                <a16:creationId xmlns:a16="http://schemas.microsoft.com/office/drawing/2014/main" id="{0D141FAB-484F-CB7B-A259-0B9B2AECF7BD}"/>
              </a:ext>
            </a:extLst>
          </p:cNvPr>
          <p:cNvCxnSpPr>
            <a:stCxn id="37" idx="5"/>
            <a:endCxn id="30" idx="1"/>
          </p:cNvCxnSpPr>
          <p:nvPr/>
        </p:nvCxnSpPr>
        <p:spPr>
          <a:xfrm>
            <a:off x="8831451" y="4888052"/>
            <a:ext cx="299927" cy="90119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Egyenes összekötő 20">
            <a:extLst>
              <a:ext uri="{FF2B5EF4-FFF2-40B4-BE49-F238E27FC236}">
                <a16:creationId xmlns:a16="http://schemas.microsoft.com/office/drawing/2014/main" id="{E17F3A3A-E1C5-268B-0AFF-D412D93383AA}"/>
              </a:ext>
            </a:extLst>
          </p:cNvPr>
          <p:cNvCxnSpPr>
            <a:cxnSpLocks/>
            <a:stCxn id="38" idx="5"/>
            <a:endCxn id="31" idx="1"/>
          </p:cNvCxnSpPr>
          <p:nvPr/>
        </p:nvCxnSpPr>
        <p:spPr>
          <a:xfrm>
            <a:off x="9258658" y="4888052"/>
            <a:ext cx="296806" cy="90119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Egyenes összekötő 21">
            <a:extLst>
              <a:ext uri="{FF2B5EF4-FFF2-40B4-BE49-F238E27FC236}">
                <a16:creationId xmlns:a16="http://schemas.microsoft.com/office/drawing/2014/main" id="{7904CAF7-54FD-5701-EFA3-3B7DA70098E0}"/>
              </a:ext>
            </a:extLst>
          </p:cNvPr>
          <p:cNvCxnSpPr>
            <a:cxnSpLocks/>
            <a:stCxn id="39" idx="4"/>
            <a:endCxn id="32" idx="1"/>
          </p:cNvCxnSpPr>
          <p:nvPr/>
        </p:nvCxnSpPr>
        <p:spPr>
          <a:xfrm>
            <a:off x="9619104" y="4914412"/>
            <a:ext cx="430229" cy="87483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Ellipszis 22">
            <a:extLst>
              <a:ext uri="{FF2B5EF4-FFF2-40B4-BE49-F238E27FC236}">
                <a16:creationId xmlns:a16="http://schemas.microsoft.com/office/drawing/2014/main" id="{198739E5-8196-725B-61CB-199F20C6F66A}"/>
              </a:ext>
            </a:extLst>
          </p:cNvPr>
          <p:cNvSpPr/>
          <p:nvPr/>
        </p:nvSpPr>
        <p:spPr>
          <a:xfrm>
            <a:off x="7095092" y="5494300"/>
            <a:ext cx="1942992" cy="73021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4" name="Ellipszis 23">
            <a:extLst>
              <a:ext uri="{FF2B5EF4-FFF2-40B4-BE49-F238E27FC236}">
                <a16:creationId xmlns:a16="http://schemas.microsoft.com/office/drawing/2014/main" id="{3734909C-FE94-B4CA-FC94-26247FB11496}"/>
              </a:ext>
            </a:extLst>
          </p:cNvPr>
          <p:cNvSpPr/>
          <p:nvPr/>
        </p:nvSpPr>
        <p:spPr>
          <a:xfrm>
            <a:off x="8978143" y="4486785"/>
            <a:ext cx="1489362" cy="73021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1" name="Szövegdoboz 40">
                <a:extLst>
                  <a:ext uri="{FF2B5EF4-FFF2-40B4-BE49-F238E27FC236}">
                    <a16:creationId xmlns:a16="http://schemas.microsoft.com/office/drawing/2014/main" id="{371CDC71-3EC1-8C29-760B-992FC8EEE85C}"/>
                  </a:ext>
                </a:extLst>
              </p:cNvPr>
              <p:cNvSpPr txBox="1"/>
              <p:nvPr/>
            </p:nvSpPr>
            <p:spPr>
              <a:xfrm>
                <a:off x="10749317" y="4597256"/>
                <a:ext cx="684212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u-HU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u-HU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b>
                          <m:r>
                            <a:rPr lang="hu-HU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hu-HU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41" name="Szövegdoboz 40">
                <a:extLst>
                  <a:ext uri="{FF2B5EF4-FFF2-40B4-BE49-F238E27FC236}">
                    <a16:creationId xmlns:a16="http://schemas.microsoft.com/office/drawing/2014/main" id="{371CDC71-3EC1-8C29-760B-992FC8EEE85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49317" y="4597256"/>
                <a:ext cx="684212" cy="369332"/>
              </a:xfrm>
              <a:prstGeom prst="rect">
                <a:avLst/>
              </a:prstGeom>
              <a:blipFill>
                <a:blip r:embed="rId6"/>
                <a:stretch>
                  <a:fillRect b="-1639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2" name="Szövegdoboz 41">
                <a:extLst>
                  <a:ext uri="{FF2B5EF4-FFF2-40B4-BE49-F238E27FC236}">
                    <a16:creationId xmlns:a16="http://schemas.microsoft.com/office/drawing/2014/main" id="{6B6C2A77-82B4-176E-E4CB-6C8AEBD04576}"/>
                  </a:ext>
                </a:extLst>
              </p:cNvPr>
              <p:cNvSpPr txBox="1"/>
              <p:nvPr/>
            </p:nvSpPr>
            <p:spPr>
              <a:xfrm>
                <a:off x="10766109" y="5699527"/>
                <a:ext cx="684212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u-HU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u-HU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b>
                          <m:r>
                            <a:rPr lang="hu-HU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hu-HU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42" name="Szövegdoboz 41">
                <a:extLst>
                  <a:ext uri="{FF2B5EF4-FFF2-40B4-BE49-F238E27FC236}">
                    <a16:creationId xmlns:a16="http://schemas.microsoft.com/office/drawing/2014/main" id="{6B6C2A77-82B4-176E-E4CB-6C8AEBD0457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66109" y="5699527"/>
                <a:ext cx="684212" cy="369332"/>
              </a:xfrm>
              <a:prstGeom prst="rect">
                <a:avLst/>
              </a:prstGeom>
              <a:blipFill>
                <a:blip r:embed="rId7"/>
                <a:stretch>
                  <a:fillRect b="-1639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7" name="Egyenes összekötő nyíllal 46">
            <a:extLst>
              <a:ext uri="{FF2B5EF4-FFF2-40B4-BE49-F238E27FC236}">
                <a16:creationId xmlns:a16="http://schemas.microsoft.com/office/drawing/2014/main" id="{7700AB77-52CE-774F-D656-DD09A8DCF722}"/>
              </a:ext>
            </a:extLst>
          </p:cNvPr>
          <p:cNvCxnSpPr>
            <a:stCxn id="34" idx="4"/>
            <a:endCxn id="26" idx="0"/>
          </p:cNvCxnSpPr>
          <p:nvPr/>
        </p:nvCxnSpPr>
        <p:spPr>
          <a:xfrm>
            <a:off x="7460203" y="4914412"/>
            <a:ext cx="0" cy="848477"/>
          </a:xfrm>
          <a:prstGeom prst="straightConnector1">
            <a:avLst/>
          </a:prstGeom>
          <a:ln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Egyenes összekötő nyíllal 49">
            <a:extLst>
              <a:ext uri="{FF2B5EF4-FFF2-40B4-BE49-F238E27FC236}">
                <a16:creationId xmlns:a16="http://schemas.microsoft.com/office/drawing/2014/main" id="{32B2D401-BA07-F7D2-348E-AD0A33B7BA3E}"/>
              </a:ext>
            </a:extLst>
          </p:cNvPr>
          <p:cNvCxnSpPr/>
          <p:nvPr/>
        </p:nvCxnSpPr>
        <p:spPr>
          <a:xfrm>
            <a:off x="7864928" y="4914412"/>
            <a:ext cx="0" cy="848477"/>
          </a:xfrm>
          <a:prstGeom prst="straightConnector1">
            <a:avLst/>
          </a:prstGeom>
          <a:ln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Egyenes összekötő nyíllal 50">
            <a:extLst>
              <a:ext uri="{FF2B5EF4-FFF2-40B4-BE49-F238E27FC236}">
                <a16:creationId xmlns:a16="http://schemas.microsoft.com/office/drawing/2014/main" id="{D8BBB606-F9D1-16BA-7ECB-716EA52FD87A}"/>
              </a:ext>
            </a:extLst>
          </p:cNvPr>
          <p:cNvCxnSpPr>
            <a:cxnSpLocks/>
            <a:stCxn id="36" idx="4"/>
            <a:endCxn id="28" idx="0"/>
          </p:cNvCxnSpPr>
          <p:nvPr/>
        </p:nvCxnSpPr>
        <p:spPr>
          <a:xfrm>
            <a:off x="8335527" y="4914412"/>
            <a:ext cx="0" cy="848477"/>
          </a:xfrm>
          <a:prstGeom prst="straightConnector1">
            <a:avLst/>
          </a:prstGeom>
          <a:ln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Egyenes összekötő nyíllal 53">
            <a:extLst>
              <a:ext uri="{FF2B5EF4-FFF2-40B4-BE49-F238E27FC236}">
                <a16:creationId xmlns:a16="http://schemas.microsoft.com/office/drawing/2014/main" id="{EA05862B-68AE-44CD-24F5-93B8810FF085}"/>
              </a:ext>
            </a:extLst>
          </p:cNvPr>
          <p:cNvCxnSpPr>
            <a:cxnSpLocks/>
            <a:stCxn id="37" idx="4"/>
            <a:endCxn id="29" idx="0"/>
          </p:cNvCxnSpPr>
          <p:nvPr/>
        </p:nvCxnSpPr>
        <p:spPr>
          <a:xfrm>
            <a:off x="8767811" y="4914412"/>
            <a:ext cx="0" cy="848477"/>
          </a:xfrm>
          <a:prstGeom prst="straightConnector1">
            <a:avLst/>
          </a:prstGeom>
          <a:ln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Egyenes összekötő nyíllal 56">
            <a:extLst>
              <a:ext uri="{FF2B5EF4-FFF2-40B4-BE49-F238E27FC236}">
                <a16:creationId xmlns:a16="http://schemas.microsoft.com/office/drawing/2014/main" id="{605517D9-D3F9-D035-8E4B-4E05D89CB665}"/>
              </a:ext>
            </a:extLst>
          </p:cNvPr>
          <p:cNvCxnSpPr>
            <a:cxnSpLocks/>
            <a:stCxn id="38" idx="4"/>
            <a:endCxn id="30" idx="0"/>
          </p:cNvCxnSpPr>
          <p:nvPr/>
        </p:nvCxnSpPr>
        <p:spPr>
          <a:xfrm>
            <a:off x="9195018" y="4914412"/>
            <a:ext cx="0" cy="848477"/>
          </a:xfrm>
          <a:prstGeom prst="straightConnector1">
            <a:avLst/>
          </a:prstGeom>
          <a:ln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Egyenes összekötő nyíllal 59">
            <a:extLst>
              <a:ext uri="{FF2B5EF4-FFF2-40B4-BE49-F238E27FC236}">
                <a16:creationId xmlns:a16="http://schemas.microsoft.com/office/drawing/2014/main" id="{E78259D0-4B24-64E6-8601-54AD41ED1EBA}"/>
              </a:ext>
            </a:extLst>
          </p:cNvPr>
          <p:cNvCxnSpPr>
            <a:cxnSpLocks/>
            <a:stCxn id="39" idx="4"/>
            <a:endCxn id="31" idx="0"/>
          </p:cNvCxnSpPr>
          <p:nvPr/>
        </p:nvCxnSpPr>
        <p:spPr>
          <a:xfrm>
            <a:off x="9619104" y="4914412"/>
            <a:ext cx="0" cy="848477"/>
          </a:xfrm>
          <a:prstGeom prst="straightConnector1">
            <a:avLst/>
          </a:prstGeom>
          <a:ln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Egyenes összekötő nyíllal 62">
            <a:extLst>
              <a:ext uri="{FF2B5EF4-FFF2-40B4-BE49-F238E27FC236}">
                <a16:creationId xmlns:a16="http://schemas.microsoft.com/office/drawing/2014/main" id="{9153F171-696B-93FA-1A1F-95E2A74A5529}"/>
              </a:ext>
            </a:extLst>
          </p:cNvPr>
          <p:cNvCxnSpPr>
            <a:cxnSpLocks/>
            <a:stCxn id="40" idx="4"/>
            <a:endCxn id="32" idx="0"/>
          </p:cNvCxnSpPr>
          <p:nvPr/>
        </p:nvCxnSpPr>
        <p:spPr>
          <a:xfrm>
            <a:off x="10112973" y="4914412"/>
            <a:ext cx="0" cy="848477"/>
          </a:xfrm>
          <a:prstGeom prst="straightConnector1">
            <a:avLst/>
          </a:prstGeom>
          <a:ln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65436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FBC82A51-D9A1-C6E9-B971-0143D53BEE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Nyitott kérdések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artalom helye 2">
                <a:extLst>
                  <a:ext uri="{FF2B5EF4-FFF2-40B4-BE49-F238E27FC236}">
                    <a16:creationId xmlns:a16="http://schemas.microsoft.com/office/drawing/2014/main" id="{6F2EB572-2991-540C-076D-81438A12361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010043" y="2028825"/>
                <a:ext cx="10077450" cy="3777622"/>
              </a:xfrm>
            </p:spPr>
            <p:txBody>
              <a:bodyPr/>
              <a:lstStyle/>
              <a:p>
                <a:r>
                  <a:rPr lang="hu-HU" dirty="0"/>
                  <a:t>A sejtés </a:t>
                </a:r>
                <a:r>
                  <a:rPr lang="hu-HU" dirty="0" err="1"/>
                  <a:t>split</a:t>
                </a:r>
                <a:r>
                  <a:rPr lang="hu-HU" dirty="0"/>
                  <a:t>/</a:t>
                </a:r>
                <a:r>
                  <a:rPr lang="hu-HU" dirty="0" err="1"/>
                  <a:t>kografikus</a:t>
                </a:r>
                <a:r>
                  <a:rPr lang="hu-HU" dirty="0"/>
                  <a:t> </a:t>
                </a:r>
                <a:r>
                  <a:rPr lang="hu-HU" dirty="0" err="1"/>
                  <a:t>matroidra</a:t>
                </a:r>
                <a:endParaRPr lang="hu-HU" dirty="0"/>
              </a:p>
              <a:p>
                <a:r>
                  <a:rPr lang="hu-HU" dirty="0"/>
                  <a:t>Split </a:t>
                </a:r>
                <a:r>
                  <a:rPr lang="hu-HU" dirty="0" err="1"/>
                  <a:t>matroid</a:t>
                </a:r>
                <a:r>
                  <a:rPr lang="hu-HU" dirty="0"/>
                  <a:t>: adott </a:t>
                </a:r>
                <a14:m>
                  <m:oMath xmlns:m="http://schemas.openxmlformats.org/officeDocument/2006/math">
                    <m:r>
                      <a:rPr lang="hu-HU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ℋ</m:t>
                    </m:r>
                    <m:r>
                      <a:rPr lang="hu-HU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hu-HU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hu-HU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hu-HU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𝐻</m:t>
                            </m:r>
                          </m:e>
                          <m:sub>
                            <m:r>
                              <a:rPr lang="hu-HU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hu-HU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,⋯,</m:t>
                        </m:r>
                        <m:sSub>
                          <m:sSubPr>
                            <m:ctrlPr>
                              <a:rPr lang="hu-HU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hu-HU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𝐻</m:t>
                            </m:r>
                          </m:e>
                          <m:sub>
                            <m:r>
                              <a:rPr lang="hu-HU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𝑞</m:t>
                            </m:r>
                          </m:sub>
                        </m:sSub>
                      </m:e>
                    </m:d>
                  </m:oMath>
                </a14:m>
                <a:r>
                  <a:rPr lang="hu-HU" dirty="0"/>
                  <a:t> </a:t>
                </a:r>
                <a:r>
                  <a:rPr lang="hu-HU" dirty="0" err="1"/>
                  <a:t>hipergráf</a:t>
                </a:r>
                <a:r>
                  <a:rPr lang="hu-HU" dirty="0"/>
                  <a:t> </a:t>
                </a:r>
                <a14:m>
                  <m:oMath xmlns:m="http://schemas.openxmlformats.org/officeDocument/2006/math">
                    <m:r>
                      <a:rPr lang="hu-HU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𝒮</m:t>
                    </m:r>
                  </m:oMath>
                </a14:m>
                <a:r>
                  <a:rPr lang="hu-HU" dirty="0"/>
                  <a:t> alaphalmazon,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hu-HU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hu-HU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hu-HU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⋯,</m:t>
                    </m:r>
                    <m:sSub>
                      <m:sSubPr>
                        <m:ctrlPr>
                          <a:rPr lang="hu-HU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u-HU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hu-HU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𝑞</m:t>
                        </m:r>
                      </m:sub>
                    </m:sSub>
                    <m:r>
                      <a:rPr lang="hu-HU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sSup>
                      <m:sSupPr>
                        <m:ctrlPr>
                          <a:rPr lang="hu-HU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hu-HU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ℤ</m:t>
                        </m:r>
                      </m:e>
                      <m:sup>
                        <m:r>
                          <a:rPr lang="hu-HU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</m:sup>
                    </m:sSup>
                  </m:oMath>
                </a14:m>
                <a:r>
                  <a:rPr lang="hu-HU" dirty="0"/>
                  <a:t>súlyok, hogy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hu-HU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hu-HU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hu-HU" b="0" i="1" smtClean="0">
                                <a:latin typeface="Cambria Math" panose="02040503050406030204" pitchFamily="18" charset="0"/>
                              </a:rPr>
                              <m:t>𝐻</m:t>
                            </m:r>
                          </m:e>
                          <m:sub>
                            <m:r>
                              <a:rPr lang="hu-HU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hu-HU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∩</m:t>
                        </m:r>
                        <m:sSub>
                          <m:sSubPr>
                            <m:ctrlPr>
                              <a:rPr lang="hu-HU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hu-HU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𝐻</m:t>
                            </m:r>
                          </m:e>
                          <m:sub>
                            <m:r>
                              <a:rPr lang="hu-HU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𝑗</m:t>
                            </m:r>
                          </m:sub>
                        </m:sSub>
                      </m:e>
                    </m:d>
                    <m:r>
                      <a:rPr lang="hu-HU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sSub>
                      <m:sSubPr>
                        <m:ctrlPr>
                          <a:rPr lang="hu-HU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u-HU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hu-HU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hu-HU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hu-HU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u-HU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hu-HU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𝑗</m:t>
                        </m:r>
                      </m:sub>
                    </m:sSub>
                    <m:r>
                      <a:rPr lang="hu-HU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hu-HU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𝑟</m:t>
                    </m:r>
                    <m:r>
                      <a:rPr lang="hu-HU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∀</m:t>
                    </m:r>
                    <m:r>
                      <a:rPr lang="hu-HU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𝑖</m:t>
                    </m:r>
                    <m:r>
                      <a:rPr lang="hu-HU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r>
                      <a:rPr lang="hu-HU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𝑗</m:t>
                    </m:r>
                  </m:oMath>
                </a14:m>
                <a:r>
                  <a:rPr lang="hu-HU" dirty="0"/>
                  <a:t>. Ekkor </a:t>
                </a:r>
                <a14:m>
                  <m:oMath xmlns:m="http://schemas.openxmlformats.org/officeDocument/2006/math">
                    <m:r>
                      <a:rPr lang="hu-HU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ℐ</m:t>
                    </m:r>
                    <m:r>
                      <a:rPr lang="hu-HU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hu-HU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hu-HU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𝑋</m:t>
                        </m:r>
                        <m:r>
                          <a:rPr lang="hu-HU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⊆</m:t>
                        </m:r>
                        <m:r>
                          <a:rPr lang="hu-HU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𝒮</m:t>
                        </m:r>
                        <m:r>
                          <a:rPr lang="hu-HU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: </m:t>
                        </m:r>
                        <m:d>
                          <m:dPr>
                            <m:begChr m:val="|"/>
                            <m:endChr m:val="|"/>
                            <m:ctrlPr>
                              <a:rPr lang="hu-HU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hu-HU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𝑋</m:t>
                            </m:r>
                          </m:e>
                        </m:d>
                        <m:r>
                          <a:rPr lang="hu-HU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≤</m:t>
                        </m:r>
                        <m:r>
                          <a:rPr lang="hu-HU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𝑟</m:t>
                        </m:r>
                        <m:r>
                          <a:rPr lang="hu-HU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d>
                          <m:dPr>
                            <m:begChr m:val="|"/>
                            <m:endChr m:val="|"/>
                            <m:ctrlPr>
                              <a:rPr lang="hu-HU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hu-HU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𝑋</m:t>
                            </m:r>
                            <m:r>
                              <a:rPr lang="hu-HU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∩</m:t>
                            </m:r>
                            <m:sSub>
                              <m:sSubPr>
                                <m:ctrlPr>
                                  <a:rPr lang="hu-HU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hu-HU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𝐻</m:t>
                                </m:r>
                              </m:e>
                              <m:sub>
                                <m:r>
                                  <a:rPr lang="hu-HU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</m:e>
                        </m:d>
                        <m:r>
                          <a:rPr lang="hu-HU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≤</m:t>
                        </m:r>
                        <m:sSub>
                          <m:sSubPr>
                            <m:ctrlPr>
                              <a:rPr lang="hu-HU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hu-HU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𝑟</m:t>
                            </m:r>
                          </m:e>
                          <m:sub>
                            <m:r>
                              <a:rPr lang="hu-HU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d>
                    <m:r>
                      <a:rPr lang="hu-HU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∀</m:t>
                    </m:r>
                    <m:r>
                      <a:rPr lang="hu-HU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hu-HU" dirty="0"/>
                  <a:t> egy </a:t>
                </a:r>
                <a:r>
                  <a:rPr lang="hu-HU" dirty="0" err="1"/>
                  <a:t>matroid</a:t>
                </a:r>
                <a:r>
                  <a:rPr lang="hu-HU" dirty="0"/>
                  <a:t> függetlenjeit alkotják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hu-HU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hu-HU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hu-HU" b="0" i="1" smtClean="0"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r>
                  <a:rPr lang="hu-HU" dirty="0"/>
                  <a:t> speciális eset: </a:t>
                </a:r>
                <a:r>
                  <a:rPr lang="hu-HU" dirty="0" err="1"/>
                  <a:t>nagykörű</a:t>
                </a:r>
                <a:r>
                  <a:rPr lang="hu-HU" dirty="0"/>
                  <a:t> </a:t>
                </a:r>
                <a:r>
                  <a:rPr lang="hu-HU" dirty="0" err="1"/>
                  <a:t>matroid</a:t>
                </a:r>
                <a:r>
                  <a:rPr lang="hu-HU" dirty="0"/>
                  <a:t>).   </a:t>
                </a:r>
              </a:p>
              <a:p>
                <a:r>
                  <a:rPr lang="hu-HU" dirty="0"/>
                  <a:t>Általános esetben</a:t>
                </a:r>
              </a:p>
              <a:p>
                <a:r>
                  <a:rPr lang="hu-HU" dirty="0"/>
                  <a:t>(</a:t>
                </a:r>
                <a:r>
                  <a:rPr lang="hu-HU" dirty="0" err="1"/>
                  <a:t>k,l</a:t>
                </a:r>
                <a:r>
                  <a:rPr lang="hu-HU" dirty="0"/>
                  <a:t>)-pontos, </a:t>
                </a:r>
                <a14:m>
                  <m:oMath xmlns:m="http://schemas.openxmlformats.org/officeDocument/2006/math">
                    <m:r>
                      <a:rPr lang="hu-HU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  <m:r>
                      <m:rPr>
                        <m:sty m:val="p"/>
                      </m:rPr>
                      <a:rPr lang="hu-HU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k</m:t>
                    </m:r>
                    <m:r>
                      <a:rPr lang="hu-HU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−1</m:t>
                    </m:r>
                    <m:r>
                      <a:rPr lang="hu-HU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</m:t>
                    </m:r>
                    <m:r>
                      <a:rPr lang="hu-HU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𝑙</m:t>
                    </m:r>
                    <m:r>
                      <a:rPr lang="hu-HU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</m:t>
                    </m:r>
                    <m:r>
                      <a:rPr lang="hu-HU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𝑘</m:t>
                    </m:r>
                    <m:r>
                      <a:rPr lang="hu-HU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+1</m:t>
                    </m:r>
                  </m:oMath>
                </a14:m>
                <a:endParaRPr lang="hu-HU" dirty="0"/>
              </a:p>
              <a:p>
                <a:r>
                  <a:rPr lang="hu-HU" dirty="0"/>
                  <a:t>Általánosabb sejtés: </a:t>
                </a:r>
                <a14:m>
                  <m:oMath xmlns:m="http://schemas.openxmlformats.org/officeDocument/2006/math">
                    <m:r>
                      <a:rPr lang="hu-HU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ℳ</m:t>
                    </m:r>
                    <m:r>
                      <a:rPr lang="hu-HU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hu-HU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hu-HU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𝒮</m:t>
                        </m:r>
                        <m:r>
                          <a:rPr lang="hu-HU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r>
                          <a:rPr lang="hu-HU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𝑟</m:t>
                        </m:r>
                        <m:r>
                          <a:rPr lang="hu-HU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r>
                          <a:rPr lang="hu-HU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𝛽</m:t>
                        </m:r>
                      </m:e>
                    </m:d>
                    <m:r>
                      <a:rPr lang="hu-HU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⇝?</m:t>
                    </m:r>
                    <m:r>
                      <a:rPr lang="hu-HU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𝐺</m:t>
                    </m:r>
                    <m:r>
                      <a:rPr lang="hu-HU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hu-HU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hu-HU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𝒮</m:t>
                        </m:r>
                        <m:r>
                          <a:rPr lang="hu-HU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r>
                          <a:rPr lang="hu-HU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𝐸</m:t>
                        </m:r>
                      </m:e>
                    </m:d>
                    <m:r>
                      <a:rPr lang="hu-HU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 </m:t>
                    </m:r>
                    <m:r>
                      <m:rPr>
                        <m:sty m:val="p"/>
                      </m:rPr>
                      <a:rPr lang="el-G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Δ</m:t>
                    </m:r>
                    <m:d>
                      <m:dPr>
                        <m:ctrlPr>
                          <a:rPr lang="hu-HU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hu-HU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𝐺</m:t>
                        </m:r>
                      </m:e>
                    </m:d>
                    <m:r>
                      <a:rPr lang="hu-HU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=2</m:t>
                    </m:r>
                    <m:r>
                      <a:rPr lang="hu-HU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𝛽</m:t>
                    </m:r>
                    <m:d>
                      <m:dPr>
                        <m:ctrlPr>
                          <a:rPr lang="hu-HU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hu-HU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𝑀</m:t>
                        </m:r>
                      </m:e>
                    </m:d>
                    <m:r>
                      <a:rPr lang="hu-HU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−2,</m:t>
                    </m:r>
                  </m:oMath>
                </a14:m>
                <a:r>
                  <a:rPr lang="hu-HU" dirty="0"/>
                  <a:t> és </a:t>
                </a:r>
                <a14:m>
                  <m:oMath xmlns:m="http://schemas.openxmlformats.org/officeDocument/2006/math">
                    <m:r>
                      <a:rPr lang="hu-HU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𝐺</m:t>
                    </m:r>
                    <m:r>
                      <a:rPr lang="hu-HU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hu-HU" dirty="0"/>
                  <a:t>-</a:t>
                </a:r>
                <a:r>
                  <a:rPr lang="hu-HU" dirty="0" err="1"/>
                  <a:t>beli</a:t>
                </a:r>
                <a:r>
                  <a:rPr lang="hu-HU" dirty="0"/>
                  <a:t> stabil halmaz független </a:t>
                </a:r>
                <a14:m>
                  <m:oMath xmlns:m="http://schemas.openxmlformats.org/officeDocument/2006/math">
                    <m:r>
                      <a:rPr lang="hu-HU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ℳ</m:t>
                    </m:r>
                  </m:oMath>
                </a14:m>
                <a:r>
                  <a:rPr lang="hu-HU" dirty="0"/>
                  <a:t>-ben. Ez a sejtés nem igaz.</a:t>
                </a:r>
              </a:p>
            </p:txBody>
          </p:sp>
        </mc:Choice>
        <mc:Fallback>
          <p:sp>
            <p:nvSpPr>
              <p:cNvPr id="3" name="Tartalom helye 2">
                <a:extLst>
                  <a:ext uri="{FF2B5EF4-FFF2-40B4-BE49-F238E27FC236}">
                    <a16:creationId xmlns:a16="http://schemas.microsoft.com/office/drawing/2014/main" id="{6F2EB572-2991-540C-076D-81438A12361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010043" y="2028825"/>
                <a:ext cx="10077450" cy="3777622"/>
              </a:xfrm>
              <a:blipFill>
                <a:blip r:embed="rId2"/>
                <a:stretch>
                  <a:fillRect l="-423" t="-968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53092165"/>
      </p:ext>
    </p:extLst>
  </p:cSld>
  <p:clrMapOvr>
    <a:masterClrMapping/>
  </p:clrMapOvr>
</p:sld>
</file>

<file path=ppt/theme/theme1.xml><?xml version="1.0" encoding="utf-8"?>
<a:theme xmlns:a="http://schemas.openxmlformats.org/drawingml/2006/main" name="Szálak">
  <a:themeElements>
    <a:clrScheme name="Szálak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Szálak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zálak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557</TotalTime>
  <Words>763</Words>
  <Application>Microsoft Office PowerPoint</Application>
  <PresentationFormat>Szélesvásznú</PresentationFormat>
  <Paragraphs>94</Paragraphs>
  <Slides>9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9</vt:i4>
      </vt:variant>
    </vt:vector>
  </HeadingPairs>
  <TitlesOfParts>
    <vt:vector size="14" baseType="lpstr">
      <vt:lpstr>Arial</vt:lpstr>
      <vt:lpstr>Cambria Math</vt:lpstr>
      <vt:lpstr>Century Gothic</vt:lpstr>
      <vt:lpstr>Wingdings 3</vt:lpstr>
      <vt:lpstr>Szálak</vt:lpstr>
      <vt:lpstr>Önálló projekt beszámoló</vt:lpstr>
      <vt:lpstr>Áttekintés, ismétlés</vt:lpstr>
      <vt:lpstr>(k,l)-pontos gráfok</vt:lpstr>
      <vt:lpstr>SBO-matroidok</vt:lpstr>
      <vt:lpstr>SBO-matroidok</vt:lpstr>
      <vt:lpstr>SBO-matroidok</vt:lpstr>
      <vt:lpstr>SBO-matroidok</vt:lpstr>
      <vt:lpstr>Split, nagykörű matroidok</vt:lpstr>
      <vt:lpstr>Nyitott kérdések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Önálló projekt beszámoló</dc:title>
  <dc:creator>Encz Koppány István</dc:creator>
  <cp:lastModifiedBy>Encz Koppány István</cp:lastModifiedBy>
  <cp:revision>16</cp:revision>
  <dcterms:created xsi:type="dcterms:W3CDTF">2022-05-16T08:45:48Z</dcterms:created>
  <dcterms:modified xsi:type="dcterms:W3CDTF">2022-05-18T08:24:51Z</dcterms:modified>
</cp:coreProperties>
</file>