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media/image22.jpeg" ContentType="image/jpeg"/>
  <Override PartName="/ppt/media/image6.png" ContentType="image/png"/>
  <Override PartName="/ppt/media/image3.png" ContentType="image/png"/>
  <Override PartName="/ppt/media/image4.png" ContentType="image/png"/>
  <Override PartName="/ppt/media/image1.png" ContentType="image/png"/>
  <Override PartName="/ppt/media/image2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24.png" ContentType="image/png"/>
  <Override PartName="/ppt/media/image23.png" ContentType="image/png"/>
  <Override PartName="/ppt/media/image21.png" ContentType="image/png"/>
  <Override PartName="/ppt/media/image20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5.jpeg" ContentType="image/jpeg"/>
  <Override PartName="/ppt/media/image15.png" ContentType="image/png"/>
  <Override PartName="/ppt/media/image16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45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04000" y="72000"/>
            <a:ext cx="9071640" cy="4006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504000" y="72000"/>
            <a:ext cx="9071640" cy="4006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504000" y="72000"/>
            <a:ext cx="9071640" cy="4006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72000"/>
            <a:ext cx="9071640" cy="4006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 algn="ctr"/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Ubuntu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360" y="3528000"/>
            <a:ext cx="9071640" cy="830160"/>
          </a:xfrm>
          <a:prstGeom prst="rect">
            <a:avLst/>
          </a:prstGeom>
        </p:spPr>
        <p:txBody>
          <a:bodyPr lIns="0" rIns="0" tIns="0" bIns="0" anchor="ctr">
            <a:normAutofit fontScale="50000"/>
          </a:bodyPr>
          <a:p>
            <a:pPr algn="ctr"/>
            <a:r>
              <a:rPr b="0" lang="hu-HU" sz="4400" spc="-1" strike="noStrike">
                <a:solidFill>
                  <a:srgbClr val="ffffff"/>
                </a:solidFill>
                <a:latin typeface="Ubuntu"/>
              </a:rPr>
              <a:t>Címszöveg formátumának szerkesztése</a:t>
            </a:r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4752000"/>
            <a:ext cx="90716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3200" spc="-1" strike="noStrike">
                <a:latin typeface="Ubuntu"/>
              </a:rPr>
              <a:t>Vázlatszöveg </a:t>
            </a:r>
            <a:r>
              <a:rPr b="0" lang="hu-HU" sz="3200" spc="-1" strike="noStrike">
                <a:latin typeface="Ubuntu"/>
              </a:rPr>
              <a:t>formátumának </a:t>
            </a:r>
            <a:r>
              <a:rPr b="0" lang="hu-HU" sz="3200" spc="-1" strike="noStrike">
                <a:latin typeface="Ubuntu"/>
              </a:rPr>
              <a:t>szerkesztése</a:t>
            </a:r>
            <a:endParaRPr b="0" lang="hu-HU" sz="3200" spc="-1" strike="noStrike">
              <a:latin typeface="Ubuntu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800" spc="-1" strike="noStrike">
                <a:latin typeface="Ubuntu"/>
              </a:rPr>
              <a:t>Második vázlatszint</a:t>
            </a:r>
            <a:endParaRPr b="0" lang="hu-HU" sz="2800" spc="-1" strike="noStrike">
              <a:latin typeface="Ubuntu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400" spc="-1" strike="noStrike">
                <a:latin typeface="Ubuntu"/>
              </a:rPr>
              <a:t>Harmadik </a:t>
            </a:r>
            <a:r>
              <a:rPr b="0" lang="hu-HU" sz="2400" spc="-1" strike="noStrike">
                <a:latin typeface="Ubuntu"/>
              </a:rPr>
              <a:t>vázlatszint</a:t>
            </a:r>
            <a:endParaRPr b="0" lang="hu-HU" sz="2400" spc="-1" strike="noStrike">
              <a:latin typeface="Ubuntu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Ubuntu"/>
              </a:rPr>
              <a:t>Negyedik </a:t>
            </a:r>
            <a:r>
              <a:rPr b="0" lang="hu-HU" sz="2000" spc="-1" strike="noStrike">
                <a:latin typeface="Ubuntu"/>
              </a:rPr>
              <a:t>vázlatszint</a:t>
            </a:r>
            <a:endParaRPr b="0" lang="hu-HU" sz="2000" spc="-1" strike="noStrike">
              <a:latin typeface="Ubuntu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latin typeface="Ubuntu"/>
              </a:rPr>
              <a:t>Ötödik </a:t>
            </a:r>
            <a:r>
              <a:rPr b="0" lang="hu-HU" sz="2000" spc="-1" strike="noStrike">
                <a:latin typeface="Ubuntu"/>
              </a:rPr>
              <a:t>vázlatszint</a:t>
            </a:r>
            <a:endParaRPr b="0" lang="hu-HU" sz="2000" spc="-1" strike="noStrike">
              <a:latin typeface="Ubuntu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Ubuntu"/>
              </a:rPr>
              <a:t>Hatodik </a:t>
            </a:r>
            <a:r>
              <a:rPr b="0" lang="hu-HU" sz="2000" spc="-1" strike="noStrike">
                <a:latin typeface="Ubuntu"/>
              </a:rPr>
              <a:t>vázlatszint</a:t>
            </a:r>
            <a:endParaRPr b="0" lang="hu-HU" sz="2000" spc="-1" strike="noStrike">
              <a:latin typeface="Ubuntu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Ubuntu"/>
              </a:rPr>
              <a:t>Hetedik </a:t>
            </a:r>
            <a:r>
              <a:rPr b="0" lang="hu-HU" sz="2000" spc="-1" strike="noStrike">
                <a:latin typeface="Ubuntu"/>
              </a:rPr>
              <a:t>vázlatszint</a:t>
            </a:r>
            <a:endParaRPr b="0" lang="hu-HU" sz="2000" spc="-1" strike="noStrike">
              <a:latin typeface="Ubuntu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hu-HU" sz="1400" spc="-1" strike="noStrike">
                <a:latin typeface="Times New Roman"/>
              </a:rPr>
              <a:t>&lt;dátum/idő&gt;</a:t>
            </a:r>
            <a:endParaRPr b="0" lang="hu-HU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hu-HU" sz="1400" spc="-1" strike="noStrike">
                <a:latin typeface="Times New Roman"/>
              </a:rPr>
              <a:t>&lt;élőláb&gt;</a:t>
            </a:r>
            <a:endParaRPr b="0" lang="hu-HU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64F6F9BD-4954-4346-8C1B-C158BDD46EB9}" type="slidenum">
              <a:rPr b="0" lang="hu-HU" sz="1400" spc="-1" strike="noStrike">
                <a:latin typeface="Times New Roman"/>
              </a:rPr>
              <a:t>&lt;szám&gt;</a:t>
            </a:fld>
            <a:endParaRPr b="0" lang="hu-H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 fontScale="52000"/>
          </a:bodyPr>
          <a:p>
            <a:pPr algn="ctr"/>
            <a:r>
              <a:rPr b="0" lang="hu-HU" sz="4400" spc="-1" strike="noStrike">
                <a:solidFill>
                  <a:srgbClr val="ffffff"/>
                </a:solidFill>
                <a:latin typeface="Ubuntu"/>
              </a:rPr>
              <a:t>Címszöveg formátumának szerkesztése</a:t>
            </a:r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3200" spc="-1" strike="noStrike">
                <a:latin typeface="Ubuntu"/>
              </a:rPr>
              <a:t>Vázlatszöveg formátumának szerkesztése</a:t>
            </a:r>
            <a:endParaRPr b="0" lang="hu-HU" sz="3200" spc="-1" strike="noStrike">
              <a:latin typeface="Ubuntu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800" spc="-1" strike="noStrike">
                <a:latin typeface="Ubuntu"/>
              </a:rPr>
              <a:t>Második vázlatszint</a:t>
            </a:r>
            <a:endParaRPr b="0" lang="hu-HU" sz="2800" spc="-1" strike="noStrike">
              <a:latin typeface="Ubuntu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400" spc="-1" strike="noStrike">
                <a:latin typeface="Ubuntu"/>
              </a:rPr>
              <a:t>Harmadik vázlatszint</a:t>
            </a:r>
            <a:endParaRPr b="0" lang="hu-HU" sz="2400" spc="-1" strike="noStrike">
              <a:latin typeface="Ubuntu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Ubuntu"/>
              </a:rPr>
              <a:t>Negyedik vázlatszint</a:t>
            </a:r>
            <a:endParaRPr b="0" lang="hu-HU" sz="2000" spc="-1" strike="noStrike">
              <a:latin typeface="Ubuntu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latin typeface="Ubuntu"/>
              </a:rPr>
              <a:t>Ötödik vázlatszint</a:t>
            </a:r>
            <a:endParaRPr b="0" lang="hu-HU" sz="2000" spc="-1" strike="noStrike">
              <a:latin typeface="Ubuntu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Ubuntu"/>
              </a:rPr>
              <a:t>Hatodik vázlatszint</a:t>
            </a:r>
            <a:endParaRPr b="0" lang="hu-HU" sz="2000" spc="-1" strike="noStrike">
              <a:latin typeface="Ubuntu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Ubuntu"/>
              </a:rPr>
              <a:t>Hetedik vázlatszint</a:t>
            </a:r>
            <a:endParaRPr b="0" lang="hu-HU" sz="2000" spc="-1" strike="noStrike">
              <a:latin typeface="Ubuntu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hu-HU" sz="1400" spc="-1" strike="noStrike">
                <a:latin typeface="Times New Roman"/>
              </a:rPr>
              <a:t>&lt;dátum/idő&gt;</a:t>
            </a:r>
            <a:endParaRPr b="0" lang="hu-HU" sz="1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hu-HU" sz="1400" spc="-1" strike="noStrike">
                <a:latin typeface="Times New Roman"/>
              </a:rPr>
              <a:t>&lt;élőláb&gt;</a:t>
            </a:r>
            <a:endParaRPr b="0" lang="hu-HU" sz="1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411D7059-6315-439D-8953-8077C0783EA8}" type="slidenum">
              <a:rPr b="0" lang="hu-HU" sz="1400" spc="-1" strike="noStrike">
                <a:latin typeface="Times New Roman"/>
              </a:rPr>
              <a:t>&lt;szám&gt;</a:t>
            </a:fld>
            <a:endParaRPr b="0" lang="hu-H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 fontScale="52000"/>
          </a:bodyPr>
          <a:p>
            <a:pPr algn="ctr"/>
            <a:r>
              <a:rPr b="0" lang="hu-HU" sz="4400" spc="-1" strike="noStrike">
                <a:solidFill>
                  <a:srgbClr val="ffffff"/>
                </a:solidFill>
                <a:latin typeface="Ubuntu"/>
              </a:rPr>
              <a:t>Címszöveg formátumának szerkesztése</a:t>
            </a:r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99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3200" spc="-1" strike="noStrike">
                <a:latin typeface="Ubuntu"/>
              </a:rPr>
              <a:t>Vázlatszöveg formátumának szerkesztése</a:t>
            </a:r>
            <a:endParaRPr b="0" lang="hu-HU" sz="3200" spc="-1" strike="noStrike">
              <a:latin typeface="Ubuntu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800" spc="-1" strike="noStrike">
                <a:latin typeface="Ubuntu"/>
              </a:rPr>
              <a:t>Második vázlatszint</a:t>
            </a:r>
            <a:endParaRPr b="0" lang="hu-HU" sz="2800" spc="-1" strike="noStrike">
              <a:latin typeface="Ubuntu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400" spc="-1" strike="noStrike">
                <a:latin typeface="Ubuntu"/>
              </a:rPr>
              <a:t>Harmadik vázlatszint</a:t>
            </a:r>
            <a:endParaRPr b="0" lang="hu-HU" sz="2400" spc="-1" strike="noStrike">
              <a:latin typeface="Ubuntu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Ubuntu"/>
              </a:rPr>
              <a:t>Negyedik vázlatszint</a:t>
            </a:r>
            <a:endParaRPr b="0" lang="hu-HU" sz="2000" spc="-1" strike="noStrike">
              <a:latin typeface="Ubuntu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latin typeface="Ubuntu"/>
              </a:rPr>
              <a:t>Ötödik vázlatszint</a:t>
            </a:r>
            <a:endParaRPr b="0" lang="hu-HU" sz="2000" spc="-1" strike="noStrike">
              <a:latin typeface="Ubuntu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Ubuntu"/>
              </a:rPr>
              <a:t>Hatodik vázlatszint</a:t>
            </a:r>
            <a:endParaRPr b="0" lang="hu-HU" sz="2000" spc="-1" strike="noStrike">
              <a:latin typeface="Ubuntu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Ubuntu"/>
              </a:rPr>
              <a:t>Hetedik vázlatszint</a:t>
            </a:r>
            <a:endParaRPr b="0" lang="hu-HU" sz="2000" spc="-1" strike="noStrike">
              <a:latin typeface="Ubuntu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hu-HU" sz="1400" spc="-1" strike="noStrike">
                <a:latin typeface="Times New Roman"/>
              </a:rPr>
              <a:t>&lt;dátum/idő&gt;</a:t>
            </a:r>
            <a:endParaRPr b="0" lang="hu-HU" sz="1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hu-HU" sz="1400" spc="-1" strike="noStrike">
                <a:latin typeface="Times New Roman"/>
              </a:rPr>
              <a:t>&lt;élőláb&gt;</a:t>
            </a:r>
            <a:endParaRPr b="0" lang="hu-HU" sz="1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BD1E17B2-6521-417E-8397-F23543580C1F}" type="slidenum">
              <a:rPr b="0" lang="hu-HU" sz="1400" spc="-1" strike="noStrike">
                <a:latin typeface="Times New Roman"/>
              </a:rPr>
              <a:t>&lt;szám&gt;</a:t>
            </a:fld>
            <a:endParaRPr b="0" lang="hu-H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72000"/>
            <a:ext cx="9071640" cy="864000"/>
          </a:xfrm>
          <a:prstGeom prst="rect">
            <a:avLst/>
          </a:prstGeom>
        </p:spPr>
        <p:txBody>
          <a:bodyPr lIns="0" rIns="0" tIns="0" bIns="0" anchor="ctr">
            <a:normAutofit fontScale="52000"/>
          </a:bodyPr>
          <a:p>
            <a:pPr algn="ctr"/>
            <a:r>
              <a:rPr b="0" lang="hu-HU" sz="4400" spc="-1" strike="noStrike">
                <a:solidFill>
                  <a:srgbClr val="ffffff"/>
                </a:solidFill>
                <a:latin typeface="Ubuntu"/>
              </a:rPr>
              <a:t>Címszöveg formátumának szerkesztése</a:t>
            </a:r>
            <a:endParaRPr b="0" lang="hu-HU" sz="44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1368000" y="3096000"/>
            <a:ext cx="7344000" cy="2448000"/>
          </a:xfrm>
          <a:prstGeom prst="rect">
            <a:avLst/>
          </a:prstGeom>
        </p:spPr>
        <p:txBody>
          <a:bodyPr lIns="0" rIns="0" tIns="0" bIns="0">
            <a:normAutofit fontScale="61000"/>
          </a:bodyPr>
          <a:p>
            <a:pPr marL="432000" indent="-324000">
              <a:spcAft>
                <a:spcPts val="1417"/>
              </a:spcAft>
            </a:pPr>
            <a:r>
              <a:rPr b="0" lang="hu-HU" sz="3200" spc="-1" strike="noStrike">
                <a:latin typeface="Arial"/>
              </a:rPr>
              <a:t>Vázlatszöveg formátumának szerkesztése</a:t>
            </a:r>
            <a:endParaRPr b="0" lang="hu-HU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</a:pPr>
            <a:r>
              <a:rPr b="0" lang="hu-HU" sz="2800" spc="-1" strike="noStrike">
                <a:latin typeface="Arial"/>
              </a:rPr>
              <a:t>Második vázlatszint</a:t>
            </a:r>
            <a:endParaRPr b="0" lang="hu-HU" sz="28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</a:pPr>
            <a:r>
              <a:rPr b="0" lang="hu-HU" sz="2400" spc="-1" strike="noStrike">
                <a:latin typeface="Arial"/>
              </a:rPr>
              <a:t>Harmadik vázlatszint</a:t>
            </a:r>
            <a:endParaRPr b="0" lang="hu-HU" sz="2400" spc="-1" strike="noStrike">
              <a:latin typeface="Arial"/>
            </a:endParaRPr>
          </a:p>
          <a:p>
            <a:pPr lvl="3" marL="1728000" indent="-216000">
              <a:spcAft>
                <a:spcPts val="567"/>
              </a:spcAft>
            </a:pPr>
            <a:r>
              <a:rPr b="0" lang="hu-HU" sz="2000" spc="-1" strike="noStrike">
                <a:latin typeface="Arial"/>
              </a:rPr>
              <a:t>Negyedik vázlatszint</a:t>
            </a:r>
            <a:endParaRPr b="0" lang="hu-HU" sz="2000" spc="-1" strike="noStrike">
              <a:latin typeface="Arial"/>
            </a:endParaRPr>
          </a:p>
          <a:p>
            <a:pPr lvl="4" marL="2160000" indent="-216000">
              <a:spcAft>
                <a:spcPts val="283"/>
              </a:spcAft>
            </a:pPr>
            <a:r>
              <a:rPr b="0" lang="hu-HU" sz="2000" spc="-1" strike="noStrike">
                <a:latin typeface="Arial"/>
              </a:rPr>
              <a:t>Ötödik vázlatszint</a:t>
            </a:r>
            <a:endParaRPr b="0" lang="hu-HU" sz="2000" spc="-1" strike="noStrike">
              <a:latin typeface="Arial"/>
            </a:endParaRPr>
          </a:p>
          <a:p>
            <a:pPr lvl="5" marL="2592000" indent="-216000">
              <a:spcAft>
                <a:spcPts val="283"/>
              </a:spcAft>
            </a:pPr>
            <a:r>
              <a:rPr b="0" lang="hu-HU" sz="2000" spc="-1" strike="noStrike">
                <a:latin typeface="Arial"/>
              </a:rPr>
              <a:t>Hatodik vázlatszint</a:t>
            </a:r>
            <a:endParaRPr b="0" lang="hu-HU" sz="2000" spc="-1" strike="noStrike">
              <a:latin typeface="Arial"/>
            </a:endParaRPr>
          </a:p>
          <a:p>
            <a:pPr lvl="6" marL="3024000" indent="-216000">
              <a:spcAft>
                <a:spcPts val="283"/>
              </a:spcAft>
            </a:pPr>
            <a:r>
              <a:rPr b="0" lang="hu-HU" sz="2000" spc="-1" strike="noStrike">
                <a:latin typeface="Arial"/>
              </a:rPr>
              <a:t>Hetedik vázlatszint</a:t>
            </a:r>
            <a:endParaRPr b="0" lang="hu-HU" sz="2000" spc="-1" strike="noStrike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hu-HU" sz="1400" spc="-1" strike="noStrike">
                <a:latin typeface="Times New Roman"/>
              </a:rPr>
              <a:t>&lt;dátum/idő&gt;</a:t>
            </a:r>
            <a:endParaRPr b="0" lang="hu-HU" sz="1400" spc="-1" strike="noStrike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hu-HU" sz="1400" spc="-1" strike="noStrike">
                <a:latin typeface="Times New Roman"/>
              </a:rPr>
              <a:t>&lt;élőláb&gt;</a:t>
            </a:r>
            <a:endParaRPr b="0" lang="hu-HU" sz="1400" spc="-1" strike="noStrike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522894B0-472F-4445-A81B-1F15A43604F8}" type="slidenum">
              <a:rPr b="0" lang="hu-HU" sz="1400" spc="-1" strike="noStrike">
                <a:latin typeface="Times New Roman"/>
              </a:rPr>
              <a:t>&lt;szám&gt;</a:t>
            </a:fld>
            <a:endParaRPr b="0" lang="hu-H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8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504360" y="3528000"/>
            <a:ext cx="9071640" cy="83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hu-HU" sz="2400" spc="-1" strike="noStrike">
                <a:solidFill>
                  <a:srgbClr val="000000"/>
                </a:solidFill>
                <a:latin typeface="Times New Roman"/>
              </a:rPr>
              <a:t>Ki nevet a végén játékról készült videó alapján a játékmenet követése</a:t>
            </a:r>
            <a:br/>
            <a:r>
              <a:rPr b="1" lang="hu-HU" sz="2000" spc="-1" strike="noStrike">
                <a:solidFill>
                  <a:srgbClr val="000000"/>
                </a:solidFill>
                <a:latin typeface="Times New Roman"/>
              </a:rPr>
              <a:t>A dobókocka megtalálása</a:t>
            </a:r>
            <a:endParaRPr b="1" lang="hu-HU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5" name="TextShape 2"/>
          <p:cNvSpPr txBox="1"/>
          <p:nvPr/>
        </p:nvSpPr>
        <p:spPr>
          <a:xfrm>
            <a:off x="0" y="4608000"/>
            <a:ext cx="10080000" cy="654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spAutoFit/>
          </a:bodyPr>
          <a:p>
            <a:pPr algn="ctr"/>
            <a:r>
              <a:rPr b="1" lang="hu-HU" sz="2000" spc="-1" strike="noStrike">
                <a:solidFill>
                  <a:srgbClr val="000000"/>
                </a:solidFill>
                <a:latin typeface="Times New Roman"/>
              </a:rPr>
              <a:t>Domán Dániel Gergő</a:t>
            </a:r>
            <a:br/>
            <a:r>
              <a:rPr b="1" lang="hu-HU" sz="2000" spc="-1" strike="noStrike">
                <a:solidFill>
                  <a:srgbClr val="000000"/>
                </a:solidFill>
                <a:latin typeface="Times New Roman"/>
              </a:rPr>
              <a:t>témavezető: Pataki Péter (ARH Zrt), Tamaga István (ARH Zrt)</a:t>
            </a:r>
            <a:endParaRPr b="0" lang="hu-H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" descr=""/>
          <p:cNvPicPr/>
          <p:nvPr/>
        </p:nvPicPr>
        <p:blipFill>
          <a:blip r:embed="rId1"/>
          <a:srcRect l="24139" t="34137" r="60142" b="39186"/>
          <a:stretch/>
        </p:blipFill>
        <p:spPr>
          <a:xfrm>
            <a:off x="6264000" y="1368000"/>
            <a:ext cx="3384000" cy="3229200"/>
          </a:xfrm>
          <a:prstGeom prst="rect">
            <a:avLst/>
          </a:prstGeom>
          <a:ln>
            <a:noFill/>
          </a:ln>
        </p:spPr>
      </p:pic>
      <p:sp>
        <p:nvSpPr>
          <p:cNvPr id="190" name="TextShape 1"/>
          <p:cNvSpPr txBox="1"/>
          <p:nvPr/>
        </p:nvSpPr>
        <p:spPr>
          <a:xfrm>
            <a:off x="504000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Elemi képfeldolgozó eszközökkel</a:t>
            </a:r>
            <a:endParaRPr b="0" lang="hu-HU" sz="28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91" name="TextShape 2"/>
          <p:cNvSpPr txBox="1"/>
          <p:nvPr/>
        </p:nvSpPr>
        <p:spPr>
          <a:xfrm>
            <a:off x="216000" y="1584000"/>
            <a:ext cx="9504000" cy="5095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hu-HU" sz="2200" spc="-1" strike="noStrike">
                <a:latin typeface="times new roman"/>
              </a:rPr>
              <a:t>Mitől pötty a pötty?</a:t>
            </a:r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r>
              <a:rPr b="0" lang="hu-HU" sz="2200" spc="-1" strike="noStrike">
                <a:latin typeface="times new roman"/>
              </a:rPr>
              <a:t>Legalább 4 csúcsa van</a:t>
            </a:r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r>
              <a:rPr b="0" lang="hu-HU" sz="2200" spc="-1" strike="noStrike">
                <a:latin typeface="times new roman"/>
              </a:rPr>
              <a:t>Konvex</a:t>
            </a:r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r>
              <a:rPr b="0" lang="hu-HU" sz="2200" spc="-1" strike="noStrike">
                <a:latin typeface="times new roman"/>
              </a:rPr>
              <a:t>Ha az átmérő nagysága </a:t>
            </a:r>
            <a:r>
              <a:rPr b="0" i="1" lang="hu-HU" sz="2200" spc="-1" strike="noStrike">
                <a:latin typeface="times new roman"/>
              </a:rPr>
              <a:t>d</a:t>
            </a:r>
            <a:r>
              <a:rPr b="0" lang="hu-HU" sz="2200" spc="-1" strike="noStrike">
                <a:latin typeface="times new roman"/>
              </a:rPr>
              <a:t>, akkor a terület </a:t>
            </a:r>
            <a:r>
              <a:rPr b="0" i="1" lang="hu-HU" sz="2200" spc="-1" strike="noStrike">
                <a:solidFill>
                  <a:srgbClr val="000000"/>
                </a:solidFill>
                <a:latin typeface="times new roman"/>
              </a:rPr>
              <a:t>d</a:t>
            </a:r>
            <a:r>
              <a:rPr b="0" i="1" lang="hu-HU" sz="2200" spc="-1" strike="noStrike" baseline="15000">
                <a:solidFill>
                  <a:srgbClr val="000000"/>
                </a:solidFill>
                <a:latin typeface="times new roman"/>
              </a:rPr>
              <a:t>2</a:t>
            </a:r>
            <a:r>
              <a:rPr b="0" i="1" lang="hu-HU" sz="2200" spc="-1" strike="noStrike">
                <a:solidFill>
                  <a:srgbClr val="000000"/>
                </a:solidFill>
                <a:latin typeface="times new roman"/>
              </a:rPr>
              <a:t>π</a:t>
            </a:r>
            <a:r>
              <a:rPr b="0" i="1" lang="hu-HU" sz="2200" spc="-1" strike="noStrike">
                <a:solidFill>
                  <a:srgbClr val="000000"/>
                </a:solidFill>
                <a:latin typeface="times new roman"/>
              </a:rPr>
              <a:t>/4</a:t>
            </a:r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r>
              <a:rPr b="0" lang="hu-HU" sz="2200" spc="-1" strike="noStrike">
                <a:latin typeface="times new roman"/>
              </a:rPr>
              <a:t>Az átmérő nagysága meghatározott értékek közt mozog</a:t>
            </a:r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r>
              <a:rPr b="0" lang="hu-HU" sz="2200" spc="-1" strike="noStrike">
                <a:latin typeface="times new roman"/>
              </a:rPr>
              <a:t>Fekete</a:t>
            </a:r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504000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Elemi képfeldolgozó eszközökkel</a:t>
            </a:r>
            <a:endParaRPr b="0" lang="hu-HU" sz="28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93" name="TextShape 2"/>
          <p:cNvSpPr txBox="1"/>
          <p:nvPr/>
        </p:nvSpPr>
        <p:spPr>
          <a:xfrm>
            <a:off x="216000" y="1368000"/>
            <a:ext cx="9504000" cy="2512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i="1" lang="hu-HU" sz="2000" spc="-1" strike="noStrike">
                <a:latin typeface="times new roman"/>
              </a:rPr>
              <a:t>findPotty</a:t>
            </a:r>
            <a:endParaRPr b="0" lang="hu-HU" sz="2000" spc="-1" strike="noStrike">
              <a:latin typeface="times new roman"/>
            </a:endParaRPr>
          </a:p>
          <a:p>
            <a:endParaRPr b="0" lang="hu-HU" sz="2000" spc="-1" strike="noStrike">
              <a:latin typeface="times new roman"/>
            </a:endParaRPr>
          </a:p>
          <a:p>
            <a:endParaRPr b="0" lang="hu-HU" sz="2000" spc="-1" strike="noStrike">
              <a:latin typeface="times new roman"/>
            </a:endParaRPr>
          </a:p>
          <a:p>
            <a:endParaRPr b="0" lang="hu-HU" sz="2000" spc="-1" strike="noStrike">
              <a:latin typeface="times new roman"/>
            </a:endParaRPr>
          </a:p>
          <a:p>
            <a:endParaRPr b="0" lang="hu-HU" sz="2000" spc="-1" strike="noStrike">
              <a:latin typeface="times new roman"/>
            </a:endParaRPr>
          </a:p>
          <a:p>
            <a:endParaRPr b="0" lang="hu-HU" sz="2000" spc="-1" strike="noStrike">
              <a:latin typeface="times new roman"/>
            </a:endParaRPr>
          </a:p>
          <a:p>
            <a:endParaRPr b="0" lang="hu-HU" sz="2000" spc="-1" strike="noStrike">
              <a:latin typeface="times new roman"/>
            </a:endParaRPr>
          </a:p>
          <a:p>
            <a:endParaRPr b="0" lang="hu-HU" sz="2000" spc="-1" strike="noStrike">
              <a:latin typeface="times new roman"/>
            </a:endParaRPr>
          </a:p>
          <a:p>
            <a:endParaRPr b="0" lang="hu-HU" sz="2000" spc="-1" strike="noStrike">
              <a:latin typeface="times new roman"/>
            </a:endParaRPr>
          </a:p>
        </p:txBody>
      </p:sp>
      <p:pic>
        <p:nvPicPr>
          <p:cNvPr id="194" name="" descr=""/>
          <p:cNvPicPr/>
          <p:nvPr/>
        </p:nvPicPr>
        <p:blipFill>
          <a:blip r:embed="rId1"/>
          <a:stretch/>
        </p:blipFill>
        <p:spPr>
          <a:xfrm>
            <a:off x="360" y="1886760"/>
            <a:ext cx="10079640" cy="5313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504000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Elemi képfeldolgozó eszközökkel</a:t>
            </a:r>
            <a:endParaRPr b="0" lang="hu-HU" sz="28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96" name="TextShape 2"/>
          <p:cNvSpPr txBox="1"/>
          <p:nvPr/>
        </p:nvSpPr>
        <p:spPr>
          <a:xfrm>
            <a:off x="216000" y="1584000"/>
            <a:ext cx="9504000" cy="4972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>
              <a:lnSpc>
                <a:spcPts val="3402"/>
              </a:lnSpc>
            </a:pPr>
            <a:r>
              <a:rPr b="1" lang="hu-HU" sz="2200" spc="-1" strike="noStrike">
                <a:latin typeface="times new roman"/>
              </a:rPr>
              <a:t>Algoritmus vázlatosan: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Menjünk végig a kockajelölteken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	</a:t>
            </a:r>
            <a:r>
              <a:rPr b="0" lang="hu-HU" sz="2200" spc="-1" strike="noStrike">
                <a:latin typeface="times new roman"/>
              </a:rPr>
              <a:t>Ha a jelölt belsejében találunk 1...6 pöttyöt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	</a:t>
            </a:r>
            <a:r>
              <a:rPr b="0" lang="hu-HU" sz="2200" spc="-1" strike="noStrike">
                <a:latin typeface="times new roman"/>
              </a:rPr>
              <a:t>	</a:t>
            </a:r>
            <a:r>
              <a:rPr b="0" lang="hu-HU" sz="2200" spc="-1" strike="noStrike">
                <a:latin typeface="times new roman"/>
              </a:rPr>
              <a:t>Leállunk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	</a:t>
            </a:r>
            <a:r>
              <a:rPr b="0" lang="hu-HU" sz="2200" spc="-1" strike="noStrike">
                <a:latin typeface="times new roman"/>
              </a:rPr>
              <a:t>	</a:t>
            </a:r>
            <a:r>
              <a:rPr b="0" lang="hu-HU" sz="2200" spc="-1" strike="noStrike">
                <a:latin typeface="times new roman"/>
              </a:rPr>
              <a:t>Return pöttyök száma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Return 0</a:t>
            </a:r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</p:txBody>
      </p:sp>
      <p:pic>
        <p:nvPicPr>
          <p:cNvPr id="197" name="" descr=""/>
          <p:cNvPicPr/>
          <p:nvPr/>
        </p:nvPicPr>
        <p:blipFill>
          <a:blip r:embed="rId1"/>
          <a:srcRect l="24139" t="34137" r="60142" b="39186"/>
          <a:stretch/>
        </p:blipFill>
        <p:spPr>
          <a:xfrm>
            <a:off x="6264000" y="1368000"/>
            <a:ext cx="3384000" cy="3229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504000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Elemi képfeldolgozó eszközökkel</a:t>
            </a:r>
            <a:endParaRPr b="0" lang="hu-HU" sz="28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99" name="TextShape 2"/>
          <p:cNvSpPr txBox="1"/>
          <p:nvPr/>
        </p:nvSpPr>
        <p:spPr>
          <a:xfrm>
            <a:off x="216000" y="1584000"/>
            <a:ext cx="9504000" cy="7564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>
              <a:lnSpc>
                <a:spcPts val="3402"/>
              </a:lnSpc>
            </a:pPr>
            <a:r>
              <a:rPr b="1" lang="hu-HU" sz="2200" spc="-1" strike="noStrike">
                <a:latin typeface="times new roman"/>
              </a:rPr>
              <a:t>Biztonságosabb algoritmus vázlatosan: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Menjünk végig a kockajelölteken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	</a:t>
            </a:r>
            <a:r>
              <a:rPr b="0" lang="hu-HU" sz="2200" spc="-1" strike="noStrike">
                <a:latin typeface="times new roman"/>
              </a:rPr>
              <a:t>Ha a jelölt belsejében találunk 1...6 pöttyöt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	</a:t>
            </a:r>
            <a:r>
              <a:rPr b="0" lang="hu-HU" sz="2200" spc="-1" strike="noStrike">
                <a:latin typeface="times new roman"/>
              </a:rPr>
              <a:t>	</a:t>
            </a:r>
            <a:r>
              <a:rPr b="0" lang="hu-HU" sz="2200" spc="-1" strike="noStrike">
                <a:latin typeface="times new roman"/>
              </a:rPr>
              <a:t>Leállunk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	</a:t>
            </a:r>
            <a:r>
              <a:rPr b="0" lang="hu-HU" sz="2200" spc="-1" strike="noStrike">
                <a:latin typeface="times new roman"/>
              </a:rPr>
              <a:t>	</a:t>
            </a:r>
            <a:r>
              <a:rPr b="0" lang="hu-HU" sz="2200" spc="-1" strike="noStrike">
                <a:latin typeface="times new roman"/>
              </a:rPr>
              <a:t>Eltároljuk: dobás_1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Menjünk végig a kockajelölteken visszafele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	</a:t>
            </a:r>
            <a:r>
              <a:rPr b="0" lang="hu-HU" sz="2200" spc="-1" strike="noStrike">
                <a:latin typeface="times new roman"/>
              </a:rPr>
              <a:t>Ha a jelölt belsejében találunk 1...6 pöttyöt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	</a:t>
            </a:r>
            <a:r>
              <a:rPr b="0" lang="hu-HU" sz="2200" spc="-1" strike="noStrike">
                <a:latin typeface="times new roman"/>
              </a:rPr>
              <a:t>	</a:t>
            </a:r>
            <a:r>
              <a:rPr b="0" lang="hu-HU" sz="2200" spc="-1" strike="noStrike">
                <a:latin typeface="times new roman"/>
              </a:rPr>
              <a:t>Leállunk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	</a:t>
            </a:r>
            <a:r>
              <a:rPr b="0" lang="hu-HU" sz="2200" spc="-1" strike="noStrike">
                <a:latin typeface="times new roman"/>
              </a:rPr>
              <a:t>	</a:t>
            </a:r>
            <a:r>
              <a:rPr b="0" lang="hu-HU" sz="2200" spc="-1" strike="noStrike">
                <a:latin typeface="times new roman"/>
              </a:rPr>
              <a:t>Eltároljuk: dobás_2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Ha dobás_1 = </a:t>
            </a:r>
            <a:r>
              <a:rPr b="0" lang="hu-HU" sz="2200" spc="-1" strike="noStrike">
                <a:latin typeface="times new roman"/>
              </a:rPr>
              <a:t>dobás_2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	</a:t>
            </a:r>
            <a:r>
              <a:rPr b="0" lang="hu-HU" sz="2200" spc="-1" strike="noStrike">
                <a:latin typeface="times new roman"/>
              </a:rPr>
              <a:t>Return dobás_1</a:t>
            </a:r>
            <a:r>
              <a:rPr b="0" lang="hu-HU" sz="2200" spc="-1" strike="noStrike">
                <a:latin typeface="times new roman"/>
              </a:rPr>
              <a:t>	</a:t>
            </a:r>
            <a:r>
              <a:rPr b="0" lang="hu-HU" sz="2200" spc="-1" strike="noStrike">
                <a:latin typeface="times new roman"/>
              </a:rPr>
              <a:t>	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Return 0</a:t>
            </a:r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</p:txBody>
      </p:sp>
      <p:pic>
        <p:nvPicPr>
          <p:cNvPr id="200" name="" descr=""/>
          <p:cNvPicPr/>
          <p:nvPr/>
        </p:nvPicPr>
        <p:blipFill>
          <a:blip r:embed="rId1"/>
          <a:srcRect l="24139" t="34137" r="60142" b="39186"/>
          <a:stretch/>
        </p:blipFill>
        <p:spPr>
          <a:xfrm>
            <a:off x="6264000" y="1368000"/>
            <a:ext cx="3384000" cy="3229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504000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Elemi képfeldolgozó eszközökkel</a:t>
            </a:r>
            <a:endParaRPr b="0" lang="hu-HU" sz="28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202" name="TextShape 2"/>
          <p:cNvSpPr txBox="1"/>
          <p:nvPr/>
        </p:nvSpPr>
        <p:spPr>
          <a:xfrm>
            <a:off x="216000" y="1368000"/>
            <a:ext cx="9504000" cy="2512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endParaRPr b="0" lang="hu-HU" sz="1800" spc="-1" strike="noStrike">
              <a:latin typeface="times new roman"/>
            </a:endParaRPr>
          </a:p>
          <a:p>
            <a:endParaRPr b="0" lang="hu-HU" sz="1800" spc="-1" strike="noStrike">
              <a:latin typeface="times new roman"/>
            </a:endParaRPr>
          </a:p>
          <a:p>
            <a:endParaRPr b="0" lang="hu-HU" sz="1800" spc="-1" strike="noStrike">
              <a:latin typeface="times new roman"/>
            </a:endParaRPr>
          </a:p>
          <a:p>
            <a:endParaRPr b="0" lang="hu-HU" sz="1800" spc="-1" strike="noStrike">
              <a:latin typeface="times new roman"/>
            </a:endParaRPr>
          </a:p>
          <a:p>
            <a:endParaRPr b="0" lang="hu-HU" sz="1800" spc="-1" strike="noStrike">
              <a:latin typeface="times new roman"/>
            </a:endParaRPr>
          </a:p>
          <a:p>
            <a:endParaRPr b="0" lang="hu-HU" sz="1800" spc="-1" strike="noStrike">
              <a:latin typeface="times new roman"/>
            </a:endParaRPr>
          </a:p>
          <a:p>
            <a:endParaRPr b="0" lang="hu-HU" sz="1800" spc="-1" strike="noStrike">
              <a:latin typeface="times new roman"/>
            </a:endParaRPr>
          </a:p>
          <a:p>
            <a:endParaRPr b="0" lang="hu-HU" sz="1800" spc="-1" strike="noStrike">
              <a:latin typeface="times new roman"/>
            </a:endParaRPr>
          </a:p>
          <a:p>
            <a:endParaRPr b="0" lang="hu-HU" sz="1800" spc="-1" strike="noStrike">
              <a:latin typeface="times new roman"/>
            </a:endParaRPr>
          </a:p>
        </p:txBody>
      </p:sp>
      <p:pic>
        <p:nvPicPr>
          <p:cNvPr id="203" name="" descr=""/>
          <p:cNvPicPr/>
          <p:nvPr/>
        </p:nvPicPr>
        <p:blipFill>
          <a:blip r:embed="rId1"/>
          <a:stretch/>
        </p:blipFill>
        <p:spPr>
          <a:xfrm>
            <a:off x="14760" y="1656000"/>
            <a:ext cx="10079640" cy="5316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504000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Elemi képfeldolgozó eszközökkel</a:t>
            </a:r>
            <a:endParaRPr b="0" lang="hu-HU" sz="28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205" name="TextShape 2"/>
          <p:cNvSpPr txBox="1"/>
          <p:nvPr/>
        </p:nvSpPr>
        <p:spPr>
          <a:xfrm>
            <a:off x="216000" y="1584000"/>
            <a:ext cx="9504000" cy="4540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>
              <a:lnSpc>
                <a:spcPts val="3402"/>
              </a:lnSpc>
            </a:pPr>
            <a:r>
              <a:rPr b="1" lang="hu-HU" sz="2200" spc="-1" strike="noStrike">
                <a:latin typeface="times new roman"/>
              </a:rPr>
              <a:t>Hatékonyság: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37 kép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35 esetben sikerült felismerni a kockát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	</a:t>
            </a:r>
            <a:r>
              <a:rPr b="0" lang="hu-HU" sz="2200" spc="-1" strike="noStrike">
                <a:latin typeface="times new roman"/>
              </a:rPr>
              <a:t>A biztonságos algoritmussal 34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32 esetben sikerült helyesen leolvasni</a:t>
            </a:r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</p:txBody>
      </p:sp>
      <p:pic>
        <p:nvPicPr>
          <p:cNvPr id="206" name="" descr=""/>
          <p:cNvPicPr/>
          <p:nvPr/>
        </p:nvPicPr>
        <p:blipFill>
          <a:blip r:embed="rId1"/>
          <a:srcRect l="24139" t="34137" r="60142" b="39186"/>
          <a:stretch/>
        </p:blipFill>
        <p:spPr>
          <a:xfrm>
            <a:off x="6264000" y="1368000"/>
            <a:ext cx="3384000" cy="3229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504000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Gépi tanulással</a:t>
            </a:r>
            <a:endParaRPr b="0" lang="hu-HU" sz="28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208" name="TextShape 2"/>
          <p:cNvSpPr txBox="1"/>
          <p:nvPr/>
        </p:nvSpPr>
        <p:spPr>
          <a:xfrm>
            <a:off x="216000" y="1584000"/>
            <a:ext cx="9504000" cy="4540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just">
              <a:lnSpc>
                <a:spcPts val="3402"/>
              </a:lnSpc>
            </a:pPr>
            <a:r>
              <a:rPr b="1" lang="hu-HU" sz="2200" spc="-1" strike="noStrike">
                <a:solidFill>
                  <a:srgbClr val="000000"/>
                </a:solidFill>
                <a:latin typeface="times new roman"/>
              </a:rPr>
              <a:t>Detektor: Haar Cascade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Szükséges: 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marL="216000" indent="-216000" algn="just">
              <a:lnSpc>
                <a:spcPts val="3402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SOK kép a tábláról, amin van kocka („Pozitív”)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lvl="1" marL="432000" indent="-216000" algn="just">
              <a:lnSpc>
                <a:spcPts val="3402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Be kell jelölni, hogy hol a kocka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marL="216000" indent="-216000" algn="just">
              <a:lnSpc>
                <a:spcPts val="3402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„</a:t>
            </a: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Negatív” képek a tábláról, amin nincs kocka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</p:txBody>
      </p:sp>
      <p:pic>
        <p:nvPicPr>
          <p:cNvPr id="209" name="" descr=""/>
          <p:cNvPicPr/>
          <p:nvPr/>
        </p:nvPicPr>
        <p:blipFill>
          <a:blip r:embed="rId1"/>
          <a:srcRect l="24139" t="34137" r="60142" b="39186"/>
          <a:stretch/>
        </p:blipFill>
        <p:spPr>
          <a:xfrm>
            <a:off x="6264000" y="1368000"/>
            <a:ext cx="3384000" cy="3229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504000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Gépi tanulással</a:t>
            </a:r>
            <a:endParaRPr b="0" lang="hu-HU" sz="28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211" name="TextShape 2"/>
          <p:cNvSpPr txBox="1"/>
          <p:nvPr/>
        </p:nvSpPr>
        <p:spPr>
          <a:xfrm>
            <a:off x="216000" y="1584000"/>
            <a:ext cx="9504000" cy="6268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just">
              <a:lnSpc>
                <a:spcPts val="3402"/>
              </a:lnSpc>
            </a:pPr>
            <a:r>
              <a:rPr b="1" lang="hu-HU" sz="2200" spc="-1" strike="noStrike">
                <a:solidFill>
                  <a:srgbClr val="000000"/>
                </a:solidFill>
                <a:latin typeface="times new roman"/>
              </a:rPr>
              <a:t>Detektor: Haar Cascade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Haar Cascade működési elve: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A képek felbontását drasztikusan lecsökkenti és 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próbál hasonlóságokat keresni a pozitív képek közt.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Például az arcfelismerő észreveszi, hogy a 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homlokunk világosabb mint a szemöldökünk.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Ha „több szinten” tanítom, akkor pontosabb lesz.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Amikor fel kell ismerni egy képen egy objektumot, 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akkor kidobja a kép azon részét, amely biztosan nem az az objektum.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</p:txBody>
      </p:sp>
      <p:pic>
        <p:nvPicPr>
          <p:cNvPr id="212" name="" descr=""/>
          <p:cNvPicPr/>
          <p:nvPr/>
        </p:nvPicPr>
        <p:blipFill>
          <a:blip r:embed="rId1"/>
          <a:srcRect l="24139" t="34137" r="60142" b="39186"/>
          <a:stretch/>
        </p:blipFill>
        <p:spPr>
          <a:xfrm>
            <a:off x="6264000" y="1368000"/>
            <a:ext cx="3384000" cy="3229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Shape 1"/>
          <p:cNvSpPr txBox="1"/>
          <p:nvPr/>
        </p:nvSpPr>
        <p:spPr>
          <a:xfrm>
            <a:off x="504000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Gépi tanulással</a:t>
            </a:r>
            <a:endParaRPr b="0" lang="hu-HU" sz="2800" spc="-1" strike="noStrike">
              <a:solidFill>
                <a:srgbClr val="ffffff"/>
              </a:solidFill>
              <a:latin typeface="Ubuntu"/>
            </a:endParaRPr>
          </a:p>
        </p:txBody>
      </p:sp>
      <p:pic>
        <p:nvPicPr>
          <p:cNvPr id="214" name="" descr=""/>
          <p:cNvPicPr/>
          <p:nvPr/>
        </p:nvPicPr>
        <p:blipFill>
          <a:blip r:embed="rId1"/>
          <a:stretch/>
        </p:blipFill>
        <p:spPr>
          <a:xfrm>
            <a:off x="360" y="1944000"/>
            <a:ext cx="10079640" cy="5501880"/>
          </a:xfrm>
          <a:prstGeom prst="rect">
            <a:avLst/>
          </a:prstGeom>
          <a:ln>
            <a:noFill/>
          </a:ln>
        </p:spPr>
      </p:pic>
      <p:sp>
        <p:nvSpPr>
          <p:cNvPr id="215" name="TextShape 2"/>
          <p:cNvSpPr txBox="1"/>
          <p:nvPr/>
        </p:nvSpPr>
        <p:spPr>
          <a:xfrm>
            <a:off x="225720" y="1296000"/>
            <a:ext cx="6470280" cy="372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hu-HU" sz="2000" spc="-1" strike="noStrike">
                <a:latin typeface="times new roman"/>
              </a:rPr>
              <a:t>Amikor túl kevés képpel tanítottunk:</a:t>
            </a:r>
            <a:endParaRPr b="0" lang="hu-H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" descr=""/>
          <p:cNvPicPr/>
          <p:nvPr/>
        </p:nvPicPr>
        <p:blipFill>
          <a:blip r:embed="rId1"/>
          <a:srcRect l="24139" t="34137" r="60142" b="39186"/>
          <a:stretch/>
        </p:blipFill>
        <p:spPr>
          <a:xfrm>
            <a:off x="6264000" y="1368000"/>
            <a:ext cx="3384000" cy="3229200"/>
          </a:xfrm>
          <a:prstGeom prst="rect">
            <a:avLst/>
          </a:prstGeom>
          <a:ln>
            <a:noFill/>
          </a:ln>
        </p:spPr>
      </p:pic>
      <p:sp>
        <p:nvSpPr>
          <p:cNvPr id="217" name="TextShape 1"/>
          <p:cNvSpPr txBox="1"/>
          <p:nvPr/>
        </p:nvSpPr>
        <p:spPr>
          <a:xfrm>
            <a:off x="504000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Gépi tanulással</a:t>
            </a:r>
            <a:endParaRPr b="0" lang="hu-HU" sz="28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218" name="TextShape 2"/>
          <p:cNvSpPr txBox="1"/>
          <p:nvPr/>
        </p:nvSpPr>
        <p:spPr>
          <a:xfrm>
            <a:off x="168840" y="1800000"/>
            <a:ext cx="9504000" cy="6268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just">
              <a:lnSpc>
                <a:spcPts val="3402"/>
              </a:lnSpc>
            </a:pPr>
            <a:r>
              <a:rPr b="1" lang="hu-HU" sz="2200" spc="-1" strike="noStrike">
                <a:solidFill>
                  <a:srgbClr val="000000"/>
                </a:solidFill>
                <a:latin typeface="times new roman"/>
              </a:rPr>
              <a:t>Pozitív képek előállítása: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Ezres nagyságrend kell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53 alapkép, ezeken futtatjuk a biztonságos algoritmust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Amelyik képen nem találta meg: kidobjuk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Ahol jó eredményt adott: eltároljuk a kocka pozícióját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A képeket átszínezzük, transzformáljuk 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Tükrözés, forgatás, a kép alakjának eldeformálása 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A transzformációnál a kocka helyét is ugyanúgy transzformálni kell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Az elkészült 1617 kép közül 249-et félretettünk tesztelés céljára 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504000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Elemi képfeldolgozó eszközökkel</a:t>
            </a:r>
            <a:endParaRPr b="0" lang="hu-HU" sz="28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67" name="TextShape 2"/>
          <p:cNvSpPr txBox="1"/>
          <p:nvPr/>
        </p:nvSpPr>
        <p:spPr>
          <a:xfrm>
            <a:off x="432000" y="2232000"/>
            <a:ext cx="9216000" cy="1499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just"/>
            <a:r>
              <a:rPr b="1" lang="hu-HU" sz="2000" spc="-1" strike="noStrike">
                <a:solidFill>
                  <a:srgbClr val="000000"/>
                </a:solidFill>
                <a:latin typeface="Times New Roman"/>
              </a:rPr>
              <a:t>Programnyelv: C++</a:t>
            </a:r>
            <a:endParaRPr b="0" lang="hu-HU" sz="2000" spc="-1" strike="noStrike">
              <a:solidFill>
                <a:srgbClr val="000000"/>
              </a:solidFill>
              <a:latin typeface="Times New Roman"/>
            </a:endParaRPr>
          </a:p>
          <a:p>
            <a:pPr algn="just"/>
            <a:endParaRPr b="0" lang="hu-HU" sz="2000" spc="-1" strike="noStrike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b="1" lang="hu-HU" sz="2000" spc="-1" strike="noStrike">
                <a:solidFill>
                  <a:srgbClr val="000000"/>
                </a:solidFill>
                <a:latin typeface="Times New Roman"/>
              </a:rPr>
              <a:t>Képfeldolgozó szoftverkönyvtár: OpenCV</a:t>
            </a:r>
            <a:endParaRPr b="0" lang="hu-HU" sz="2000" spc="-1" strike="noStrike">
              <a:solidFill>
                <a:srgbClr val="000000"/>
              </a:solidFill>
              <a:latin typeface="Times New Roman"/>
            </a:endParaRPr>
          </a:p>
          <a:p>
            <a:pPr algn="just"/>
            <a:endParaRPr b="0" lang="hu-HU" sz="2000" spc="-1" strike="noStrike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b="1" lang="hu-HU" sz="2000" spc="-1" strike="noStrike">
                <a:solidFill>
                  <a:srgbClr val="000000"/>
                </a:solidFill>
                <a:latin typeface="Times New Roman"/>
              </a:rPr>
              <a:t>Fejlesztői környezet: Qt Creator</a:t>
            </a:r>
            <a:endParaRPr b="0" lang="hu-HU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504000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Gépi tanulással</a:t>
            </a:r>
            <a:endParaRPr b="0" lang="hu-HU" sz="28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220" name="TextShape 2"/>
          <p:cNvSpPr txBox="1"/>
          <p:nvPr/>
        </p:nvSpPr>
        <p:spPr>
          <a:xfrm>
            <a:off x="216000" y="1368000"/>
            <a:ext cx="9504000" cy="2812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Egy transzformált kép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</p:txBody>
      </p:sp>
      <p:pic>
        <p:nvPicPr>
          <p:cNvPr id="221" name="" descr=""/>
          <p:cNvPicPr/>
          <p:nvPr/>
        </p:nvPicPr>
        <p:blipFill>
          <a:blip r:embed="rId1"/>
          <a:stretch/>
        </p:blipFill>
        <p:spPr>
          <a:xfrm>
            <a:off x="360" y="2106360"/>
            <a:ext cx="10079640" cy="566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Shape 1"/>
          <p:cNvSpPr txBox="1"/>
          <p:nvPr/>
        </p:nvSpPr>
        <p:spPr>
          <a:xfrm>
            <a:off x="504000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Gépi tanulással</a:t>
            </a:r>
            <a:endParaRPr b="0" lang="hu-HU" sz="28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223" name="TextShape 2"/>
          <p:cNvSpPr txBox="1"/>
          <p:nvPr/>
        </p:nvSpPr>
        <p:spPr>
          <a:xfrm>
            <a:off x="216000" y="1584000"/>
            <a:ext cx="9504000" cy="367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just">
              <a:lnSpc>
                <a:spcPts val="3402"/>
              </a:lnSpc>
            </a:pPr>
            <a:r>
              <a:rPr b="1" lang="hu-HU" sz="2200" spc="-1" strike="noStrike">
                <a:solidFill>
                  <a:srgbClr val="000000"/>
                </a:solidFill>
                <a:latin typeface="times new roman"/>
              </a:rPr>
              <a:t>Algoritmus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Az elemi képfeldolgozó eszközökkel való keresés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algoritmusát használhatjuk, a kockajelölteket keressük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tanítással.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</p:txBody>
      </p:sp>
      <p:pic>
        <p:nvPicPr>
          <p:cNvPr id="224" name="" descr=""/>
          <p:cNvPicPr/>
          <p:nvPr/>
        </p:nvPicPr>
        <p:blipFill>
          <a:blip r:embed="rId1"/>
          <a:srcRect l="24139" t="34137" r="60142" b="39186"/>
          <a:stretch/>
        </p:blipFill>
        <p:spPr>
          <a:xfrm>
            <a:off x="6264000" y="1368000"/>
            <a:ext cx="3384000" cy="3229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504000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Gépi tanulással</a:t>
            </a:r>
            <a:endParaRPr b="0" lang="hu-HU" sz="28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226" name="TextShape 2"/>
          <p:cNvSpPr txBox="1"/>
          <p:nvPr/>
        </p:nvSpPr>
        <p:spPr>
          <a:xfrm>
            <a:off x="216000" y="1584000"/>
            <a:ext cx="9504000" cy="4108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algn="just">
              <a:lnSpc>
                <a:spcPts val="3402"/>
              </a:lnSpc>
            </a:pPr>
            <a:r>
              <a:rPr b="1" lang="hu-HU" sz="2200" spc="-1" strike="noStrike">
                <a:solidFill>
                  <a:srgbClr val="000000"/>
                </a:solidFill>
                <a:latin typeface="times new roman"/>
              </a:rPr>
              <a:t>Hatékonyság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A tesztelt 249 képből 205 alkalommal sikerült 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megtalálni a kocka helyét, és 188-szor sikerült 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helyesen leolvasni.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3402"/>
              </a:lnSpc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Az eredeti 37 képből 36-szor sikerült.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</p:txBody>
      </p:sp>
      <p:pic>
        <p:nvPicPr>
          <p:cNvPr id="227" name="" descr=""/>
          <p:cNvPicPr/>
          <p:nvPr/>
        </p:nvPicPr>
        <p:blipFill>
          <a:blip r:embed="rId1"/>
          <a:srcRect l="24139" t="34137" r="60142" b="39186"/>
          <a:stretch/>
        </p:blipFill>
        <p:spPr>
          <a:xfrm>
            <a:off x="6264000" y="1368000"/>
            <a:ext cx="3384000" cy="3229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504000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Elemi képfeldolgozó eszközökkel</a:t>
            </a:r>
            <a:endParaRPr b="1" lang="hu-HU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9" name="TextShape 2"/>
          <p:cNvSpPr txBox="1"/>
          <p:nvPr/>
        </p:nvSpPr>
        <p:spPr>
          <a:xfrm>
            <a:off x="504000" y="1769040"/>
            <a:ext cx="4426920" cy="499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3200" spc="-1" strike="noStrike">
                <a:latin typeface="Ubuntu"/>
              </a:rPr>
              <a:t>C++</a:t>
            </a:r>
            <a:endParaRPr b="0" lang="hu-HU" sz="3200" spc="-1" strike="noStrike">
              <a:latin typeface="Ubuntu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3200" spc="-1" strike="noStrike">
                <a:latin typeface="Ubuntu"/>
              </a:rPr>
              <a:t>Qt Creator</a:t>
            </a:r>
            <a:endParaRPr b="0" lang="hu-HU" sz="3200" spc="-1" strike="noStrike">
              <a:latin typeface="Ubuntu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3200" spc="-1" strike="noStrike">
                <a:latin typeface="Ubuntu"/>
              </a:rPr>
              <a:t>OpenCV</a:t>
            </a:r>
            <a:endParaRPr b="0" lang="hu-HU" sz="3200" spc="-1" strike="noStrike">
              <a:latin typeface="Ubuntu"/>
            </a:endParaRPr>
          </a:p>
        </p:txBody>
      </p:sp>
      <p:pic>
        <p:nvPicPr>
          <p:cNvPr id="170" name="" descr=""/>
          <p:cNvPicPr/>
          <p:nvPr/>
        </p:nvPicPr>
        <p:blipFill>
          <a:blip r:embed="rId1"/>
          <a:stretch/>
        </p:blipFill>
        <p:spPr>
          <a:xfrm>
            <a:off x="0" y="1458360"/>
            <a:ext cx="10079640" cy="566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504000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Elemi képfeldolgozó eszközökkel</a:t>
            </a:r>
            <a:endParaRPr b="0" lang="hu-HU" sz="28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72" name="TextShape 2"/>
          <p:cNvSpPr txBox="1"/>
          <p:nvPr/>
        </p:nvSpPr>
        <p:spPr>
          <a:xfrm>
            <a:off x="432000" y="1956240"/>
            <a:ext cx="9216000" cy="225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6000" indent="-216000" algn="just">
              <a:lnSpc>
                <a:spcPts val="3402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hu-HU" sz="2200" spc="-1" strike="noStrike">
                <a:solidFill>
                  <a:srgbClr val="000000"/>
                </a:solidFill>
                <a:latin typeface="Times New Roman"/>
              </a:rPr>
              <a:t>Éldetektálás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lvl="1" marL="432000" indent="-216000" algn="just">
              <a:lnSpc>
                <a:spcPts val="3402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Beépített funkció, approximálás után töröttvonalak, a töréspontok koordinátáihoz   </a:t>
            </a: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hu-HU" sz="2200" spc="-1" strike="noStrike">
                <a:solidFill>
                  <a:srgbClr val="000000"/>
                </a:solidFill>
                <a:latin typeface="Times New Roman"/>
              </a:rPr>
              <a:t>férünk hozzá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lvl="1" marL="432000" indent="-216000" algn="just">
              <a:lnSpc>
                <a:spcPts val="3402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  <a:p>
            <a:pPr marL="216000" indent="-216000" algn="just">
              <a:lnSpc>
                <a:spcPts val="3402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hu-HU" sz="2200" spc="-1" strike="noStrike">
                <a:solidFill>
                  <a:srgbClr val="000000"/>
                </a:solidFill>
                <a:latin typeface="Times New Roman"/>
              </a:rPr>
              <a:t>A detektált élek szűrése</a:t>
            </a:r>
            <a:endParaRPr b="0" lang="hu-HU" sz="2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504000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Elemi képfeldolgozó eszközökkel</a:t>
            </a:r>
            <a:endParaRPr b="0" lang="hu-HU" sz="28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74" name="TextShape 2"/>
          <p:cNvSpPr txBox="1"/>
          <p:nvPr/>
        </p:nvSpPr>
        <p:spPr>
          <a:xfrm>
            <a:off x="206280" y="1368000"/>
            <a:ext cx="9504000" cy="369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>
              <a:lnSpc>
                <a:spcPts val="3402"/>
              </a:lnSpc>
            </a:pPr>
            <a:r>
              <a:rPr b="1" lang="hu-HU" sz="2200" spc="-1" strike="noStrike">
                <a:latin typeface="times new roman"/>
              </a:rPr>
              <a:t>Mitől kocka a kocka?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(2 dimenzióban négyzet)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4 csúcsa van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4 egyenlő hosszúságú szakasz határolja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A szögei derékszögek</a:t>
            </a:r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</p:txBody>
      </p:sp>
      <p:pic>
        <p:nvPicPr>
          <p:cNvPr id="175" name="" descr=""/>
          <p:cNvPicPr/>
          <p:nvPr/>
        </p:nvPicPr>
        <p:blipFill>
          <a:blip r:embed="rId1"/>
          <a:srcRect l="24139" t="34137" r="60142" b="39186"/>
          <a:stretch/>
        </p:blipFill>
        <p:spPr>
          <a:xfrm>
            <a:off x="6264000" y="1368000"/>
            <a:ext cx="3384000" cy="3229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504000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Elemi képfeldolgozó eszközökkel</a:t>
            </a:r>
            <a:endParaRPr b="0" lang="hu-HU" sz="28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77" name="TextShape 2"/>
          <p:cNvSpPr txBox="1"/>
          <p:nvPr/>
        </p:nvSpPr>
        <p:spPr>
          <a:xfrm>
            <a:off x="216000" y="1368000"/>
            <a:ext cx="9504000" cy="656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>
              <a:lnSpc>
                <a:spcPts val="3402"/>
              </a:lnSpc>
            </a:pPr>
            <a:r>
              <a:rPr b="1" lang="hu-HU" sz="2200" spc="-1" strike="noStrike">
                <a:latin typeface="times new roman"/>
              </a:rPr>
              <a:t>Mitől kocka a kocka?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(2 dimenzióban négyzet)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4 csúcsa van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4 egyenlő hosszúságú szakasz határolja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A szögei derékszögek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1" lang="hu-HU" sz="2200" spc="-1" strike="noStrike">
                <a:latin typeface="times new roman"/>
              </a:rPr>
              <a:t>Mitől kocka a még a kocka?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Legalább 4 csúcsa van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Konvex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Az átmérő négyzetének fele egyenlő az alakzat területével</a:t>
            </a:r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</p:txBody>
      </p:sp>
      <p:pic>
        <p:nvPicPr>
          <p:cNvPr id="178" name="" descr=""/>
          <p:cNvPicPr/>
          <p:nvPr/>
        </p:nvPicPr>
        <p:blipFill>
          <a:blip r:embed="rId1"/>
          <a:srcRect l="24139" t="34137" r="60142" b="39186"/>
          <a:stretch/>
        </p:blipFill>
        <p:spPr>
          <a:xfrm>
            <a:off x="6264000" y="1368000"/>
            <a:ext cx="3384000" cy="3229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504000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Elemi képfeldolgozó eszközökkel</a:t>
            </a:r>
            <a:endParaRPr b="0" lang="hu-HU" sz="28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216000" y="1584000"/>
            <a:ext cx="9504000" cy="5272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>
              <a:lnSpc>
                <a:spcPts val="3402"/>
              </a:lnSpc>
            </a:pPr>
            <a:r>
              <a:rPr b="1" lang="hu-HU" sz="2200" spc="-1" strike="noStrike">
                <a:latin typeface="times new roman"/>
              </a:rPr>
              <a:t>Mitől dobókocka a dobókocka a táblán?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Legalább 4 csúcsa van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Konvex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Az átmérő négyzetének fele egyenlő az alakzat 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területével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Az átmérő nagysága meghatározott értékek közt mozog</a:t>
            </a:r>
            <a:endParaRPr b="0" lang="hu-HU" sz="2200" spc="-1" strike="noStrike">
              <a:latin typeface="times new roman"/>
            </a:endParaRPr>
          </a:p>
          <a:p>
            <a:pPr>
              <a:lnSpc>
                <a:spcPts val="3402"/>
              </a:lnSpc>
            </a:pPr>
            <a:r>
              <a:rPr b="0" lang="hu-HU" sz="2200" spc="-1" strike="noStrike">
                <a:latin typeface="times new roman"/>
              </a:rPr>
              <a:t>Van rajta 1,2,...6 fekete pötty</a:t>
            </a:r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</p:txBody>
      </p:sp>
      <p:pic>
        <p:nvPicPr>
          <p:cNvPr id="181" name="" descr=""/>
          <p:cNvPicPr/>
          <p:nvPr/>
        </p:nvPicPr>
        <p:blipFill>
          <a:blip r:embed="rId1"/>
          <a:srcRect l="24139" t="34137" r="60142" b="39186"/>
          <a:stretch/>
        </p:blipFill>
        <p:spPr>
          <a:xfrm>
            <a:off x="6264000" y="1368000"/>
            <a:ext cx="3384000" cy="3229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504000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Elemi képfeldolgozó eszközökkel</a:t>
            </a:r>
            <a:endParaRPr b="0" lang="hu-HU" sz="28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83" name="TextShape 2"/>
          <p:cNvSpPr txBox="1"/>
          <p:nvPr/>
        </p:nvSpPr>
        <p:spPr>
          <a:xfrm>
            <a:off x="216000" y="1368000"/>
            <a:ext cx="9504000" cy="2512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i="1" lang="hu-HU" sz="2000" spc="-1" strike="noStrike">
                <a:latin typeface="times new roman"/>
              </a:rPr>
              <a:t>findKocka</a:t>
            </a:r>
            <a:endParaRPr b="0" lang="hu-HU" sz="2000" spc="-1" strike="noStrike">
              <a:latin typeface="times new roman"/>
            </a:endParaRPr>
          </a:p>
          <a:p>
            <a:r>
              <a:rPr b="0" lang="hu-HU" sz="2000" spc="-1" strike="noStrike">
                <a:latin typeface="times new roman"/>
              </a:rPr>
              <a:t>(Egyelőre pöttykeresés nélkül)</a:t>
            </a:r>
            <a:endParaRPr b="0" lang="hu-HU" sz="2000" spc="-1" strike="noStrike">
              <a:latin typeface="times new roman"/>
            </a:endParaRPr>
          </a:p>
          <a:p>
            <a:endParaRPr b="0" lang="hu-HU" sz="2000" spc="-1" strike="noStrike">
              <a:latin typeface="times new roman"/>
            </a:endParaRPr>
          </a:p>
          <a:p>
            <a:endParaRPr b="0" lang="hu-HU" sz="2000" spc="-1" strike="noStrike">
              <a:latin typeface="times new roman"/>
            </a:endParaRPr>
          </a:p>
          <a:p>
            <a:endParaRPr b="0" lang="hu-HU" sz="2000" spc="-1" strike="noStrike">
              <a:latin typeface="times new roman"/>
            </a:endParaRPr>
          </a:p>
          <a:p>
            <a:endParaRPr b="0" lang="hu-HU" sz="2000" spc="-1" strike="noStrike">
              <a:latin typeface="times new roman"/>
            </a:endParaRPr>
          </a:p>
          <a:p>
            <a:endParaRPr b="0" lang="hu-HU" sz="2000" spc="-1" strike="noStrike">
              <a:latin typeface="times new roman"/>
            </a:endParaRPr>
          </a:p>
          <a:p>
            <a:endParaRPr b="0" lang="hu-HU" sz="2000" spc="-1" strike="noStrike">
              <a:latin typeface="times new roman"/>
            </a:endParaRPr>
          </a:p>
          <a:p>
            <a:endParaRPr b="0" lang="hu-HU" sz="2000" spc="-1" strike="noStrike">
              <a:latin typeface="times new roman"/>
            </a:endParaRPr>
          </a:p>
        </p:txBody>
      </p:sp>
      <p:pic>
        <p:nvPicPr>
          <p:cNvPr id="184" name="" descr=""/>
          <p:cNvPicPr/>
          <p:nvPr/>
        </p:nvPicPr>
        <p:blipFill>
          <a:blip r:embed="rId1"/>
          <a:stretch/>
        </p:blipFill>
        <p:spPr>
          <a:xfrm>
            <a:off x="0" y="2160000"/>
            <a:ext cx="10079640" cy="530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504000" y="72000"/>
            <a:ext cx="907164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pPr algn="ctr"/>
            <a:r>
              <a:rPr b="1" lang="hu-HU" sz="2800" spc="-1" strike="noStrike">
                <a:solidFill>
                  <a:srgbClr val="000000"/>
                </a:solidFill>
                <a:latin typeface="Times New Roman"/>
              </a:rPr>
              <a:t>Elemi képfeldolgozó eszközökkel</a:t>
            </a:r>
            <a:endParaRPr b="0" lang="hu-HU" sz="2800" spc="-1" strike="noStrike">
              <a:solidFill>
                <a:srgbClr val="ffffff"/>
              </a:solidFill>
              <a:latin typeface="Ubuntu"/>
            </a:endParaRPr>
          </a:p>
        </p:txBody>
      </p:sp>
      <p:sp>
        <p:nvSpPr>
          <p:cNvPr id="186" name="TextShape 2"/>
          <p:cNvSpPr txBox="1"/>
          <p:nvPr/>
        </p:nvSpPr>
        <p:spPr>
          <a:xfrm>
            <a:off x="216000" y="1368000"/>
            <a:ext cx="9504000" cy="2594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i="1" lang="hu-HU" sz="2200" spc="-1" strike="noStrike">
                <a:latin typeface="times new roman"/>
              </a:rPr>
              <a:t>findKocka</a:t>
            </a:r>
            <a:endParaRPr b="0" lang="hu-HU" sz="2200" spc="-1" strike="noStrike">
              <a:latin typeface="times new roman"/>
            </a:endParaRPr>
          </a:p>
          <a:p>
            <a:r>
              <a:rPr b="0" lang="hu-HU" sz="2200" spc="-1" strike="noStrike">
                <a:latin typeface="times new roman"/>
              </a:rPr>
              <a:t>Összeolvasztás után</a:t>
            </a:r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  <a:p>
            <a:endParaRPr b="0" lang="hu-HU" sz="2200" spc="-1" strike="noStrike">
              <a:latin typeface="times new roman"/>
            </a:endParaRPr>
          </a:p>
        </p:txBody>
      </p:sp>
      <p:pic>
        <p:nvPicPr>
          <p:cNvPr id="187" name="" descr=""/>
          <p:cNvPicPr/>
          <p:nvPr/>
        </p:nvPicPr>
        <p:blipFill>
          <a:blip r:embed="rId1"/>
          <a:stretch/>
        </p:blipFill>
        <p:spPr>
          <a:xfrm>
            <a:off x="0" y="2160000"/>
            <a:ext cx="10079640" cy="5309280"/>
          </a:xfrm>
          <a:prstGeom prst="rect">
            <a:avLst/>
          </a:prstGeom>
          <a:ln>
            <a:noFill/>
          </a:ln>
        </p:spPr>
      </p:pic>
      <p:pic>
        <p:nvPicPr>
          <p:cNvPr id="188" name="" descr=""/>
          <p:cNvPicPr/>
          <p:nvPr/>
        </p:nvPicPr>
        <p:blipFill>
          <a:blip r:embed="rId2"/>
          <a:stretch/>
        </p:blipFill>
        <p:spPr>
          <a:xfrm>
            <a:off x="0" y="2160000"/>
            <a:ext cx="10079640" cy="5295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Application>LibreOffice/6.1.5.2$Linux_X86_64 LibreOffice_project/10$Build-2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2020-12-16T11:53:01Z</dcterms:created>
  <dc:creator/>
  <dc:description/>
  <dc:language>hu-HU</dc:language>
  <cp:lastModifiedBy/>
  <dcterms:modified xsi:type="dcterms:W3CDTF">2020-12-17T12:12:23Z</dcterms:modified>
  <cp:revision>3</cp:revision>
  <dc:subject/>
  <dc:title>Lush Green</dc:title>
</cp:coreProperties>
</file>