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7"/>
  </p:notesMasterIdLst>
  <p:sldIdLst>
    <p:sldId id="258" r:id="rId2"/>
    <p:sldId id="256" r:id="rId3"/>
    <p:sldId id="257" r:id="rId4"/>
    <p:sldId id="266" r:id="rId5"/>
    <p:sldId id="260" r:id="rId6"/>
    <p:sldId id="261" r:id="rId7"/>
    <p:sldId id="264" r:id="rId8"/>
    <p:sldId id="281" r:id="rId9"/>
    <p:sldId id="283" r:id="rId10"/>
    <p:sldId id="282" r:id="rId11"/>
    <p:sldId id="269" r:id="rId12"/>
    <p:sldId id="271" r:id="rId13"/>
    <p:sldId id="273" r:id="rId14"/>
    <p:sldId id="285" r:id="rId15"/>
    <p:sldId id="272" r:id="rId16"/>
    <p:sldId id="270" r:id="rId17"/>
    <p:sldId id="280" r:id="rId18"/>
    <p:sldId id="284" r:id="rId19"/>
    <p:sldId id="274" r:id="rId20"/>
    <p:sldId id="276" r:id="rId21"/>
    <p:sldId id="277" r:id="rId22"/>
    <p:sldId id="278" r:id="rId23"/>
    <p:sldId id="279" r:id="rId24"/>
    <p:sldId id="287" r:id="rId25"/>
    <p:sldId id="267" r:id="rId2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  <p:embeddedFont>
      <p:font typeface="Hind Vadodara Light" panose="020B0604020202020204" charset="0"/>
      <p:regular r:id="rId33"/>
      <p:bold r:id="rId34"/>
    </p:embeddedFont>
    <p:embeddedFont>
      <p:font typeface="Hind Vadodara Medium" panose="020B0604020202020204" charset="0"/>
      <p:regular r:id="rId35"/>
      <p:bold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Roboto Condensed Light" panose="02000000000000000000" pitchFamily="2" charset="0"/>
      <p:regular r:id="rId41"/>
      <p:italic r:id="rId42"/>
    </p:embeddedFont>
    <p:embeddedFont>
      <p:font typeface="Teko Light" panose="020B0604020202020204" charset="0"/>
      <p:regular r:id="rId43"/>
      <p:bold r:id="rId44"/>
    </p:embeddedFont>
    <p:embeddedFont>
      <p:font typeface="Yu Gothic UI Semibold" panose="020B0700000000000000" pitchFamily="34" charset="-128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72"/>
      </p:cViewPr>
      <p:guideLst>
        <p:guide pos="2880"/>
        <p:guide orient="horz" pos="2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11a81bbc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11a81bbc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123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11a81bbc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11a81bbc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59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11a81bbc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11a81bbc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15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3e8071fd6_2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3e8071fd6_2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822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3e8071fd6_2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3e8071fd6_2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367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320de4b7d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6320de4b7d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11a81bbc7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11a81bbc7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63da1a438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63da1a438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11a81bbc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11a81bbc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3e8071fd6_2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3e8071fd6_2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b11a81b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b11a81b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b11a81b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b11a81b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817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3e8071fd6_2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3e8071fd6_2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04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 flipH="1">
            <a:off x="5126168" y="3534082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 flipH="1">
            <a:off x="5126168" y="29668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 idx="2"/>
          </p:nvPr>
        </p:nvSpPr>
        <p:spPr>
          <a:xfrm flipH="1">
            <a:off x="5150318" y="2085436"/>
            <a:ext cx="18210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3"/>
          </p:nvPr>
        </p:nvSpPr>
        <p:spPr>
          <a:xfrm flipH="1">
            <a:off x="5126168" y="15171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4"/>
          </p:nvPr>
        </p:nvSpPr>
        <p:spPr>
          <a:xfrm flipH="1">
            <a:off x="2241967" y="2088936"/>
            <a:ext cx="17937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5"/>
          </p:nvPr>
        </p:nvSpPr>
        <p:spPr>
          <a:xfrm flipH="1">
            <a:off x="2204167" y="151716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ctrTitle" idx="6"/>
          </p:nvPr>
        </p:nvSpPr>
        <p:spPr>
          <a:xfrm flipH="1">
            <a:off x="2204167" y="3534082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7"/>
          </p:nvPr>
        </p:nvSpPr>
        <p:spPr>
          <a:xfrm flipH="1">
            <a:off x="2204167" y="29668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 flipH="1">
            <a:off x="2543653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 flipH="1">
            <a:off x="2266603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ctrTitle" idx="2"/>
          </p:nvPr>
        </p:nvSpPr>
        <p:spPr>
          <a:xfrm flipH="1">
            <a:off x="2543653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3"/>
          </p:nvPr>
        </p:nvSpPr>
        <p:spPr>
          <a:xfrm flipH="1">
            <a:off x="2266608" y="3958300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ctrTitle" idx="4"/>
          </p:nvPr>
        </p:nvSpPr>
        <p:spPr>
          <a:xfrm flipH="1">
            <a:off x="2543653" y="241034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5"/>
          </p:nvPr>
        </p:nvSpPr>
        <p:spPr>
          <a:xfrm flipH="1">
            <a:off x="2266608" y="279217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ctrTitle" idx="6"/>
          </p:nvPr>
        </p:nvSpPr>
        <p:spPr>
          <a:xfrm flipH="1">
            <a:off x="5039747" y="241034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7"/>
          </p:nvPr>
        </p:nvSpPr>
        <p:spPr>
          <a:xfrm flipH="1">
            <a:off x="4762697" y="279335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ctrTitle" idx="8"/>
          </p:nvPr>
        </p:nvSpPr>
        <p:spPr>
          <a:xfrm flipH="1">
            <a:off x="5039747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9"/>
          </p:nvPr>
        </p:nvSpPr>
        <p:spPr>
          <a:xfrm flipH="1">
            <a:off x="4762697" y="395829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ctrTitle" idx="13"/>
          </p:nvPr>
        </p:nvSpPr>
        <p:spPr>
          <a:xfrm flipH="1">
            <a:off x="5039747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4"/>
          </p:nvPr>
        </p:nvSpPr>
        <p:spPr>
          <a:xfrm flipH="1">
            <a:off x="4762697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15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 flipH="1">
            <a:off x="612075" y="1881706"/>
            <a:ext cx="4182900" cy="11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 flipH="1">
            <a:off x="612075" y="2837144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880701" y="2478400"/>
            <a:ext cx="13119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CUSTOM_6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2726850" y="2897239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3292050" y="3488360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451650" y="1351346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4">
  <p:cSld name="CUSTOM_6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ctrTitle"/>
          </p:nvPr>
        </p:nvSpPr>
        <p:spPr>
          <a:xfrm flipH="1">
            <a:off x="4847211" y="2553180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 flipH="1">
            <a:off x="5977611" y="2837721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133750" y="2079350"/>
            <a:ext cx="2000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2069575" y="1357150"/>
            <a:ext cx="514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621618" y="3589129"/>
            <a:ext cx="24180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>
              <a:solidFill>
                <a:schemeClr val="dk1"/>
              </a:solidFill>
              <a:latin typeface="Hind Vadodara Medium"/>
              <a:ea typeface="Hind Vadodara Medium"/>
              <a:cs typeface="Hind Vadodara Medium"/>
              <a:sym typeface="Hind Vadodara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007825" y="1945343"/>
            <a:ext cx="4535700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621050" y="2620363"/>
            <a:ext cx="292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 flipH="1">
            <a:off x="5408076" y="1087185"/>
            <a:ext cx="225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 flipH="1">
            <a:off x="1483662" y="4161895"/>
            <a:ext cx="22500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 idx="2"/>
          </p:nvPr>
        </p:nvSpPr>
        <p:spPr>
          <a:xfrm flipH="1">
            <a:off x="1505901" y="3702014"/>
            <a:ext cx="2205600" cy="62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 flipH="1">
            <a:off x="5408076" y="1497548"/>
            <a:ext cx="22500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ctrTitle"/>
          </p:nvPr>
        </p:nvSpPr>
        <p:spPr>
          <a:xfrm flipH="1">
            <a:off x="616848" y="1589117"/>
            <a:ext cx="3301800" cy="13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ubTitle" idx="1"/>
          </p:nvPr>
        </p:nvSpPr>
        <p:spPr>
          <a:xfrm flipH="1">
            <a:off x="616948" y="2831770"/>
            <a:ext cx="2331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ubTitle" idx="1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title" idx="2" hasCustomPrompt="1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ctrTitle" idx="3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4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5" hasCustomPrompt="1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6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7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 idx="8" hasCustomPrompt="1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ctrTitle" idx="9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3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14" hasCustomPrompt="1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ctrTitle" idx="15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6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17" hasCustomPrompt="1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 idx="1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 flipH="1">
            <a:off x="6552430" y="20108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 flipH="1">
            <a:off x="6472706" y="2473075"/>
            <a:ext cx="1719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2"/>
          </p:nvPr>
        </p:nvSpPr>
        <p:spPr>
          <a:xfrm flipH="1">
            <a:off x="3791699" y="24635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3"/>
          </p:nvPr>
        </p:nvSpPr>
        <p:spPr>
          <a:xfrm flipH="1">
            <a:off x="3791699" y="2938421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ctrTitle" idx="4"/>
          </p:nvPr>
        </p:nvSpPr>
        <p:spPr>
          <a:xfrm flipH="1">
            <a:off x="1071599" y="201085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 flipH="1">
            <a:off x="1071600" y="2473075"/>
            <a:ext cx="1560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 idx="2"/>
          </p:nvPr>
        </p:nvSpPr>
        <p:spPr>
          <a:xfrm>
            <a:off x="2609587" y="2158235"/>
            <a:ext cx="105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4" name="Google Shape;174;p27"/>
          <p:cNvSpPr txBox="1">
            <a:spLocks noGrp="1"/>
          </p:cNvSpPr>
          <p:nvPr>
            <p:ph type="ctrTitle"/>
          </p:nvPr>
        </p:nvSpPr>
        <p:spPr>
          <a:xfrm>
            <a:off x="3938668" y="2324585"/>
            <a:ext cx="4535700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Directed Studies 1</a:t>
            </a: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"/>
          <p:cNvSpPr/>
          <p:nvPr/>
        </p:nvSpPr>
        <p:spPr>
          <a:xfrm>
            <a:off x="371785" y="384278"/>
            <a:ext cx="8379650" cy="423890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7" name="Google Shape;387;p33"/>
          <p:cNvGrpSpPr/>
          <p:nvPr/>
        </p:nvGrpSpPr>
        <p:grpSpPr>
          <a:xfrm>
            <a:off x="8772215" y="-10542"/>
            <a:ext cx="371785" cy="370879"/>
            <a:chOff x="-41111350" y="3239100"/>
            <a:chExt cx="318200" cy="31742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88" name="Google Shape;388;p33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8F2E5E96-3813-4D4F-B078-F8065845B5D4}"/>
                  </a:ext>
                </a:extLst>
              </p:cNvPr>
              <p:cNvSpPr txBox="1"/>
              <p:nvPr/>
            </p:nvSpPr>
            <p:spPr>
              <a:xfrm>
                <a:off x="392565" y="386999"/>
                <a:ext cx="8071534" cy="4073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u="sng" dirty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Proposition 1 </a:t>
                </a:r>
                <a:r>
                  <a:rPr lang="fr-FR" dirty="0"/>
                  <a:t>:</a:t>
                </a:r>
                <a:r>
                  <a:rPr lang="en-US" sz="1600" dirty="0"/>
                  <a:t>The </a:t>
                </a:r>
                <a:r>
                  <a:rPr lang="en-US" sz="1600" dirty="0" err="1"/>
                  <a:t>elasto</a:t>
                </a:r>
                <a:r>
                  <a:rPr lang="en-US" sz="1600" dirty="0"/>
                  <a:t>-plastic bending problem of a clamped plate has a unique weak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fr-F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</m:d>
                    <m:r>
                      <a:rPr lang="fr-FR" sz="16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600" dirty="0"/>
              </a:p>
              <a:p>
                <a:r>
                  <a:rPr lang="fr-FR" sz="1600" b="1" u="sng" dirty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Proof : </a:t>
                </a:r>
              </a:p>
              <a:p>
                <a:r>
                  <a:rPr lang="en-US" sz="1600" dirty="0"/>
                  <a:t>For any matrices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let us introduce the following notations: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𝑡𝑟𝐵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600" b="0" dirty="0"/>
                  <a:t>       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𝑡𝑟𝐵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𝑡𝑟𝐶</m:t>
                        </m:r>
                      </m:e>
                    </m:d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,                        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fr-FR" sz="1600" b="0" dirty="0"/>
              </a:p>
              <a:p>
                <a:r>
                  <a:rPr lang="en-US" sz="1600" dirty="0"/>
                  <a:t>we verify directly via Remark 1 for the operator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𝛺</m:t>
                        </m:r>
                      </m:sub>
                      <m:sup/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fr-FR" sz="160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𝛺</m:t>
                        </m:r>
                      </m:sub>
                      <m:sup/>
                      <m:e>
                        <m:bar>
                          <m:barPr>
                            <m:pos m:val="top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ba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nary>
                    <m:r>
                      <a:rPr lang="fr-FR" sz="1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16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fr-F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d>
                      <m:dPr>
                        <m:ctrlPr>
                          <a:rPr lang="fr-FR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fr-FR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fr-FR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</m:d>
                      </m:e>
                    </m:d>
                  </m:oMath>
                </a14:m>
                <a:endParaRPr lang="fr-FR" sz="1600" b="0" dirty="0"/>
              </a:p>
              <a:p>
                <a:r>
                  <a:rPr lang="fr-FR" sz="1600" i="1" dirty="0" err="1">
                    <a:latin typeface="+mj-lt"/>
                  </a:rPr>
                  <a:t>where</a:t>
                </a:r>
                <a:r>
                  <a:rPr lang="fr-FR" sz="160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i="1">
                        <a:latin typeface="Cambria Math" panose="02040503050406030204" pitchFamily="18" charset="0"/>
                      </a:rPr>
                      <m:t>f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1600" i="1" dirty="0" smtClean="0">
                        <a:latin typeface="Cambria Math" panose="02040503050406030204" pitchFamily="18" charset="0"/>
                      </a:rPr>
                      <m:t>𝛺</m:t>
                    </m:r>
                    <m:r>
                      <a:rPr lang="fr-FR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600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≔</m:t>
                    </m:r>
                    <m:bar>
                      <m:barPr>
                        <m:pos m:val="top"/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bar>
                    <m:d>
                      <m:d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</m:d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̃"/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lang="fr-FR" sz="1600" b="0" dirty="0"/>
              </a:p>
              <a:p>
                <a:r>
                  <a:rPr lang="fr-FR" sz="1600" dirty="0" err="1"/>
                  <a:t>Using</a:t>
                </a:r>
                <a:r>
                  <a:rPr lang="fr-FR" sz="1600" dirty="0"/>
                  <a:t> the </a:t>
                </a:r>
                <a:r>
                  <a:rPr lang="fr-FR" sz="1600" dirty="0" err="1"/>
                  <a:t>weak</a:t>
                </a:r>
                <a:r>
                  <a:rPr lang="fr-FR" sz="1600" dirty="0"/>
                  <a:t> </a:t>
                </a:r>
                <a:r>
                  <a:rPr lang="fr-FR" sz="1600" dirty="0" err="1"/>
                  <a:t>form</a:t>
                </a:r>
                <a:r>
                  <a:rPr lang="fr-FR" sz="1600" dirty="0"/>
                  <a:t> and </a:t>
                </a:r>
                <a:r>
                  <a:rPr lang="fr-FR" sz="1600" b="0" i="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  <a:t>previously</a:t>
                </a:r>
                <a:r>
                  <a:rPr lang="ar-DZ" sz="1600" b="0" i="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  <a:t> </a:t>
                </a:r>
                <a:r>
                  <a:rPr lang="fr-FR" sz="1600" dirty="0">
                    <a:latin typeface="Roboto" panose="02000000000000000000" pitchFamily="2" charset="0"/>
                  </a:rPr>
                  <a:t> notations , </a:t>
                </a:r>
                <a:r>
                  <a:rPr lang="fr-FR" sz="1600" dirty="0" err="1">
                    <a:latin typeface="Roboto" panose="02000000000000000000" pitchFamily="2" charset="0"/>
                  </a:rPr>
                  <a:t>we</a:t>
                </a:r>
                <a:r>
                  <a:rPr lang="fr-FR" sz="1600" dirty="0">
                    <a:latin typeface="Roboto" panose="02000000000000000000" pitchFamily="2" charset="0"/>
                  </a:rPr>
                  <a:t> have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fr-FR" sz="1600" dirty="0">
                    <a:latin typeface="Roboto" panose="02000000000000000000" pitchFamily="2" charset="0"/>
                  </a:rPr>
                  <a:t>=</a:t>
                </a:r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𝛺</m:t>
                        </m:r>
                      </m:sub>
                      <m:sup/>
                      <m:e>
                        <m:bar>
                          <m:barPr>
                            <m:pos m:val="top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ba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nary>
                    <m:r>
                      <a:rPr lang="fr-FR" sz="1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160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1600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fr-FR" sz="1600" b="0" i="0" dirty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sty m:val="p"/>
                          </m:rPr>
                          <a:rPr lang="fr-FR" sz="1600" dirty="0">
                            <a:latin typeface="Cambria Math" panose="02040503050406030204" pitchFamily="18" charset="0"/>
                          </a:rPr>
                          <m:t>Δv</m:t>
                        </m:r>
                      </m:e>
                    </m:d>
                  </m:oMath>
                </a14:m>
                <a:endParaRPr lang="fr-FR" sz="1600" dirty="0"/>
              </a:p>
              <a:p>
                <a:r>
                  <a:rPr lang="fr-FR" sz="1600" dirty="0">
                    <a:latin typeface="Roboto" panose="02000000000000000000" pitchFamily="2" charset="0"/>
                  </a:rPr>
                  <a:t>                   =</a:t>
                </a:r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𝛺</m:t>
                        </m:r>
                      </m:sub>
                      <m:sup/>
                      <m:e>
                        <m:bar>
                          <m:barPr>
                            <m:pos m:val="top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ba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nary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fr-FR" sz="16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}</m:t>
                    </m:r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</m:t>
                    </m:r>
                    <m:d>
                      <m:dPr>
                        <m:ctrlPr>
                          <a:rPr lang="fr-FR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fr-FR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fr-FR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1600" dirty="0"/>
                  <a:t>      </a:t>
                </a:r>
              </a:p>
              <a:p>
                <a:r>
                  <a:rPr lang="en-US" sz="1600" dirty="0"/>
                  <a:t>The obtained form of F is a special case of (2) with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ba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fr-FR" sz="1600" b="0" dirty="0"/>
              </a:p>
              <a:p>
                <a:r>
                  <a:rPr lang="fr-FR" sz="1600" dirty="0" err="1"/>
                  <a:t>hence</a:t>
                </a:r>
                <a:r>
                  <a:rPr lang="fr-FR" sz="1600" dirty="0"/>
                  <a:t> </a:t>
                </a:r>
                <a:r>
                  <a:rPr lang="fr-FR" sz="1600" dirty="0" err="1"/>
                  <a:t>Theorem</a:t>
                </a:r>
                <a:r>
                  <a:rPr lang="fr-FR" sz="1600" dirty="0"/>
                  <a:t> 1 can </a:t>
                </a:r>
                <a:r>
                  <a:rPr lang="fr-FR" sz="1600" dirty="0" err="1"/>
                  <a:t>be</a:t>
                </a:r>
                <a:r>
                  <a:rPr lang="fr-FR" sz="1600" dirty="0"/>
                  <a:t> </a:t>
                </a:r>
                <a:r>
                  <a:rPr lang="fr-FR" sz="1600" dirty="0" err="1"/>
                  <a:t>applied</a:t>
                </a:r>
                <a:r>
                  <a:rPr lang="fr-FR" sz="1600" dirty="0"/>
                  <a:t>.</a:t>
                </a:r>
                <a:endParaRPr lang="fr-FR" sz="1600" b="0" dirty="0"/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8F2E5E96-3813-4D4F-B078-F8065845B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5" y="386999"/>
                <a:ext cx="8071534" cy="4073616"/>
              </a:xfrm>
              <a:prstGeom prst="rect">
                <a:avLst/>
              </a:prstGeom>
              <a:blipFill>
                <a:blip r:embed="rId3"/>
                <a:stretch>
                  <a:fillRect l="-453" t="-448" b="-8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oogle Shape;387;p33">
            <a:extLst>
              <a:ext uri="{FF2B5EF4-FFF2-40B4-BE49-F238E27FC236}">
                <a16:creationId xmlns:a16="http://schemas.microsoft.com/office/drawing/2014/main" id="{5E013066-5F1A-4355-8B1F-DE1B8AC9E9AB}"/>
              </a:ext>
            </a:extLst>
          </p:cNvPr>
          <p:cNvGrpSpPr/>
          <p:nvPr/>
        </p:nvGrpSpPr>
        <p:grpSpPr>
          <a:xfrm>
            <a:off x="0" y="4748054"/>
            <a:ext cx="371785" cy="370879"/>
            <a:chOff x="-41111350" y="3239100"/>
            <a:chExt cx="318200" cy="31742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Google Shape;388;p33">
              <a:extLst>
                <a:ext uri="{FF2B5EF4-FFF2-40B4-BE49-F238E27FC236}">
                  <a16:creationId xmlns:a16="http://schemas.microsoft.com/office/drawing/2014/main" id="{4CD4961F-B5EB-4DBD-B79F-DBBB46AD1120}"/>
                </a:ext>
              </a:extLst>
            </p:cNvPr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9;p33">
              <a:extLst>
                <a:ext uri="{FF2B5EF4-FFF2-40B4-BE49-F238E27FC236}">
                  <a16:creationId xmlns:a16="http://schemas.microsoft.com/office/drawing/2014/main" id="{A20301B3-D094-4B4E-9E3C-880788E96C1C}"/>
                </a:ext>
              </a:extLst>
            </p:cNvPr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0;p33">
              <a:extLst>
                <a:ext uri="{FF2B5EF4-FFF2-40B4-BE49-F238E27FC236}">
                  <a16:creationId xmlns:a16="http://schemas.microsoft.com/office/drawing/2014/main" id="{83EB2FCE-6171-43EF-A6F0-F2D9DF76BBE6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1;p33">
              <a:extLst>
                <a:ext uri="{FF2B5EF4-FFF2-40B4-BE49-F238E27FC236}">
                  <a16:creationId xmlns:a16="http://schemas.microsoft.com/office/drawing/2014/main" id="{F24D4028-FA6F-4B08-BD6F-A568E43E045F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387;p33">
            <a:extLst>
              <a:ext uri="{FF2B5EF4-FFF2-40B4-BE49-F238E27FC236}">
                <a16:creationId xmlns:a16="http://schemas.microsoft.com/office/drawing/2014/main" id="{EFCDDACB-7076-4B5E-8F1E-1105443C6EEB}"/>
              </a:ext>
            </a:extLst>
          </p:cNvPr>
          <p:cNvGrpSpPr/>
          <p:nvPr/>
        </p:nvGrpSpPr>
        <p:grpSpPr>
          <a:xfrm>
            <a:off x="8797875" y="4764134"/>
            <a:ext cx="371785" cy="370879"/>
            <a:chOff x="-41111350" y="3239100"/>
            <a:chExt cx="318200" cy="31742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Google Shape;388;p33">
              <a:extLst>
                <a:ext uri="{FF2B5EF4-FFF2-40B4-BE49-F238E27FC236}">
                  <a16:creationId xmlns:a16="http://schemas.microsoft.com/office/drawing/2014/main" id="{FFE42350-9220-4157-A044-731D5CB0D1A3}"/>
                </a:ext>
              </a:extLst>
            </p:cNvPr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9;p33">
              <a:extLst>
                <a:ext uri="{FF2B5EF4-FFF2-40B4-BE49-F238E27FC236}">
                  <a16:creationId xmlns:a16="http://schemas.microsoft.com/office/drawing/2014/main" id="{363AA213-5790-4159-8D7E-C51EBE46790A}"/>
                </a:ext>
              </a:extLst>
            </p:cNvPr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0;p33">
              <a:extLst>
                <a:ext uri="{FF2B5EF4-FFF2-40B4-BE49-F238E27FC236}">
                  <a16:creationId xmlns:a16="http://schemas.microsoft.com/office/drawing/2014/main" id="{654926DE-C37D-4871-B239-B4D4403FBD59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1;p33">
              <a:extLst>
                <a:ext uri="{FF2B5EF4-FFF2-40B4-BE49-F238E27FC236}">
                  <a16:creationId xmlns:a16="http://schemas.microsoft.com/office/drawing/2014/main" id="{F3933A71-0BA3-4165-8759-49FB484AEF2C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387;p33">
            <a:extLst>
              <a:ext uri="{FF2B5EF4-FFF2-40B4-BE49-F238E27FC236}">
                <a16:creationId xmlns:a16="http://schemas.microsoft.com/office/drawing/2014/main" id="{06329517-64D5-41BD-9016-A7A4F004FC32}"/>
              </a:ext>
            </a:extLst>
          </p:cNvPr>
          <p:cNvGrpSpPr/>
          <p:nvPr/>
        </p:nvGrpSpPr>
        <p:grpSpPr>
          <a:xfrm>
            <a:off x="13786" y="13399"/>
            <a:ext cx="371785" cy="370879"/>
            <a:chOff x="-41111350" y="3239100"/>
            <a:chExt cx="318200" cy="31742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Google Shape;388;p33">
              <a:extLst>
                <a:ext uri="{FF2B5EF4-FFF2-40B4-BE49-F238E27FC236}">
                  <a16:creationId xmlns:a16="http://schemas.microsoft.com/office/drawing/2014/main" id="{468691B9-D3E5-4B96-BEB2-CB492E996DEF}"/>
                </a:ext>
              </a:extLst>
            </p:cNvPr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9;p33">
              <a:extLst>
                <a:ext uri="{FF2B5EF4-FFF2-40B4-BE49-F238E27FC236}">
                  <a16:creationId xmlns:a16="http://schemas.microsoft.com/office/drawing/2014/main" id="{EB51FF63-C1AB-4846-981C-FF03F6692BD6}"/>
                </a:ext>
              </a:extLst>
            </p:cNvPr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0;p33">
              <a:extLst>
                <a:ext uri="{FF2B5EF4-FFF2-40B4-BE49-F238E27FC236}">
                  <a16:creationId xmlns:a16="http://schemas.microsoft.com/office/drawing/2014/main" id="{62BB9546-37E4-4D02-BFC1-02FD5103EED2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1;p33">
              <a:extLst>
                <a:ext uri="{FF2B5EF4-FFF2-40B4-BE49-F238E27FC236}">
                  <a16:creationId xmlns:a16="http://schemas.microsoft.com/office/drawing/2014/main" id="{5DDD21A8-48D7-4CFE-BED9-A1932D65BFA2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5297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029F90E-8938-40CE-8170-E88CEE935B10}"/>
              </a:ext>
            </a:extLst>
          </p:cNvPr>
          <p:cNvSpPr/>
          <p:nvPr/>
        </p:nvSpPr>
        <p:spPr>
          <a:xfrm>
            <a:off x="285749" y="543378"/>
            <a:ext cx="8410573" cy="45520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Google Shape;198;p29">
            <a:extLst>
              <a:ext uri="{FF2B5EF4-FFF2-40B4-BE49-F238E27FC236}">
                <a16:creationId xmlns:a16="http://schemas.microsoft.com/office/drawing/2014/main" id="{CF290D75-A658-472C-AFBE-BF40E060ECFD}"/>
              </a:ext>
            </a:extLst>
          </p:cNvPr>
          <p:cNvSpPr txBox="1">
            <a:spLocks/>
          </p:cNvSpPr>
          <p:nvPr/>
        </p:nvSpPr>
        <p:spPr>
          <a:xfrm>
            <a:off x="845455" y="-80737"/>
            <a:ext cx="4530271" cy="71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6000" b="0" i="0" u="none" strike="noStrike" cap="none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fr-FR" sz="4000" u="sng" dirty="0" err="1">
                <a:solidFill>
                  <a:schemeClr val="tx1"/>
                </a:solidFill>
              </a:rPr>
              <a:t>Finite</a:t>
            </a:r>
            <a:r>
              <a:rPr lang="fr-FR" sz="4000" u="sng" dirty="0">
                <a:solidFill>
                  <a:schemeClr val="tx1"/>
                </a:solidFill>
              </a:rPr>
              <a:t> </a:t>
            </a:r>
            <a:r>
              <a:rPr lang="fr-FR" sz="4000" u="sng" dirty="0" err="1">
                <a:solidFill>
                  <a:schemeClr val="tx1"/>
                </a:solidFill>
              </a:rPr>
              <a:t>element</a:t>
            </a:r>
            <a:r>
              <a:rPr lang="fr-FR" sz="4000" u="sng" dirty="0">
                <a:solidFill>
                  <a:schemeClr val="tx1"/>
                </a:solidFill>
              </a:rPr>
              <a:t> </a:t>
            </a:r>
            <a:r>
              <a:rPr lang="fr-FR" sz="4000" u="sng" dirty="0" err="1">
                <a:solidFill>
                  <a:schemeClr val="tx1"/>
                </a:solidFill>
              </a:rPr>
              <a:t>discretization</a:t>
            </a:r>
            <a:r>
              <a:rPr lang="fr-FR" sz="4000" dirty="0">
                <a:solidFill>
                  <a:schemeClr val="tx1"/>
                </a:solidFill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3E9FDBC-9024-4D99-8126-818E981E6047}"/>
                  </a:ext>
                </a:extLst>
              </p:cNvPr>
              <p:cNvSpPr txBox="1"/>
              <p:nvPr/>
            </p:nvSpPr>
            <p:spPr>
              <a:xfrm>
                <a:off x="285749" y="485321"/>
                <a:ext cx="8410573" cy="4426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b="1" u="sng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Galerkin’s</a:t>
                </a:r>
                <a:r>
                  <a:rPr lang="fr-FR" sz="1800" b="1" i="1" u="sng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FR" sz="1800" b="1" u="sng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method</a:t>
                </a:r>
                <a:r>
                  <a:rPr lang="fr-FR" sz="1800" b="1" i="1" u="sng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FR" sz="1800" b="1" u="sng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</a:t>
                </a:r>
                <a:r>
                  <a:rPr lang="fr-FR" sz="1800" b="1" i="1" u="sng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FR" sz="1800" b="1" u="sng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nonlinear</a:t>
                </a:r>
                <a:r>
                  <a:rPr lang="fr-FR" sz="1800" b="1" i="1" u="sng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FR" sz="1800" b="1" u="sng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operator</a:t>
                </a:r>
                <a:r>
                  <a:rPr lang="fr-FR" sz="1800" b="1" i="1" u="sng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fr-FR" sz="1800" b="1" u="sng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equations</a:t>
                </a:r>
                <a:r>
                  <a:rPr lang="fr-FR" sz="1800" b="1" i="1" u="sng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:</a:t>
                </a:r>
              </a:p>
              <a:p>
                <a:pPr algn="ctr"/>
                <a:endParaRPr lang="fr-FR" sz="1600" b="1" i="1" u="sng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a real Hilbert space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 given operator, which is </a:t>
                </a:r>
                <a:r>
                  <a:rPr lang="en-US" dirty="0">
                    <a:highlight>
                      <a:srgbClr val="FFFF00"/>
                    </a:highlight>
                  </a:rPr>
                  <a:t>uniformly monotone </a:t>
                </a:r>
                <a:r>
                  <a:rPr lang="en-US" dirty="0"/>
                  <a:t>and </a:t>
                </a:r>
                <a:r>
                  <a:rPr lang="en-US" dirty="0">
                    <a:highlight>
                      <a:srgbClr val="FFFF00"/>
                    </a:highlight>
                  </a:rPr>
                  <a:t>Lipschitz continuous</a:t>
                </a:r>
                <a:r>
                  <a:rPr lang="en-US" dirty="0"/>
                  <a:t>. Consider the operator equation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0" dirty="0"/>
                  <a:t>     (1)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 The  equation (1) admits a unique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us write the equation (1) in its equivalent variational forms involving test functions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fr-FR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fr-FR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begChr m:val="{"/>
                        <m:endChr m:val="}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fr-FR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fr-FR" b="0" i="0" dirty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dirty="0"/>
                  <a:t>The approximate solution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defined</a:t>
                </a:r>
                <a:r>
                  <a:rPr lang="fr-FR" dirty="0"/>
                  <a:t> by the </a:t>
                </a:r>
                <a:r>
                  <a:rPr lang="fr-FR" dirty="0" err="1"/>
                  <a:t>subspace</a:t>
                </a:r>
                <a:r>
                  <a:rPr lang="fr-FR" dirty="0"/>
                  <a:t> </a:t>
                </a:r>
                <a:r>
                  <a:rPr lang="fr-FR" dirty="0" err="1"/>
                  <a:t>equation</a:t>
                </a:r>
                <a:endParaRPr lang="fr-FR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fr-FR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b="0" dirty="0">
                    <a:ea typeface="Cambria Math" panose="02040503050406030204" pitchFamily="18" charset="0"/>
                  </a:rPr>
                  <a:t>        (2)</a:t>
                </a:r>
              </a:p>
              <a:p>
                <a:pPr algn="ctr"/>
                <a:endParaRPr lang="fr-FR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The  equation (2) admits a unique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coefficients of the expansion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</m:sSub>
                      </m:e>
                    </m:nary>
                    <m:r>
                      <a:rPr lang="fr-FR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can be obtained as follows. We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≔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fr-FR" b="0" dirty="0"/>
              </a:p>
              <a:p>
                <a:r>
                  <a:rPr lang="fr-FR" dirty="0"/>
                  <a:t>Let us </a:t>
                </a:r>
                <a:r>
                  <a:rPr lang="fr-FR" dirty="0" err="1"/>
                  <a:t>introduce</a:t>
                </a:r>
                <a:r>
                  <a:rPr lang="fr-FR" dirty="0"/>
                  <a:t> the real </a:t>
                </a:r>
                <a:r>
                  <a:rPr lang="fr-FR" dirty="0" err="1"/>
                  <a:t>functions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𝓐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b="0" i="0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b="0" i="0" dirty="0" smtClean="0">
                        <a:latin typeface="Cambria Math" panose="02040503050406030204" pitchFamily="18" charset="0"/>
                      </a:rPr>
                      <m:t>ℝ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𝓐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r-FR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)≔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fr-FR" b="0" dirty="0"/>
              </a:p>
              <a:p>
                <a:r>
                  <a:rPr lang="fr-FR" b="0" dirty="0"/>
                  <a:t>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k</m:t>
                    </m:r>
                    <m:r>
                      <a:rPr lang="fr-FR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/>
                  <a:t>,</a:t>
                </a:r>
                <a:r>
                  <a:rPr lang="en-US" dirty="0"/>
                  <a:t> Now put these functions together in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𝓐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so the coefficients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 of  can be obtained by solving the nonlinear algebraic system of equations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𝓐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r-FR" b="0" dirty="0"/>
                  <a:t>(c) =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fr-FR" b="0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3E9FDBC-9024-4D99-8126-818E981E6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9" y="485321"/>
                <a:ext cx="8410573" cy="4426468"/>
              </a:xfrm>
              <a:prstGeom prst="rect">
                <a:avLst/>
              </a:prstGeom>
              <a:blipFill>
                <a:blip r:embed="rId2"/>
                <a:stretch>
                  <a:fillRect l="-217" t="-964" b="-11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08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/>
          <p:nvPr/>
        </p:nvSpPr>
        <p:spPr>
          <a:xfrm>
            <a:off x="2206171" y="988743"/>
            <a:ext cx="7177744" cy="663570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title"/>
          </p:nvPr>
        </p:nvSpPr>
        <p:spPr>
          <a:xfrm>
            <a:off x="2934668" y="1518257"/>
            <a:ext cx="5747657" cy="578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("</a:t>
            </a:r>
            <a:r>
              <a:rPr lang="fr-FR" sz="2400" b="1" i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Nonlinear</a:t>
            </a:r>
            <a:r>
              <a:rPr lang="fr-FR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b="1" i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Céa's</a:t>
            </a:r>
            <a:r>
              <a:rPr lang="fr-FR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400" b="1" i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lemma</a:t>
            </a:r>
            <a:r>
              <a:rPr lang="fr-FR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") :</a:t>
            </a:r>
            <a:endParaRPr sz="24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96" name="Google Shape;296;p30"/>
          <p:cNvGrpSpPr/>
          <p:nvPr/>
        </p:nvGrpSpPr>
        <p:grpSpPr>
          <a:xfrm>
            <a:off x="1423838" y="2207718"/>
            <a:ext cx="1925121" cy="2883932"/>
            <a:chOff x="-1056625" y="2573725"/>
            <a:chExt cx="917100" cy="1187025"/>
          </a:xfrm>
        </p:grpSpPr>
        <p:sp>
          <p:nvSpPr>
            <p:cNvPr id="297" name="Google Shape;297;p30"/>
            <p:cNvSpPr/>
            <p:nvPr/>
          </p:nvSpPr>
          <p:spPr>
            <a:xfrm>
              <a:off x="-368950" y="3484925"/>
              <a:ext cx="179450" cy="231375"/>
            </a:xfrm>
            <a:custGeom>
              <a:avLst/>
              <a:gdLst/>
              <a:ahLst/>
              <a:cxnLst/>
              <a:rect l="l" t="t" r="r" b="b"/>
              <a:pathLst>
                <a:path w="7178" h="9255" extrusionOk="0">
                  <a:moveTo>
                    <a:pt x="7178" y="1"/>
                  </a:moveTo>
                  <a:cubicBezTo>
                    <a:pt x="4960" y="1567"/>
                    <a:pt x="2544" y="2842"/>
                    <a:pt x="0" y="3799"/>
                  </a:cubicBezTo>
                  <a:lnTo>
                    <a:pt x="0" y="9254"/>
                  </a:lnTo>
                  <a:lnTo>
                    <a:pt x="7178" y="9254"/>
                  </a:lnTo>
                  <a:lnTo>
                    <a:pt x="717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-368950" y="3431250"/>
              <a:ext cx="179450" cy="148650"/>
            </a:xfrm>
            <a:custGeom>
              <a:avLst/>
              <a:gdLst/>
              <a:ahLst/>
              <a:cxnLst/>
              <a:rect l="l" t="t" r="r" b="b"/>
              <a:pathLst>
                <a:path w="7178" h="5946" extrusionOk="0">
                  <a:moveTo>
                    <a:pt x="0" y="1"/>
                  </a:moveTo>
                  <a:lnTo>
                    <a:pt x="0" y="5946"/>
                  </a:lnTo>
                  <a:cubicBezTo>
                    <a:pt x="2544" y="4989"/>
                    <a:pt x="4960" y="3714"/>
                    <a:pt x="7178" y="2148"/>
                  </a:cubicBezTo>
                  <a:lnTo>
                    <a:pt x="7178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-522725" y="3579875"/>
              <a:ext cx="153975" cy="134125"/>
            </a:xfrm>
            <a:custGeom>
              <a:avLst/>
              <a:gdLst/>
              <a:ahLst/>
              <a:cxnLst/>
              <a:rect l="l" t="t" r="r" b="b"/>
              <a:pathLst>
                <a:path w="6159" h="5365" extrusionOk="0">
                  <a:moveTo>
                    <a:pt x="6158" y="1"/>
                  </a:moveTo>
                  <a:cubicBezTo>
                    <a:pt x="5754" y="149"/>
                    <a:pt x="5351" y="298"/>
                    <a:pt x="4947" y="433"/>
                  </a:cubicBezTo>
                  <a:cubicBezTo>
                    <a:pt x="4068" y="2998"/>
                    <a:pt x="2559" y="5364"/>
                    <a:pt x="1" y="5364"/>
                  </a:cubicBezTo>
                  <a:lnTo>
                    <a:pt x="6158" y="5364"/>
                  </a:lnTo>
                  <a:lnTo>
                    <a:pt x="615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-399075" y="3431250"/>
              <a:ext cx="30150" cy="159450"/>
            </a:xfrm>
            <a:custGeom>
              <a:avLst/>
              <a:gdLst/>
              <a:ahLst/>
              <a:cxnLst/>
              <a:rect l="l" t="t" r="r" b="b"/>
              <a:pathLst>
                <a:path w="1206" h="6378" extrusionOk="0">
                  <a:moveTo>
                    <a:pt x="1205" y="1"/>
                  </a:moveTo>
                  <a:cubicBezTo>
                    <a:pt x="1205" y="1"/>
                    <a:pt x="1042" y="3331"/>
                    <a:pt x="1" y="6378"/>
                  </a:cubicBezTo>
                  <a:cubicBezTo>
                    <a:pt x="405" y="6243"/>
                    <a:pt x="808" y="6094"/>
                    <a:pt x="1205" y="5946"/>
                  </a:cubicBezTo>
                  <a:lnTo>
                    <a:pt x="1205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-785950" y="3335425"/>
              <a:ext cx="232250" cy="103825"/>
            </a:xfrm>
            <a:custGeom>
              <a:avLst/>
              <a:gdLst/>
              <a:ahLst/>
              <a:cxnLst/>
              <a:rect l="l" t="t" r="r" b="b"/>
              <a:pathLst>
                <a:path w="9290" h="4153" extrusionOk="0">
                  <a:moveTo>
                    <a:pt x="4153" y="0"/>
                  </a:moveTo>
                  <a:cubicBezTo>
                    <a:pt x="1857" y="0"/>
                    <a:pt x="1" y="1857"/>
                    <a:pt x="1" y="4153"/>
                  </a:cubicBezTo>
                  <a:lnTo>
                    <a:pt x="9290" y="4153"/>
                  </a:lnTo>
                  <a:cubicBezTo>
                    <a:pt x="9290" y="1857"/>
                    <a:pt x="7426" y="0"/>
                    <a:pt x="5138" y="0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-609150" y="2887950"/>
              <a:ext cx="152700" cy="107925"/>
            </a:xfrm>
            <a:custGeom>
              <a:avLst/>
              <a:gdLst/>
              <a:ahLst/>
              <a:cxnLst/>
              <a:rect l="l" t="t" r="r" b="b"/>
              <a:pathLst>
                <a:path w="6108" h="4317" extrusionOk="0">
                  <a:moveTo>
                    <a:pt x="222" y="0"/>
                  </a:moveTo>
                  <a:cubicBezTo>
                    <a:pt x="148" y="0"/>
                    <a:pt x="74" y="0"/>
                    <a:pt x="0" y="1"/>
                  </a:cubicBezTo>
                  <a:lnTo>
                    <a:pt x="220" y="3168"/>
                  </a:lnTo>
                  <a:cubicBezTo>
                    <a:pt x="2714" y="3168"/>
                    <a:pt x="4627" y="3615"/>
                    <a:pt x="6108" y="4316"/>
                  </a:cubicBezTo>
                  <a:cubicBezTo>
                    <a:pt x="5980" y="2927"/>
                    <a:pt x="5591" y="1588"/>
                    <a:pt x="4833" y="412"/>
                  </a:cubicBezTo>
                  <a:cubicBezTo>
                    <a:pt x="3311" y="142"/>
                    <a:pt x="1770" y="0"/>
                    <a:pt x="222" y="0"/>
                  </a:cubicBez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-488350" y="2898250"/>
              <a:ext cx="302925" cy="505400"/>
            </a:xfrm>
            <a:custGeom>
              <a:avLst/>
              <a:gdLst/>
              <a:ahLst/>
              <a:cxnLst/>
              <a:rect l="l" t="t" r="r" b="b"/>
              <a:pathLst>
                <a:path w="12117" h="20216" extrusionOk="0">
                  <a:moveTo>
                    <a:pt x="1" y="0"/>
                  </a:moveTo>
                  <a:lnTo>
                    <a:pt x="1" y="0"/>
                  </a:lnTo>
                  <a:cubicBezTo>
                    <a:pt x="752" y="1176"/>
                    <a:pt x="1141" y="2515"/>
                    <a:pt x="1276" y="3904"/>
                  </a:cubicBezTo>
                  <a:cubicBezTo>
                    <a:pt x="5478" y="5909"/>
                    <a:pt x="6158" y="10083"/>
                    <a:pt x="6562" y="12499"/>
                  </a:cubicBezTo>
                  <a:cubicBezTo>
                    <a:pt x="7136" y="15957"/>
                    <a:pt x="6633" y="20215"/>
                    <a:pt x="6633" y="20215"/>
                  </a:cubicBezTo>
                  <a:lnTo>
                    <a:pt x="12117" y="20208"/>
                  </a:lnTo>
                  <a:cubicBezTo>
                    <a:pt x="12117" y="20208"/>
                    <a:pt x="11897" y="15305"/>
                    <a:pt x="11323" y="11316"/>
                  </a:cubicBezTo>
                  <a:cubicBezTo>
                    <a:pt x="10849" y="8063"/>
                    <a:pt x="9035" y="167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-792500" y="2732425"/>
              <a:ext cx="205875" cy="441650"/>
            </a:xfrm>
            <a:custGeom>
              <a:avLst/>
              <a:gdLst/>
              <a:ahLst/>
              <a:cxnLst/>
              <a:rect l="l" t="t" r="r" b="b"/>
              <a:pathLst>
                <a:path w="8235" h="17666" extrusionOk="0">
                  <a:moveTo>
                    <a:pt x="114" y="1"/>
                  </a:moveTo>
                  <a:cubicBezTo>
                    <a:pt x="50" y="1"/>
                    <a:pt x="1" y="51"/>
                    <a:pt x="1" y="114"/>
                  </a:cubicBezTo>
                  <a:lnTo>
                    <a:pt x="1" y="17552"/>
                  </a:lnTo>
                  <a:cubicBezTo>
                    <a:pt x="1" y="17616"/>
                    <a:pt x="50" y="17665"/>
                    <a:pt x="114" y="17665"/>
                  </a:cubicBezTo>
                  <a:lnTo>
                    <a:pt x="8121" y="17665"/>
                  </a:lnTo>
                  <a:cubicBezTo>
                    <a:pt x="8184" y="17665"/>
                    <a:pt x="8234" y="17616"/>
                    <a:pt x="8234" y="17552"/>
                  </a:cubicBezTo>
                  <a:lnTo>
                    <a:pt x="8234" y="114"/>
                  </a:lnTo>
                  <a:cubicBezTo>
                    <a:pt x="8234" y="51"/>
                    <a:pt x="8184" y="1"/>
                    <a:pt x="8121" y="1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-792500" y="2820125"/>
              <a:ext cx="205875" cy="353950"/>
            </a:xfrm>
            <a:custGeom>
              <a:avLst/>
              <a:gdLst/>
              <a:ahLst/>
              <a:cxnLst/>
              <a:rect l="l" t="t" r="r" b="b"/>
              <a:pathLst>
                <a:path w="8235" h="14158" extrusionOk="0">
                  <a:moveTo>
                    <a:pt x="8234" y="0"/>
                  </a:moveTo>
                  <a:cubicBezTo>
                    <a:pt x="6626" y="4330"/>
                    <a:pt x="3976" y="8383"/>
                    <a:pt x="164" y="10756"/>
                  </a:cubicBezTo>
                  <a:cubicBezTo>
                    <a:pt x="64" y="10820"/>
                    <a:pt x="1" y="10926"/>
                    <a:pt x="1" y="11040"/>
                  </a:cubicBezTo>
                  <a:lnTo>
                    <a:pt x="1" y="13817"/>
                  </a:lnTo>
                  <a:cubicBezTo>
                    <a:pt x="1" y="14001"/>
                    <a:pt x="156" y="14157"/>
                    <a:pt x="341" y="14157"/>
                  </a:cubicBezTo>
                  <a:lnTo>
                    <a:pt x="7901" y="14157"/>
                  </a:lnTo>
                  <a:cubicBezTo>
                    <a:pt x="8085" y="14157"/>
                    <a:pt x="8234" y="14001"/>
                    <a:pt x="8234" y="13817"/>
                  </a:cubicBezTo>
                  <a:lnTo>
                    <a:pt x="8234" y="0"/>
                  </a:lnTo>
                  <a:close/>
                </a:path>
              </a:pathLst>
            </a:custGeom>
            <a:solidFill>
              <a:srgbClr val="D1D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-747150" y="3174050"/>
              <a:ext cx="115350" cy="32075"/>
            </a:xfrm>
            <a:custGeom>
              <a:avLst/>
              <a:gdLst/>
              <a:ahLst/>
              <a:cxnLst/>
              <a:rect l="l" t="t" r="r" b="b"/>
              <a:pathLst>
                <a:path w="4614" h="1283" extrusionOk="0">
                  <a:moveTo>
                    <a:pt x="0" y="0"/>
                  </a:moveTo>
                  <a:lnTo>
                    <a:pt x="0" y="1127"/>
                  </a:lnTo>
                  <a:cubicBezTo>
                    <a:pt x="0" y="1212"/>
                    <a:pt x="71" y="1283"/>
                    <a:pt x="156" y="1283"/>
                  </a:cubicBezTo>
                  <a:lnTo>
                    <a:pt x="4457" y="1283"/>
                  </a:lnTo>
                  <a:cubicBezTo>
                    <a:pt x="4542" y="1283"/>
                    <a:pt x="4613" y="1212"/>
                    <a:pt x="4613" y="1127"/>
                  </a:cubicBezTo>
                  <a:lnTo>
                    <a:pt x="4606" y="0"/>
                  </a:ln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-726775" y="3206100"/>
              <a:ext cx="74600" cy="15450"/>
            </a:xfrm>
            <a:custGeom>
              <a:avLst/>
              <a:gdLst/>
              <a:ahLst/>
              <a:cxnLst/>
              <a:rect l="l" t="t" r="r" b="b"/>
              <a:pathLst>
                <a:path w="2984" h="618" extrusionOk="0">
                  <a:moveTo>
                    <a:pt x="0" y="1"/>
                  </a:moveTo>
                  <a:cubicBezTo>
                    <a:pt x="0" y="341"/>
                    <a:pt x="270" y="617"/>
                    <a:pt x="610" y="617"/>
                  </a:cubicBezTo>
                  <a:lnTo>
                    <a:pt x="2367" y="617"/>
                  </a:lnTo>
                  <a:cubicBezTo>
                    <a:pt x="2707" y="617"/>
                    <a:pt x="2983" y="341"/>
                    <a:pt x="2983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-654150" y="2853950"/>
              <a:ext cx="175575" cy="168825"/>
            </a:xfrm>
            <a:custGeom>
              <a:avLst/>
              <a:gdLst/>
              <a:ahLst/>
              <a:cxnLst/>
              <a:rect l="l" t="t" r="r" b="b"/>
              <a:pathLst>
                <a:path w="7023" h="6753" extrusionOk="0">
                  <a:moveTo>
                    <a:pt x="3655" y="1"/>
                  </a:moveTo>
                  <a:cubicBezTo>
                    <a:pt x="3651" y="1"/>
                    <a:pt x="3647" y="1"/>
                    <a:pt x="3642" y="1"/>
                  </a:cubicBezTo>
                  <a:cubicBezTo>
                    <a:pt x="2275" y="1"/>
                    <a:pt x="1042" y="823"/>
                    <a:pt x="525" y="2084"/>
                  </a:cubicBezTo>
                  <a:cubicBezTo>
                    <a:pt x="0" y="3345"/>
                    <a:pt x="291" y="4798"/>
                    <a:pt x="1255" y="5761"/>
                  </a:cubicBezTo>
                  <a:cubicBezTo>
                    <a:pt x="1899" y="6411"/>
                    <a:pt x="2767" y="6753"/>
                    <a:pt x="3648" y="6753"/>
                  </a:cubicBezTo>
                  <a:cubicBezTo>
                    <a:pt x="4083" y="6753"/>
                    <a:pt x="4522" y="6669"/>
                    <a:pt x="4939" y="6498"/>
                  </a:cubicBezTo>
                  <a:cubicBezTo>
                    <a:pt x="6200" y="5974"/>
                    <a:pt x="7022" y="4741"/>
                    <a:pt x="7022" y="3373"/>
                  </a:cubicBezTo>
                  <a:cubicBezTo>
                    <a:pt x="7022" y="1514"/>
                    <a:pt x="5513" y="1"/>
                    <a:pt x="3655" y="1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-640325" y="2866700"/>
              <a:ext cx="148800" cy="143150"/>
            </a:xfrm>
            <a:custGeom>
              <a:avLst/>
              <a:gdLst/>
              <a:ahLst/>
              <a:cxnLst/>
              <a:rect l="l" t="t" r="r" b="b"/>
              <a:pathLst>
                <a:path w="5952" h="5726" extrusionOk="0">
                  <a:moveTo>
                    <a:pt x="3091" y="1"/>
                  </a:moveTo>
                  <a:cubicBezTo>
                    <a:pt x="2345" y="1"/>
                    <a:pt x="1612" y="292"/>
                    <a:pt x="1063" y="837"/>
                  </a:cubicBezTo>
                  <a:cubicBezTo>
                    <a:pt x="248" y="1659"/>
                    <a:pt x="0" y="2892"/>
                    <a:pt x="446" y="3962"/>
                  </a:cubicBezTo>
                  <a:cubicBezTo>
                    <a:pt x="886" y="5032"/>
                    <a:pt x="1934" y="5726"/>
                    <a:pt x="3089" y="5726"/>
                  </a:cubicBezTo>
                  <a:cubicBezTo>
                    <a:pt x="4670" y="5726"/>
                    <a:pt x="5952" y="4444"/>
                    <a:pt x="5952" y="2863"/>
                  </a:cubicBezTo>
                  <a:cubicBezTo>
                    <a:pt x="5952" y="1708"/>
                    <a:pt x="5258" y="660"/>
                    <a:pt x="4188" y="220"/>
                  </a:cubicBezTo>
                  <a:cubicBezTo>
                    <a:pt x="3833" y="72"/>
                    <a:pt x="3460" y="1"/>
                    <a:pt x="3091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-736000" y="2597100"/>
              <a:ext cx="92850" cy="135350"/>
            </a:xfrm>
            <a:custGeom>
              <a:avLst/>
              <a:gdLst/>
              <a:ahLst/>
              <a:cxnLst/>
              <a:rect l="l" t="t" r="r" b="b"/>
              <a:pathLst>
                <a:path w="3714" h="5414" extrusionOk="0">
                  <a:moveTo>
                    <a:pt x="1" y="1"/>
                  </a:moveTo>
                  <a:lnTo>
                    <a:pt x="1" y="5414"/>
                  </a:lnTo>
                  <a:lnTo>
                    <a:pt x="3714" y="5414"/>
                  </a:lnTo>
                  <a:lnTo>
                    <a:pt x="3714" y="1"/>
                  </a:ln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-769300" y="2573725"/>
              <a:ext cx="159450" cy="23400"/>
            </a:xfrm>
            <a:custGeom>
              <a:avLst/>
              <a:gdLst/>
              <a:ahLst/>
              <a:cxnLst/>
              <a:rect l="l" t="t" r="r" b="b"/>
              <a:pathLst>
                <a:path w="6378" h="936" extrusionOk="0">
                  <a:moveTo>
                    <a:pt x="1" y="0"/>
                  </a:moveTo>
                  <a:cubicBezTo>
                    <a:pt x="1" y="517"/>
                    <a:pt x="419" y="936"/>
                    <a:pt x="936" y="936"/>
                  </a:cubicBezTo>
                  <a:lnTo>
                    <a:pt x="5443" y="936"/>
                  </a:lnTo>
                  <a:cubicBezTo>
                    <a:pt x="5960" y="936"/>
                    <a:pt x="6378" y="517"/>
                    <a:pt x="6378" y="0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-917025" y="3394950"/>
              <a:ext cx="756225" cy="56875"/>
            </a:xfrm>
            <a:custGeom>
              <a:avLst/>
              <a:gdLst/>
              <a:ahLst/>
              <a:cxnLst/>
              <a:rect l="l" t="t" r="r" b="b"/>
              <a:pathLst>
                <a:path w="30249" h="2275" extrusionOk="0">
                  <a:moveTo>
                    <a:pt x="376" y="0"/>
                  </a:moveTo>
                  <a:cubicBezTo>
                    <a:pt x="163" y="0"/>
                    <a:pt x="0" y="163"/>
                    <a:pt x="0" y="376"/>
                  </a:cubicBezTo>
                  <a:lnTo>
                    <a:pt x="0" y="1899"/>
                  </a:lnTo>
                  <a:cubicBezTo>
                    <a:pt x="0" y="2105"/>
                    <a:pt x="163" y="2275"/>
                    <a:pt x="376" y="2275"/>
                  </a:cubicBezTo>
                  <a:lnTo>
                    <a:pt x="29873" y="2275"/>
                  </a:lnTo>
                  <a:cubicBezTo>
                    <a:pt x="30079" y="2275"/>
                    <a:pt x="30249" y="2105"/>
                    <a:pt x="30249" y="1899"/>
                  </a:cubicBezTo>
                  <a:lnTo>
                    <a:pt x="30249" y="376"/>
                  </a:lnTo>
                  <a:cubicBezTo>
                    <a:pt x="30249" y="163"/>
                    <a:pt x="30079" y="0"/>
                    <a:pt x="29873" y="0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-1056625" y="3705125"/>
              <a:ext cx="917100" cy="55625"/>
            </a:xfrm>
            <a:custGeom>
              <a:avLst/>
              <a:gdLst/>
              <a:ahLst/>
              <a:cxnLst/>
              <a:rect l="l" t="t" r="r" b="b"/>
              <a:pathLst>
                <a:path w="36684" h="2225" extrusionOk="0">
                  <a:moveTo>
                    <a:pt x="3799" y="0"/>
                  </a:moveTo>
                  <a:cubicBezTo>
                    <a:pt x="2226" y="0"/>
                    <a:pt x="773" y="850"/>
                    <a:pt x="1" y="2225"/>
                  </a:cubicBezTo>
                  <a:lnTo>
                    <a:pt x="35989" y="2225"/>
                  </a:lnTo>
                  <a:cubicBezTo>
                    <a:pt x="36371" y="2225"/>
                    <a:pt x="36683" y="1913"/>
                    <a:pt x="36683" y="1531"/>
                  </a:cubicBezTo>
                  <a:lnTo>
                    <a:pt x="36683" y="694"/>
                  </a:lnTo>
                  <a:cubicBezTo>
                    <a:pt x="36683" y="312"/>
                    <a:pt x="36371" y="0"/>
                    <a:pt x="35989" y="0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-777450" y="2985250"/>
              <a:ext cx="6775" cy="60525"/>
            </a:xfrm>
            <a:custGeom>
              <a:avLst/>
              <a:gdLst/>
              <a:ahLst/>
              <a:cxnLst/>
              <a:rect l="l" t="t" r="r" b="b"/>
              <a:pathLst>
                <a:path w="271" h="2421" extrusionOk="0">
                  <a:moveTo>
                    <a:pt x="135" y="1"/>
                  </a:moveTo>
                  <a:cubicBezTo>
                    <a:pt x="68" y="1"/>
                    <a:pt x="1" y="45"/>
                    <a:pt x="1" y="134"/>
                  </a:cubicBezTo>
                  <a:lnTo>
                    <a:pt x="1" y="2288"/>
                  </a:lnTo>
                  <a:cubicBezTo>
                    <a:pt x="1" y="2376"/>
                    <a:pt x="68" y="2421"/>
                    <a:pt x="135" y="2421"/>
                  </a:cubicBezTo>
                  <a:cubicBezTo>
                    <a:pt x="203" y="2421"/>
                    <a:pt x="270" y="2376"/>
                    <a:pt x="270" y="2288"/>
                  </a:cubicBezTo>
                  <a:lnTo>
                    <a:pt x="270" y="134"/>
                  </a:lnTo>
                  <a:cubicBezTo>
                    <a:pt x="270" y="45"/>
                    <a:pt x="203" y="1"/>
                    <a:pt x="13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-777450" y="2760475"/>
              <a:ext cx="6775" cy="160775"/>
            </a:xfrm>
            <a:custGeom>
              <a:avLst/>
              <a:gdLst/>
              <a:ahLst/>
              <a:cxnLst/>
              <a:rect l="l" t="t" r="r" b="b"/>
              <a:pathLst>
                <a:path w="271" h="6431" extrusionOk="0">
                  <a:moveTo>
                    <a:pt x="135" y="0"/>
                  </a:moveTo>
                  <a:cubicBezTo>
                    <a:pt x="68" y="0"/>
                    <a:pt x="1" y="45"/>
                    <a:pt x="1" y="133"/>
                  </a:cubicBezTo>
                  <a:lnTo>
                    <a:pt x="1" y="6298"/>
                  </a:lnTo>
                  <a:cubicBezTo>
                    <a:pt x="1" y="6386"/>
                    <a:pt x="68" y="6430"/>
                    <a:pt x="135" y="6430"/>
                  </a:cubicBezTo>
                  <a:cubicBezTo>
                    <a:pt x="203" y="6430"/>
                    <a:pt x="270" y="6386"/>
                    <a:pt x="270" y="6298"/>
                  </a:cubicBezTo>
                  <a:lnTo>
                    <a:pt x="270" y="133"/>
                  </a:lnTo>
                  <a:cubicBezTo>
                    <a:pt x="270" y="45"/>
                    <a:pt x="203" y="0"/>
                    <a:pt x="135" y="0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-898425" y="3406650"/>
              <a:ext cx="24325" cy="23000"/>
            </a:xfrm>
            <a:custGeom>
              <a:avLst/>
              <a:gdLst/>
              <a:ahLst/>
              <a:cxnLst/>
              <a:rect l="l" t="t" r="r" b="b"/>
              <a:pathLst>
                <a:path w="973" h="920" extrusionOk="0">
                  <a:moveTo>
                    <a:pt x="539" y="259"/>
                  </a:moveTo>
                  <a:lnTo>
                    <a:pt x="539" y="259"/>
                  </a:lnTo>
                  <a:cubicBezTo>
                    <a:pt x="539" y="259"/>
                    <a:pt x="538" y="259"/>
                    <a:pt x="537" y="260"/>
                  </a:cubicBezTo>
                  <a:lnTo>
                    <a:pt x="537" y="260"/>
                  </a:lnTo>
                  <a:cubicBezTo>
                    <a:pt x="538" y="259"/>
                    <a:pt x="539" y="259"/>
                    <a:pt x="539" y="259"/>
                  </a:cubicBezTo>
                  <a:close/>
                  <a:moveTo>
                    <a:pt x="569" y="1"/>
                  </a:moveTo>
                  <a:cubicBezTo>
                    <a:pt x="474" y="1"/>
                    <a:pt x="378" y="24"/>
                    <a:pt x="291" y="71"/>
                  </a:cubicBezTo>
                  <a:cubicBezTo>
                    <a:pt x="121" y="170"/>
                    <a:pt x="15" y="347"/>
                    <a:pt x="7" y="538"/>
                  </a:cubicBezTo>
                  <a:cubicBezTo>
                    <a:pt x="0" y="652"/>
                    <a:pt x="29" y="758"/>
                    <a:pt x="78" y="850"/>
                  </a:cubicBezTo>
                  <a:cubicBezTo>
                    <a:pt x="107" y="899"/>
                    <a:pt x="149" y="919"/>
                    <a:pt x="191" y="919"/>
                  </a:cubicBezTo>
                  <a:cubicBezTo>
                    <a:pt x="282" y="919"/>
                    <a:pt x="370" y="822"/>
                    <a:pt x="312" y="715"/>
                  </a:cubicBezTo>
                  <a:lnTo>
                    <a:pt x="298" y="680"/>
                  </a:lnTo>
                  <a:cubicBezTo>
                    <a:pt x="295" y="675"/>
                    <a:pt x="294" y="672"/>
                    <a:pt x="293" y="672"/>
                  </a:cubicBezTo>
                  <a:lnTo>
                    <a:pt x="293" y="672"/>
                  </a:lnTo>
                  <a:cubicBezTo>
                    <a:pt x="292" y="672"/>
                    <a:pt x="294" y="678"/>
                    <a:pt x="298" y="687"/>
                  </a:cubicBezTo>
                  <a:lnTo>
                    <a:pt x="291" y="673"/>
                  </a:lnTo>
                  <a:cubicBezTo>
                    <a:pt x="284" y="652"/>
                    <a:pt x="277" y="637"/>
                    <a:pt x="277" y="616"/>
                  </a:cubicBezTo>
                  <a:lnTo>
                    <a:pt x="277" y="609"/>
                  </a:lnTo>
                  <a:lnTo>
                    <a:pt x="277" y="574"/>
                  </a:lnTo>
                  <a:cubicBezTo>
                    <a:pt x="277" y="560"/>
                    <a:pt x="284" y="517"/>
                    <a:pt x="277" y="510"/>
                  </a:cubicBezTo>
                  <a:lnTo>
                    <a:pt x="277" y="503"/>
                  </a:lnTo>
                  <a:cubicBezTo>
                    <a:pt x="277" y="496"/>
                    <a:pt x="277" y="489"/>
                    <a:pt x="284" y="475"/>
                  </a:cubicBezTo>
                  <a:cubicBezTo>
                    <a:pt x="284" y="467"/>
                    <a:pt x="284" y="453"/>
                    <a:pt x="291" y="446"/>
                  </a:cubicBezTo>
                  <a:lnTo>
                    <a:pt x="298" y="426"/>
                  </a:lnTo>
                  <a:lnTo>
                    <a:pt x="298" y="426"/>
                  </a:lnTo>
                  <a:cubicBezTo>
                    <a:pt x="293" y="439"/>
                    <a:pt x="292" y="443"/>
                    <a:pt x="293" y="443"/>
                  </a:cubicBezTo>
                  <a:cubicBezTo>
                    <a:pt x="294" y="443"/>
                    <a:pt x="295" y="442"/>
                    <a:pt x="298" y="439"/>
                  </a:cubicBezTo>
                  <a:cubicBezTo>
                    <a:pt x="305" y="418"/>
                    <a:pt x="319" y="397"/>
                    <a:pt x="326" y="382"/>
                  </a:cubicBezTo>
                  <a:lnTo>
                    <a:pt x="333" y="368"/>
                  </a:lnTo>
                  <a:lnTo>
                    <a:pt x="333" y="368"/>
                  </a:lnTo>
                  <a:cubicBezTo>
                    <a:pt x="329" y="377"/>
                    <a:pt x="327" y="383"/>
                    <a:pt x="328" y="383"/>
                  </a:cubicBezTo>
                  <a:cubicBezTo>
                    <a:pt x="329" y="383"/>
                    <a:pt x="331" y="381"/>
                    <a:pt x="333" y="375"/>
                  </a:cubicBezTo>
                  <a:lnTo>
                    <a:pt x="355" y="354"/>
                  </a:lnTo>
                  <a:lnTo>
                    <a:pt x="376" y="333"/>
                  </a:lnTo>
                  <a:lnTo>
                    <a:pt x="383" y="326"/>
                  </a:lnTo>
                  <a:cubicBezTo>
                    <a:pt x="390" y="319"/>
                    <a:pt x="411" y="304"/>
                    <a:pt x="433" y="297"/>
                  </a:cubicBezTo>
                  <a:lnTo>
                    <a:pt x="447" y="290"/>
                  </a:lnTo>
                  <a:cubicBezTo>
                    <a:pt x="454" y="287"/>
                    <a:pt x="457" y="285"/>
                    <a:pt x="457" y="285"/>
                  </a:cubicBezTo>
                  <a:lnTo>
                    <a:pt x="457" y="285"/>
                  </a:lnTo>
                  <a:cubicBezTo>
                    <a:pt x="456" y="285"/>
                    <a:pt x="450" y="287"/>
                    <a:pt x="440" y="290"/>
                  </a:cubicBezTo>
                  <a:lnTo>
                    <a:pt x="468" y="276"/>
                  </a:lnTo>
                  <a:cubicBezTo>
                    <a:pt x="489" y="269"/>
                    <a:pt x="511" y="269"/>
                    <a:pt x="532" y="262"/>
                  </a:cubicBezTo>
                  <a:lnTo>
                    <a:pt x="603" y="262"/>
                  </a:lnTo>
                  <a:cubicBezTo>
                    <a:pt x="624" y="269"/>
                    <a:pt x="645" y="269"/>
                    <a:pt x="666" y="276"/>
                  </a:cubicBezTo>
                  <a:lnTo>
                    <a:pt x="695" y="283"/>
                  </a:lnTo>
                  <a:lnTo>
                    <a:pt x="688" y="283"/>
                  </a:lnTo>
                  <a:lnTo>
                    <a:pt x="702" y="290"/>
                  </a:lnTo>
                  <a:cubicBezTo>
                    <a:pt x="728" y="307"/>
                    <a:pt x="753" y="314"/>
                    <a:pt x="777" y="314"/>
                  </a:cubicBezTo>
                  <a:cubicBezTo>
                    <a:pt x="896" y="314"/>
                    <a:pt x="972" y="134"/>
                    <a:pt x="836" y="64"/>
                  </a:cubicBezTo>
                  <a:cubicBezTo>
                    <a:pt x="753" y="22"/>
                    <a:pt x="661" y="1"/>
                    <a:pt x="569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-853425" y="3406800"/>
              <a:ext cx="195575" cy="6775"/>
            </a:xfrm>
            <a:custGeom>
              <a:avLst/>
              <a:gdLst/>
              <a:ahLst/>
              <a:cxnLst/>
              <a:rect l="l" t="t" r="r" b="b"/>
              <a:pathLst>
                <a:path w="7823" h="271" extrusionOk="0">
                  <a:moveTo>
                    <a:pt x="177" y="1"/>
                  </a:moveTo>
                  <a:cubicBezTo>
                    <a:pt x="0" y="1"/>
                    <a:pt x="0" y="270"/>
                    <a:pt x="177" y="270"/>
                  </a:cubicBezTo>
                  <a:lnTo>
                    <a:pt x="7645" y="270"/>
                  </a:lnTo>
                  <a:cubicBezTo>
                    <a:pt x="7823" y="270"/>
                    <a:pt x="7823" y="1"/>
                    <a:pt x="764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-316175" y="3160825"/>
              <a:ext cx="31375" cy="214300"/>
            </a:xfrm>
            <a:custGeom>
              <a:avLst/>
              <a:gdLst/>
              <a:ahLst/>
              <a:cxnLst/>
              <a:rect l="l" t="t" r="r" b="b"/>
              <a:pathLst>
                <a:path w="1255" h="8572" extrusionOk="0">
                  <a:moveTo>
                    <a:pt x="153" y="1"/>
                  </a:moveTo>
                  <a:cubicBezTo>
                    <a:pt x="77" y="1"/>
                    <a:pt x="1" y="63"/>
                    <a:pt x="22" y="161"/>
                  </a:cubicBezTo>
                  <a:cubicBezTo>
                    <a:pt x="624" y="2251"/>
                    <a:pt x="915" y="4419"/>
                    <a:pt x="879" y="6602"/>
                  </a:cubicBezTo>
                  <a:cubicBezTo>
                    <a:pt x="872" y="7218"/>
                    <a:pt x="837" y="7835"/>
                    <a:pt x="773" y="8444"/>
                  </a:cubicBezTo>
                  <a:cubicBezTo>
                    <a:pt x="766" y="8529"/>
                    <a:pt x="828" y="8572"/>
                    <a:pt x="894" y="8572"/>
                  </a:cubicBezTo>
                  <a:cubicBezTo>
                    <a:pt x="961" y="8572"/>
                    <a:pt x="1032" y="8529"/>
                    <a:pt x="1042" y="8444"/>
                  </a:cubicBezTo>
                  <a:cubicBezTo>
                    <a:pt x="1255" y="6255"/>
                    <a:pt x="1149" y="4044"/>
                    <a:pt x="716" y="1883"/>
                  </a:cubicBezTo>
                  <a:cubicBezTo>
                    <a:pt x="596" y="1280"/>
                    <a:pt x="447" y="685"/>
                    <a:pt x="277" y="90"/>
                  </a:cubicBezTo>
                  <a:cubicBezTo>
                    <a:pt x="254" y="28"/>
                    <a:pt x="20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30"/>
          <p:cNvSpPr/>
          <p:nvPr/>
        </p:nvSpPr>
        <p:spPr>
          <a:xfrm rot="20101053">
            <a:off x="2917244" y="161401"/>
            <a:ext cx="647780" cy="582303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C10180E-D1FE-4288-9971-AE566DB8941E}"/>
                  </a:ext>
                </a:extLst>
              </p:cNvPr>
              <p:cNvSpPr txBox="1"/>
              <p:nvPr/>
            </p:nvSpPr>
            <p:spPr>
              <a:xfrm>
                <a:off x="3345278" y="2236143"/>
                <a:ext cx="5236622" cy="2653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For the </a:t>
                </a:r>
                <a:r>
                  <a:rPr lang="en-US" dirty="0" err="1"/>
                  <a:t>Galerkin</a:t>
                </a:r>
                <a:r>
                  <a:rPr lang="en-US" dirty="0"/>
                  <a:t>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,the quasi-optimality relation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⁡{</m:t>
                    </m:r>
                    <m:d>
                      <m:dPr>
                        <m:begChr m:val="‖"/>
                        <m:endChr m:val="‖"/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}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holds true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C10180E-D1FE-4288-9971-AE566DB89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278" y="2236143"/>
                <a:ext cx="5236622" cy="2653868"/>
              </a:xfrm>
              <a:prstGeom prst="rect">
                <a:avLst/>
              </a:prstGeom>
              <a:blipFill>
                <a:blip r:embed="rId3"/>
                <a:stretch>
                  <a:fillRect l="-349" t="-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758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AF0B273-F909-48E7-8393-5E21F4C4AE02}"/>
              </a:ext>
            </a:extLst>
          </p:cNvPr>
          <p:cNvSpPr/>
          <p:nvPr/>
        </p:nvSpPr>
        <p:spPr>
          <a:xfrm>
            <a:off x="253998" y="508000"/>
            <a:ext cx="8128002" cy="4448629"/>
          </a:xfrm>
          <a:prstGeom prst="roundRect">
            <a:avLst>
              <a:gd name="adj" fmla="val 170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FEC98459-961F-49F2-908E-2E5238770862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 flipH="1">
                <a:off x="442684" y="508001"/>
                <a:ext cx="8033655" cy="4448628"/>
              </a:xfrm>
            </p:spPr>
            <p:txBody>
              <a:bodyPr/>
              <a:lstStyle/>
              <a:p>
                <a:r>
                  <a:rPr lang="fr-FR" sz="1600" i="1" dirty="0">
                    <a:latin typeface="+mj-lt"/>
                  </a:rPr>
                  <a:t>Consider the </a:t>
                </a:r>
                <a:r>
                  <a:rPr lang="fr-FR" sz="1600" i="1" dirty="0" err="1">
                    <a:latin typeface="+mj-lt"/>
                  </a:rPr>
                  <a:t>problem</a:t>
                </a:r>
                <a:r>
                  <a:rPr lang="fr-FR" sz="1600" i="1" dirty="0">
                    <a:latin typeface="+mj-lt"/>
                  </a:rPr>
                  <a:t>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𝑑𝑖𝑣</m:t>
                                  </m:r>
                                </m:e>
                                <m:sup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</m:sub>
                              </m:s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𝜕𝛺</m:t>
                                  </m:r>
                                </m:sub>
                              </m:s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1600" i="1" dirty="0">
                  <a:latin typeface="+mj-lt"/>
                </a:endParaRPr>
              </a:p>
              <a:p>
                <a:endParaRPr lang="fr-FR" sz="1600" i="1" dirty="0">
                  <a:latin typeface="+mj-lt"/>
                </a:endParaRPr>
              </a:p>
              <a:p>
                <a:r>
                  <a:rPr lang="fr-FR" sz="1600" i="1" dirty="0" err="1">
                    <a:latin typeface="+mj-lt"/>
                  </a:rPr>
                  <a:t>where</a:t>
                </a:r>
                <a:r>
                  <a:rPr lang="fr-FR" sz="160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1600" i="1" dirty="0" smtClean="0">
                        <a:latin typeface="Cambria Math" panose="02040503050406030204" pitchFamily="18" charset="0"/>
                      </a:rPr>
                      <m:t>𝛺</m:t>
                    </m:r>
                    <m:r>
                      <a:rPr lang="fr-FR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fr-FR" sz="160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600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≔</m:t>
                    </m:r>
                    <m:bar>
                      <m:barPr>
                        <m:pos m:val="top"/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bar>
                    <m:d>
                      <m:d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</m:e>
                    </m:d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̃"/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fr-FR" sz="1600" i="1" dirty="0">
                    <a:latin typeface="+mj-lt"/>
                  </a:rPr>
                  <a:t> </a:t>
                </a:r>
                <a:r>
                  <a:rPr lang="en-US" sz="16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and due to the assumptions on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600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fr-FR" sz="1600" b="0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bar>
                  </m:oMath>
                </a14:m>
                <a:r>
                  <a:rPr lang="en-US" sz="16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 there exists a unique weak solution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, that is,</a:t>
                </a:r>
                <a:endParaRPr lang="fr-FR" sz="160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600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fr-FR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     ∀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sz="1600" i="1" dirty="0">
                  <a:latin typeface="+mj-lt"/>
                </a:endParaRPr>
              </a:p>
              <a:p>
                <a:r>
                  <a:rPr lang="fr-FR" sz="1600" i="1" dirty="0">
                    <a:latin typeface="+mj-lt"/>
                  </a:rPr>
                  <a:t>L</a:t>
                </a:r>
                <a:r>
                  <a:rPr lang="fr-FR" sz="1600" b="0" i="1" dirty="0">
                    <a:latin typeface="+mj-lt"/>
                  </a:rPr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</m:d>
                  </m:oMath>
                </a14:m>
                <a:r>
                  <a:rPr lang="fr-FR" sz="1600" b="0" i="1" dirty="0">
                    <a:latin typeface="+mj-lt"/>
                  </a:rPr>
                  <a:t> </a:t>
                </a:r>
                <a:r>
                  <a:rPr lang="fr-FR" sz="1600" b="0" i="1" dirty="0" err="1">
                    <a:latin typeface="+mj-lt"/>
                  </a:rPr>
                  <a:t>be</a:t>
                </a:r>
                <a:r>
                  <a:rPr lang="fr-FR" sz="1600" b="0" i="1" dirty="0">
                    <a:latin typeface="+mj-lt"/>
                  </a:rPr>
                  <a:t> </a:t>
                </a:r>
                <a:r>
                  <a:rPr lang="fr-FR" sz="1600" b="0" i="1" dirty="0" err="1">
                    <a:latin typeface="+mj-lt"/>
                  </a:rPr>
                  <a:t>some</a:t>
                </a:r>
                <a:r>
                  <a:rPr lang="fr-FR" sz="1600" b="0" i="1" dirty="0">
                    <a:latin typeface="+mj-lt"/>
                  </a:rPr>
                  <a:t> </a:t>
                </a:r>
                <a:r>
                  <a:rPr lang="fr-FR" sz="1600" b="0" i="1" dirty="0" err="1">
                    <a:latin typeface="+mj-lt"/>
                  </a:rPr>
                  <a:t>finite</a:t>
                </a:r>
                <a:r>
                  <a:rPr lang="fr-FR" sz="1600" b="0" i="1" dirty="0">
                    <a:latin typeface="+mj-lt"/>
                  </a:rPr>
                  <a:t> </a:t>
                </a:r>
                <a:r>
                  <a:rPr lang="fr-FR" sz="1600" b="0" i="1" dirty="0" err="1">
                    <a:latin typeface="+mj-lt"/>
                  </a:rPr>
                  <a:t>element</a:t>
                </a:r>
                <a:r>
                  <a:rPr lang="fr-FR" sz="1600" b="0" i="1" dirty="0">
                    <a:latin typeface="+mj-lt"/>
                  </a:rPr>
                  <a:t> </a:t>
                </a:r>
                <a:r>
                  <a:rPr lang="fr-FR" sz="1600" b="0" i="1" dirty="0" err="1">
                    <a:latin typeface="+mj-lt"/>
                  </a:rPr>
                  <a:t>subspace</a:t>
                </a:r>
                <a:r>
                  <a:rPr lang="fr-FR" sz="1600" b="0" i="1" dirty="0">
                    <a:latin typeface="+mj-lt"/>
                  </a:rPr>
                  <a:t> ,</a:t>
                </a:r>
                <a:r>
                  <a:rPr lang="fr-FR" sz="1600" b="0" i="1" dirty="0" err="1">
                    <a:latin typeface="+mj-lt"/>
                  </a:rPr>
                  <a:t>Then</a:t>
                </a:r>
                <a:r>
                  <a:rPr lang="fr-FR" sz="1600" b="0" i="1" dirty="0">
                    <a:latin typeface="+mj-lt"/>
                  </a:rPr>
                  <a:t> the </a:t>
                </a:r>
                <a:r>
                  <a:rPr lang="fr-FR" sz="1600" b="0" i="1" dirty="0" err="1">
                    <a:latin typeface="+mj-lt"/>
                  </a:rPr>
                  <a:t>approximate</a:t>
                </a:r>
                <a:r>
                  <a:rPr lang="fr-FR" sz="1600" b="0" i="1" dirty="0">
                    <a:latin typeface="+mj-lt"/>
                  </a:rPr>
                  <a:t> solution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sz="1600" b="0" i="1" dirty="0">
                    <a:latin typeface="+mj-lt"/>
                  </a:rPr>
                  <a:t> </a:t>
                </a:r>
                <a:r>
                  <a:rPr lang="fr-FR" sz="1600" b="0" i="1" dirty="0" err="1">
                    <a:latin typeface="+mj-lt"/>
                  </a:rPr>
                  <a:t>satisfies</a:t>
                </a:r>
                <a:r>
                  <a:rPr lang="fr-FR" sz="1600" b="0" i="1" dirty="0">
                    <a:latin typeface="+mj-lt"/>
                  </a:rPr>
                  <a:t> the </a:t>
                </a:r>
                <a:r>
                  <a:rPr lang="fr-FR" sz="1600" b="0" i="1" dirty="0" err="1">
                    <a:latin typeface="+mj-lt"/>
                  </a:rPr>
                  <a:t>subspace</a:t>
                </a:r>
                <a:r>
                  <a:rPr lang="fr-FR" sz="1600" b="0" i="1" dirty="0">
                    <a:latin typeface="+mj-lt"/>
                  </a:rPr>
                  <a:t> </a:t>
                </a:r>
                <a:r>
                  <a:rPr lang="fr-FR" sz="1600" b="0" i="1" dirty="0" err="1">
                    <a:latin typeface="+mj-lt"/>
                  </a:rPr>
                  <a:t>equation</a:t>
                </a:r>
                <a:r>
                  <a:rPr lang="fr-FR" sz="1600" b="0" i="1" dirty="0">
                    <a:latin typeface="+mj-lt"/>
                  </a:rPr>
                  <a:t> :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𝛺</m:t>
                        </m:r>
                      </m:sub>
                      <m:sup/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fr-F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fr-FR" sz="160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fr-FR" sz="16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𝛺</m:t>
                        </m:r>
                      </m:sub>
                      <m:sup/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     ∀</m:t>
                        </m:r>
                        <m:sSup>
                          <m:sSupPr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fr-F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FR" sz="1600" b="0" i="1" dirty="0">
                    <a:latin typeface="+mj-lt"/>
                  </a:rPr>
                  <a:t> </a:t>
                </a:r>
              </a:p>
              <a:p>
                <a:r>
                  <a:rPr lang="en-US" sz="1600" i="1" dirty="0">
                    <a:latin typeface="+mj-lt"/>
                  </a:rPr>
                  <a:t>a</a:t>
                </a:r>
                <a:r>
                  <a:rPr lang="en-US" sz="1600" b="0" i="1" dirty="0">
                    <a:latin typeface="+mj-lt"/>
                  </a:rPr>
                  <a:t>nd the coefficients can be obtained by solving the nonlinear system of algebraic equations  : </a:t>
                </a:r>
              </a:p>
              <a:p>
                <a:pPr algn="ctr"/>
                <a:r>
                  <a:rPr lang="en-US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𝓐 ( c ) = 𝓑</a:t>
                </a:r>
                <a:endParaRPr lang="en-US" sz="1600" b="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FEC98459-961F-49F2-908E-2E5238770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 flipH="1">
                <a:off x="442684" y="508001"/>
                <a:ext cx="8033655" cy="44486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3">
            <a:extLst>
              <a:ext uri="{FF2B5EF4-FFF2-40B4-BE49-F238E27FC236}">
                <a16:creationId xmlns:a16="http://schemas.microsoft.com/office/drawing/2014/main" id="{DB9D91FB-0DD9-4E0E-8E31-F4385CEA6C4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 flipH="1">
            <a:off x="253998" y="0"/>
            <a:ext cx="2046516" cy="420913"/>
          </a:xfrm>
        </p:spPr>
        <p:txBody>
          <a:bodyPr/>
          <a:lstStyle/>
          <a:p>
            <a:r>
              <a:rPr lang="fr-FR" sz="2400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</a:t>
            </a:r>
            <a:r>
              <a:rPr lang="fr-FR" sz="2400" b="1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40342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diagonale 5" descr="ddc&#10;">
            <a:extLst>
              <a:ext uri="{FF2B5EF4-FFF2-40B4-BE49-F238E27FC236}">
                <a16:creationId xmlns:a16="http://schemas.microsoft.com/office/drawing/2014/main" id="{951E9B21-1BEB-4D85-BBCB-07157CC746AB}"/>
              </a:ext>
            </a:extLst>
          </p:cNvPr>
          <p:cNvSpPr/>
          <p:nvPr/>
        </p:nvSpPr>
        <p:spPr>
          <a:xfrm>
            <a:off x="319315" y="1567543"/>
            <a:ext cx="7830456" cy="2554514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ous-titre 2">
                <a:extLst>
                  <a:ext uri="{FF2B5EF4-FFF2-40B4-BE49-F238E27FC236}">
                    <a16:creationId xmlns:a16="http://schemas.microsoft.com/office/drawing/2014/main" id="{30D25BFD-55CE-4A73-AEF8-6A0929049FF2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 flipH="1">
                <a:off x="399138" y="1480458"/>
                <a:ext cx="8033655" cy="2474686"/>
              </a:xfrm>
            </p:spPr>
            <p:txBody>
              <a:bodyPr/>
              <a:lstStyle/>
              <a:p>
                <a:endParaRPr lang="fr-FR" sz="1600" b="0" i="1" dirty="0">
                  <a:latin typeface="+mj-lt"/>
                </a:endParaRPr>
              </a:p>
              <a:p>
                <a:r>
                  <a:rPr lang="fr-FR" sz="1600" i="1" dirty="0" err="1">
                    <a:latin typeface="+mj-lt"/>
                  </a:rPr>
                  <a:t>w</a:t>
                </a:r>
                <a:r>
                  <a:rPr lang="fr-FR" sz="1600" b="0" i="1" dirty="0" err="1">
                    <a:latin typeface="+mj-lt"/>
                  </a:rPr>
                  <a:t>here</a:t>
                </a:r>
                <a:r>
                  <a:rPr lang="fr-FR" sz="1600" b="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𝓐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𝛺</m:t>
                        </m:r>
                      </m:sub>
                      <m:sup/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nary>
                              <m:naryPr>
                                <m:chr m:val="∑"/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nary>
                    <m:r>
                      <a:rPr lang="fr-FR" sz="160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b="0" i="1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𝓑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𝛺</m:t>
                        </m:r>
                      </m:sub>
                      <m:sup/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FR" sz="1600" b="0" i="1" dirty="0">
                    <a:latin typeface="+mj-lt"/>
                  </a:rPr>
                  <a:t>     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bar>
                    <m:r>
                      <a:rPr lang="fr-FR" sz="1600" i="1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fr-FR" sz="1600" i="1" dirty="0"/>
                  <a:t> </a:t>
                </a:r>
              </a:p>
              <a:p>
                <a:endParaRPr lang="en-US" sz="1600" dirty="0">
                  <a:latin typeface="+mj-lt"/>
                </a:endParaRPr>
              </a:p>
              <a:p>
                <a:r>
                  <a:rPr lang="en-US" sz="1600" dirty="0">
                    <a:latin typeface="+mj-lt"/>
                  </a:rPr>
                  <a:t>Here, </a:t>
                </a:r>
                <a:r>
                  <a:rPr lang="en-US" sz="1600" dirty="0">
                    <a:latin typeface="+mj-lt"/>
                    <a:ea typeface="Cambria Math" panose="02040503050406030204" pitchFamily="18" charset="0"/>
                  </a:rPr>
                  <a:t>𝓐 </a:t>
                </a:r>
                <a:r>
                  <a:rPr lang="en-US" sz="1600" dirty="0">
                    <a:latin typeface="+mj-lt"/>
                  </a:rPr>
                  <a:t>inherits the uniform monotonicity and Lipschitz continuity of f, so unique</a:t>
                </a:r>
              </a:p>
              <a:p>
                <a:r>
                  <a:rPr lang="en-US" sz="1600" dirty="0">
                    <a:latin typeface="+mj-lt"/>
                  </a:rPr>
                  <a:t>solvability of this system </a:t>
                </a:r>
                <a:r>
                  <a:rPr lang="en-US" sz="1600" b="0" i="0" dirty="0">
                    <a:solidFill>
                      <a:srgbClr val="222222"/>
                    </a:solidFill>
                    <a:effectLst/>
                    <a:latin typeface="+mj-lt"/>
                  </a:rPr>
                  <a:t>follows from the theorem on the </a:t>
                </a:r>
                <a:r>
                  <a:rPr lang="en-US" sz="1600" b="0" i="0" dirty="0" err="1">
                    <a:solidFill>
                      <a:srgbClr val="222222"/>
                    </a:solidFill>
                    <a:effectLst/>
                    <a:latin typeface="+mj-lt"/>
                  </a:rPr>
                  <a:t>Galerkin</a:t>
                </a:r>
                <a:r>
                  <a:rPr lang="en-US" sz="1600" b="0" i="0" dirty="0">
                    <a:solidFill>
                      <a:srgbClr val="222222"/>
                    </a:solidFill>
                    <a:effectLst/>
                    <a:latin typeface="+mj-lt"/>
                  </a:rPr>
                  <a:t> method</a:t>
                </a:r>
                <a:r>
                  <a:rPr lang="en-US" sz="1600" dirty="0">
                    <a:latin typeface="+mj-lt"/>
                  </a:rPr>
                  <a:t>.</a:t>
                </a:r>
              </a:p>
              <a:p>
                <a:r>
                  <a:rPr lang="en-US" sz="1600" dirty="0">
                    <a:latin typeface="+mj-lt"/>
                  </a:rPr>
                  <a:t>Further, the nonlinear </a:t>
                </a:r>
                <a:r>
                  <a:rPr lang="en-US" sz="1600" dirty="0" err="1">
                    <a:latin typeface="+mj-lt"/>
                  </a:rPr>
                  <a:t>Céa’s</a:t>
                </a:r>
                <a:r>
                  <a:rPr lang="en-US" sz="1600" dirty="0">
                    <a:latin typeface="+mj-lt"/>
                  </a:rPr>
                  <a:t> lemma holds true</a:t>
                </a:r>
                <a:endParaRPr lang="fr-FR" sz="1600" i="1" dirty="0">
                  <a:latin typeface="+mj-lt"/>
                </a:endParaRPr>
              </a:p>
              <a:p>
                <a:pPr algn="ctr"/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∏"/>
                                  <m:limLoc m:val="subSup"/>
                                  <m:supHide m:val="on"/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(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𝛺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7" name="Sous-titre 2">
                <a:extLst>
                  <a:ext uri="{FF2B5EF4-FFF2-40B4-BE49-F238E27FC236}">
                    <a16:creationId xmlns:a16="http://schemas.microsoft.com/office/drawing/2014/main" id="{30D25BFD-55CE-4A73-AEF8-6A0929049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 flipH="1">
                <a:off x="399138" y="1480458"/>
                <a:ext cx="8033655" cy="2474686"/>
              </a:xfrm>
              <a:blipFill>
                <a:blip r:embed="rId2"/>
                <a:stretch>
                  <a:fillRect t="-4680" b="-2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217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1619750" y="15014"/>
            <a:ext cx="5703660" cy="5746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Newton </a:t>
            </a:r>
            <a:r>
              <a:rPr lang="fr-FR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linearization</a:t>
            </a:r>
            <a:r>
              <a:rPr lang="fr-F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:</a:t>
            </a:r>
            <a:endParaRPr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Google Shape;199;p29"/>
              <p:cNvSpPr txBox="1"/>
              <p:nvPr/>
            </p:nvSpPr>
            <p:spPr>
              <a:xfrm>
                <a:off x="947368" y="953207"/>
                <a:ext cx="6940720" cy="3338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sz="1800" b="1" i="1" u="sng" dirty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sym typeface="Hind Vadodara"/>
                  </a:rPr>
                  <a:t>Theorem 1:</a:t>
                </a:r>
              </a:p>
              <a:p>
                <a:r>
                  <a:rPr lang="en-US" sz="160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Let X and Y be Banach spaces and let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𝐹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: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𝑋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→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𝑌</m:t>
                    </m:r>
                  </m:oMath>
                </a14:m>
                <a:r>
                  <a:rPr lang="fr-FR" sz="1600" b="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:r>
                  <a:rPr lang="fr-FR" sz="1600" b="0" i="1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be</a:t>
                </a:r>
                <a:r>
                  <a:rPr lang="fr-FR" sz="1600" b="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:r>
                  <a:rPr lang="fr-FR" sz="160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F</a:t>
                </a:r>
                <a:r>
                  <a:rPr lang="fr-FR" sz="1600" b="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réchet </a:t>
                </a:r>
                <a:r>
                  <a:rPr lang="fr-FR" sz="1600" b="0" i="1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differentiabl</a:t>
                </a:r>
                <a:r>
                  <a:rPr lang="fr-FR" sz="1600" i="1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e</a:t>
                </a:r>
                <a:r>
                  <a:rPr lang="fr-FR" sz="160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, </a:t>
                </a:r>
                <a:r>
                  <a:rPr lang="fr-FR" sz="1600" i="1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then</a:t>
                </a:r>
                <a:r>
                  <a:rPr lang="fr-FR" sz="1600" b="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assume </a:t>
                </a:r>
                <a:r>
                  <a:rPr lang="fr-FR" sz="1600" b="0" i="1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that</a:t>
                </a:r>
                <a:r>
                  <a:rPr lang="fr-FR" sz="1600" b="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𝐹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d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𝑢</m:t>
                        </m:r>
                      </m:e>
                    </m:d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: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𝑋</m:t>
                    </m:r>
                    <m:r>
                      <a:rPr lang="fr-FR" sz="16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→</m:t>
                    </m:r>
                    <m:r>
                      <m:rPr>
                        <m:sty m:val="p"/>
                      </m:rP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Y</m:t>
                    </m:r>
                    <m: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 </m:t>
                    </m:r>
                    <m:r>
                      <m:rPr>
                        <m:sty m:val="p"/>
                      </m:rP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is</m:t>
                    </m:r>
                    <m: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 </m:t>
                    </m:r>
                    <m:r>
                      <m:rPr>
                        <m:sty m:val="p"/>
                      </m:rP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a</m:t>
                    </m:r>
                    <m: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 </m:t>
                    </m:r>
                    <m:r>
                      <m:rPr>
                        <m:sty m:val="p"/>
                      </m:rP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bijection</m:t>
                    </m:r>
                    <m: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 </m:t>
                    </m:r>
                    <m:r>
                      <m:rPr>
                        <m:sty m:val="p"/>
                      </m:rP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and</m:t>
                    </m:r>
                    <m: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fr-FR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</m:ctrlPr>
                          </m:sSupPr>
                          <m:e>
                            <m:r>
                              <a:rPr lang="fr-FR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  <m:t>𝐹</m:t>
                            </m:r>
                          </m:e>
                          <m:sup>
                            <m:r>
                              <a:rPr lang="fr-FR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fr-FR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</m:ctrlPr>
                          </m:dPr>
                          <m:e>
                            <m:r>
                              <a:rPr lang="fr-FR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  <m:t>𝑢</m:t>
                            </m:r>
                          </m:e>
                        </m:d>
                        <m:r>
                          <a:rPr lang="fr-FR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h</m:t>
                        </m:r>
                      </m:e>
                    </m:d>
                    <m:r>
                      <a:rPr lang="fr-FR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≥</m:t>
                    </m:r>
                    <m:r>
                      <a:rPr lang="fr-FR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𝑚</m:t>
                    </m:r>
                    <m:d>
                      <m:dPr>
                        <m:begChr m:val="‖"/>
                        <m:endChr m:val="‖"/>
                        <m:ctrlPr>
                          <a:rPr lang="fr-FR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h</m:t>
                        </m:r>
                      </m:e>
                    </m:d>
                    <m: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 </m:t>
                    </m:r>
                    <m:r>
                      <m:rPr>
                        <m:sty m:val="p"/>
                      </m:rP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holds</m:t>
                    </m:r>
                    <m: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 </m:t>
                    </m:r>
                  </m:oMath>
                </a14:m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,</a:t>
                </a:r>
              </a:p>
              <a:p>
                <a:pPr algn="ctr"/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𝐹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′ </m:t>
                        </m:r>
                      </m:sup>
                    </m:sSup>
                  </m:oMath>
                </a14:m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is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Lipschitz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continuous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with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constant L.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𝑢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0</m:t>
                        </m:r>
                      </m:sub>
                    </m:sSub>
                    <m:r>
                      <a:rPr lang="fr-FR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∈</m:t>
                    </m:r>
                    <m:r>
                      <m:rPr>
                        <m:sty m:val="p"/>
                      </m:rP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X</m:t>
                    </m:r>
                  </m:oMath>
                </a14:m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,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then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the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iteration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  <m:t>𝑢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  <m:t>𝑛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  <m:t>+1</m:t>
                          </m:r>
                        </m:sub>
                      </m:sSub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ind Vadodara"/>
                        </a:rPr>
                        <m:t>=</m:t>
                      </m:r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  <m:t>𝑢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  <m:t>𝑛</m:t>
                          </m:r>
                        </m:sub>
                      </m:sSub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ind Vadodara"/>
                        </a:rPr>
                        <m:t>−</m:t>
                      </m:r>
                      <m:sSup>
                        <m:sSupPr>
                          <m:ctrl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  <m:t>𝐹</m:t>
                          </m:r>
                        </m:e>
                        <m:sup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  <m:t>′</m:t>
                          </m:r>
                        </m:sup>
                      </m:sSup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ind Vadodara"/>
                        </a:rPr>
                        <m:t>(</m:t>
                      </m:r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  <m:t>𝑢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  <m:t>)</m:t>
                          </m:r>
                        </m:e>
                        <m:sup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  <m:t>−1</m:t>
                          </m:r>
                        </m:sup>
                      </m:sSup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ind Vadodara"/>
                        </a:rPr>
                        <m:t>𝐹</m:t>
                      </m:r>
                      <m:d>
                        <m:dPr>
                          <m:ctrl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ind Vadodara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ind Vadodara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ind Vadodara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ind Vadodara"/>
                        </a:rPr>
                        <m:t>    (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ind Vadodara"/>
                        </a:rPr>
                        <m:t>𝑛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ind Vadodara"/>
                        </a:rPr>
                        <m:t>∈</m:t>
                      </m:r>
                      <m:r>
                        <a:rPr lang="fr-FR" sz="16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ind Vadodara"/>
                        </a:rPr>
                        <m:t>ℕ</m:t>
                      </m:r>
                      <m:r>
                        <a:rPr lang="fr-FR" sz="1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ind Vadodara"/>
                        </a:rPr>
                        <m:t>)</m:t>
                      </m:r>
                    </m:oMath>
                  </m:oMathPara>
                </a14:m>
                <a:endParaRPr lang="fr-FR" sz="1600" b="0" dirty="0">
                  <a:solidFill>
                    <a:schemeClr val="tx1"/>
                  </a:solidFill>
                  <a:latin typeface="+mj-lt"/>
                  <a:sym typeface="Hind Vadodara"/>
                </a:endParaRPr>
              </a:p>
              <a:p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satisfies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</a:p>
              <a:p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(1)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dPr>
                      <m:e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𝐹</m:t>
                        </m:r>
                        <m:d>
                          <m:dPr>
                            <m:ctrlP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  <m:t>𝑛</m:t>
                                </m:r>
                                <m:r>
                                  <a:rPr lang="fr-F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fr-F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≤</m:t>
                    </m:r>
                    <m:f>
                      <m:fPr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fPr>
                      <m:num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𝐿</m:t>
                        </m:r>
                      </m:num>
                      <m:den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2</m:t>
                        </m:r>
                        <m:sSup>
                          <m:sSupPr>
                            <m:ctrlP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𝑚</m:t>
                            </m:r>
                          </m:e>
                          <m:sup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Hind Vadodara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Hind Vadodara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Hind Vadodara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 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(</m:t>
                    </m:r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𝑛</m:t>
                    </m:r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∈</m:t>
                    </m:r>
                    <m:r>
                      <a:rPr lang="fr-FR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ℕ</m:t>
                    </m:r>
                    <m:r>
                      <a:rPr lang="fr-FR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)</m:t>
                    </m:r>
                  </m:oMath>
                </a14:m>
                <a:endParaRPr lang="fr-FR" sz="1600" dirty="0">
                  <a:solidFill>
                    <a:schemeClr val="tx1"/>
                  </a:solidFill>
                  <a:latin typeface="+mj-lt"/>
                  <a:sym typeface="Hind Vadodara"/>
                </a:endParaRPr>
              </a:p>
              <a:p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(2)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𝑢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is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such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that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𝑞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≔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fPr>
                      <m:num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𝐿</m:t>
                        </m:r>
                      </m:num>
                      <m:den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2</m:t>
                        </m:r>
                        <m:sSup>
                          <m:sSupPr>
                            <m:ctrlP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  <m:t>𝑚</m:t>
                            </m:r>
                          </m:e>
                          <m:sup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1600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  <a:sym typeface="Hind Vadodar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dPr>
                      <m:e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𝐹</m:t>
                        </m:r>
                        <m:d>
                          <m:dPr>
                            <m:ctrlP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fr-F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&lt;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1</m:t>
                    </m:r>
                  </m:oMath>
                </a14:m>
                <a:endParaRPr lang="fr-FR" sz="1600" b="0" dirty="0">
                  <a:solidFill>
                    <a:schemeClr val="tx1"/>
                  </a:solidFill>
                  <a:latin typeface="+mj-lt"/>
                  <a:ea typeface="Cambria Math" panose="02040503050406030204" pitchFamily="18" charset="0"/>
                  <a:sym typeface="Hind Vadodara"/>
                </a:endParaRPr>
              </a:p>
              <a:p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then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</a:p>
              <a:p>
                <a:pPr algn="ctr"/>
                <a:r>
                  <a:rPr lang="en-US" sz="1600" dirty="0">
                    <a:latin typeface="+mj-lt"/>
                  </a:rPr>
                  <a:t> m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1600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  <a:sym typeface="Hind Vadodar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dPr>
                      <m:e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𝐹</m:t>
                        </m:r>
                        <m:d>
                          <m:dPr>
                            <m:ctrlP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fr-F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≤</m:t>
                    </m:r>
                    <m:f>
                      <m:fPr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fPr>
                      <m:num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2</m:t>
                        </m:r>
                        <m:sSup>
                          <m:sSupPr>
                            <m:ctrlP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𝑚</m:t>
                            </m:r>
                          </m:e>
                          <m:sup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𝐿</m:t>
                        </m:r>
                      </m:den>
                    </m:f>
                    <m:sSup>
                      <m:sSupPr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𝑞</m:t>
                        </m:r>
                      </m:e>
                      <m:sup>
                        <m:sSup>
                          <m:sSupPr>
                            <m:ctrlPr>
                              <a:rPr lang="fr-FR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2</m:t>
                            </m:r>
                          </m:e>
                          <m:sup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𝑛</m:t>
                            </m:r>
                          </m:sup>
                        </m:sSup>
                      </m:sup>
                    </m:sSup>
                    <m:r>
                      <a:rPr lang="fr-FR" sz="16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→</m:t>
                    </m:r>
                    <m: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0</m:t>
                    </m:r>
                  </m:oMath>
                </a14:m>
                <a:endParaRPr lang="fr-FR" sz="1600" dirty="0">
                  <a:solidFill>
                    <a:schemeClr val="tx1"/>
                  </a:solidFill>
                  <a:latin typeface="+mj-lt"/>
                  <a:sym typeface="Hind Vadodara"/>
                </a:endParaRPr>
              </a:p>
              <a:p>
                <a:pPr algn="ctr"/>
                <a:r>
                  <a:rPr lang="en-US" sz="1800" b="1" dirty="0">
                    <a:latin typeface="+mn-lt"/>
                    <a:ea typeface="Hind Vadodara"/>
                    <a:cs typeface="Hind Vadodara" panose="020B0604020202020204" charset="0"/>
                    <a:sym typeface="Hind Vadodara"/>
                  </a:rPr>
                  <a:t>                                                                              </a:t>
                </a:r>
                <a:endParaRPr lang="fr-FR" sz="1800" b="1" dirty="0">
                  <a:latin typeface="+mn-lt"/>
                  <a:sym typeface="Hind Vadodara"/>
                </a:endParaRPr>
              </a:p>
            </p:txBody>
          </p:sp>
        </mc:Choice>
        <mc:Fallback xmlns="">
          <p:sp>
            <p:nvSpPr>
              <p:cNvPr id="199" name="Google Shape;199;p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68" y="953207"/>
                <a:ext cx="6940720" cy="3338062"/>
              </a:xfrm>
              <a:prstGeom prst="rect">
                <a:avLst/>
              </a:prstGeom>
              <a:blipFill>
                <a:blip r:embed="rId3"/>
                <a:stretch>
                  <a:fillRect l="-7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1" name="Google Shape;201;p29"/>
          <p:cNvGrpSpPr/>
          <p:nvPr/>
        </p:nvGrpSpPr>
        <p:grpSpPr>
          <a:xfrm rot="2524042">
            <a:off x="7132715" y="119145"/>
            <a:ext cx="1342084" cy="799439"/>
            <a:chOff x="1916281" y="3555572"/>
            <a:chExt cx="1403248" cy="835873"/>
          </a:xfrm>
        </p:grpSpPr>
        <p:sp>
          <p:nvSpPr>
            <p:cNvPr id="202" name="Google Shape;202;p29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29"/>
            <p:cNvGrpSpPr/>
            <p:nvPr/>
          </p:nvGrpSpPr>
          <p:grpSpPr>
            <a:xfrm>
              <a:off x="1916281" y="3637269"/>
              <a:ext cx="1379462" cy="724994"/>
              <a:chOff x="1916281" y="3637269"/>
              <a:chExt cx="1379462" cy="724994"/>
            </a:xfrm>
          </p:grpSpPr>
          <p:sp>
            <p:nvSpPr>
              <p:cNvPr id="204" name="Google Shape;204;p29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9"/>
              <p:cNvSpPr/>
              <p:nvPr/>
            </p:nvSpPr>
            <p:spPr>
              <a:xfrm>
                <a:off x="1916281" y="3876667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9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207;p29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9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9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" name="Google Shape;210;p29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1" name="Google Shape;211;p29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12" name="Google Shape;212;p29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213" name="Google Shape;213;p29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14" name="Google Shape;214;p29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p29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216" name="Google Shape;216;p29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217" name="Google Shape;217;p29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" name="Google Shape;218;p29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9" name="Google Shape;219;p29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20" name="Google Shape;220;p29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221" name="Google Shape;221;p29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2" name="Google Shape;222;p29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267" name="Google Shape;267;p29"/>
          <p:cNvGrpSpPr/>
          <p:nvPr/>
        </p:nvGrpSpPr>
        <p:grpSpPr>
          <a:xfrm rot="-2700000">
            <a:off x="300564" y="217660"/>
            <a:ext cx="1072944" cy="769820"/>
            <a:chOff x="2183288" y="3555572"/>
            <a:chExt cx="1136241" cy="835873"/>
          </a:xfrm>
        </p:grpSpPr>
        <p:sp>
          <p:nvSpPr>
            <p:cNvPr id="268" name="Google Shape;268;p29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" name="Google Shape;269;p29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270" name="Google Shape;270;p29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9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9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9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" name="Google Shape;276;p29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7" name="Google Shape;277;p29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78" name="Google Shape;278;p29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279" name="Google Shape;279;p29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80" name="Google Shape;280;p29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29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282" name="Google Shape;282;p29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283" name="Google Shape;283;p29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4" name="Google Shape;284;p29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5" name="Google Shape;285;p29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86" name="Google Shape;286;p29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287" name="Google Shape;287;p29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8" name="Google Shape;288;p29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223" name="Google Shape;223;p29"/>
          <p:cNvGrpSpPr/>
          <p:nvPr/>
        </p:nvGrpSpPr>
        <p:grpSpPr>
          <a:xfrm rot="14205040">
            <a:off x="324173" y="4082177"/>
            <a:ext cx="964924" cy="1033410"/>
            <a:chOff x="2183288" y="3555572"/>
            <a:chExt cx="1224630" cy="835873"/>
          </a:xfrm>
        </p:grpSpPr>
        <p:sp>
          <p:nvSpPr>
            <p:cNvPr id="224" name="Google Shape;224;p29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" name="Google Shape;225;p29"/>
            <p:cNvGrpSpPr/>
            <p:nvPr/>
          </p:nvGrpSpPr>
          <p:grpSpPr>
            <a:xfrm>
              <a:off x="2205895" y="3637269"/>
              <a:ext cx="1202023" cy="724994"/>
              <a:chOff x="2205895" y="3637269"/>
              <a:chExt cx="1202023" cy="724994"/>
            </a:xfrm>
          </p:grpSpPr>
          <p:sp>
            <p:nvSpPr>
              <p:cNvPr id="226" name="Google Shape;226;p29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>
                <a:off x="2599178" y="3960352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9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9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29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" name="Google Shape;233;p29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34" name="Google Shape;234;p29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235" name="Google Shape;235;p29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36" name="Google Shape;236;p29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29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238" name="Google Shape;238;p29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239" name="Google Shape;239;p29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29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1" name="Google Shape;241;p29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42" name="Google Shape;242;p29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243" name="Google Shape;243;p29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4" name="Google Shape;244;p29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245" name="Google Shape;245;p29"/>
          <p:cNvGrpSpPr/>
          <p:nvPr/>
        </p:nvGrpSpPr>
        <p:grpSpPr>
          <a:xfrm rot="-2700000">
            <a:off x="7129565" y="3954881"/>
            <a:ext cx="1275580" cy="1015798"/>
            <a:chOff x="2183288" y="3555572"/>
            <a:chExt cx="1136241" cy="835873"/>
          </a:xfrm>
        </p:grpSpPr>
        <p:sp>
          <p:nvSpPr>
            <p:cNvPr id="246" name="Google Shape;246;p29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29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248" name="Google Shape;248;p29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9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9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1" name="Google Shape;251;p29"/>
              <p:cNvSpPr/>
              <p:nvPr/>
            </p:nvSpPr>
            <p:spPr>
              <a:xfrm>
                <a:off x="2786677" y="3638406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9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9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5" name="Google Shape;255;p29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56" name="Google Shape;256;p29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257" name="Google Shape;257;p29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58" name="Google Shape;258;p29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29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260" name="Google Shape;260;p29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261" name="Google Shape;261;p29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29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3" name="Google Shape;263;p29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64" name="Google Shape;264;p29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265" name="Google Shape;265;p29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66" name="Google Shape;266;p29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4912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E7B7B8-0B08-486B-B28D-DAABAD4722DE}"/>
              </a:ext>
            </a:extLst>
          </p:cNvPr>
          <p:cNvSpPr/>
          <p:nvPr/>
        </p:nvSpPr>
        <p:spPr>
          <a:xfrm>
            <a:off x="327022" y="819149"/>
            <a:ext cx="8172450" cy="35052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49325535-B550-4ABA-8DB9-B06D67162337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 flipH="1">
                <a:off x="406397" y="912586"/>
                <a:ext cx="8013699" cy="3492500"/>
              </a:xfrm>
            </p:spPr>
            <p:txBody>
              <a:bodyPr/>
              <a:lstStyle/>
              <a:p>
                <a:pPr algn="l"/>
                <a:r>
                  <a:rPr lang="en-US" sz="1800" b="1" i="1" u="sng" dirty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sym typeface="Hind Vadodara"/>
                  </a:rPr>
                  <a:t>Theorem 2: </a:t>
                </a:r>
                <a:r>
                  <a:rPr lang="en-US" sz="1600" i="1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  <a:sym typeface="Hind Vadodara"/>
                  </a:rPr>
                  <a:t>Assume conditions of Theorem1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𝑢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∗</m:t>
                        </m:r>
                      </m:sup>
                    </m:sSup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∈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𝑋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 </m:t>
                    </m:r>
                  </m:oMath>
                </a14:m>
                <a:r>
                  <a:rPr lang="fr-FR" sz="1600" i="1" dirty="0" err="1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be</a:t>
                </a:r>
                <a:r>
                  <a:rPr lang="fr-FR" sz="1600" i="1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 the solution of the </a:t>
                </a:r>
                <a:r>
                  <a:rPr lang="fr-FR" sz="1600" i="1" dirty="0" err="1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equation</a:t>
                </a:r>
                <a:r>
                  <a:rPr lang="fr-FR" sz="1600" i="1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1600" i="1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i="1" dirty="0" err="1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be</a:t>
                </a:r>
                <a:r>
                  <a:rPr lang="fr-FR" sz="1600" i="1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fr-FR" sz="1600" i="1" dirty="0" err="1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arbitrary</a:t>
                </a:r>
                <a:r>
                  <a:rPr lang="fr-FR" sz="1600" i="1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 </a:t>
                </a:r>
              </a:p>
              <a:p>
                <a:pPr algn="l"/>
                <a:endParaRPr lang="fr-FR" sz="16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fr-F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≔</m:t>
                              </m:r>
                              <m:sSub>
                                <m:sSubPr>
                                  <m:ctrlP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(</m:t>
                              </m:r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ℕ</m:t>
                              </m:r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fr-FR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  <m:sSub>
                                <m:sSubPr>
                                  <m:ctrlP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⁡{</m:t>
                              </m:r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fr-F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fr-F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  <m:d>
                                        <m:dPr>
                                          <m:ctrlPr>
                                            <a:rPr lang="fr-FR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1600" i="1" dirty="0">
                  <a:solidFill>
                    <a:schemeClr val="tx1"/>
                  </a:solidFill>
                  <a:latin typeface="+mj-lt"/>
                  <a:ea typeface="Cambria Math" panose="02040503050406030204" pitchFamily="18" charset="0"/>
                </a:endParaRPr>
              </a:p>
              <a:p>
                <a:pPr algn="l"/>
                <a:r>
                  <a:rPr lang="fr-FR" sz="1600" i="1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               </a:t>
                </a:r>
                <a:r>
                  <a:rPr lang="fr-FR" sz="1600" i="1" dirty="0" err="1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Then</a:t>
                </a:r>
                <a:r>
                  <a:rPr lang="fr-FR" sz="1600" i="1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fr-F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fr-FR" sz="1600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  <a:sym typeface="Hind Vadodar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dPr>
                      <m:e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𝐹</m:t>
                        </m:r>
                        <m:d>
                          <m:dPr>
                            <m:ctrlP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fr-FR" sz="16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→</m:t>
                    </m:r>
                    <m: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0</m:t>
                    </m:r>
                  </m:oMath>
                </a14:m>
                <a:endParaRPr lang="fr-FR" sz="1600" dirty="0">
                  <a:solidFill>
                    <a:schemeClr val="tx1"/>
                  </a:solidFill>
                  <a:latin typeface="+mj-lt"/>
                  <a:sym typeface="Hind Vadodara"/>
                </a:endParaRPr>
              </a:p>
              <a:p>
                <a:pPr algn="l"/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Decreases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monotonically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and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locally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qudratically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i.e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after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a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suitable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0</m:t>
                        </m:r>
                      </m:sub>
                    </m:sSub>
                    <m:r>
                      <a:rPr lang="fr-F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∈</m:t>
                    </m:r>
                    <m:r>
                      <a:rPr lang="fr-FR" sz="16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ℕ</m:t>
                    </m:r>
                  </m:oMath>
                </a14:m>
                <a:endParaRPr lang="fr-FR" sz="1600" i="1" dirty="0">
                  <a:solidFill>
                    <a:schemeClr val="tx1"/>
                  </a:solidFill>
                  <a:latin typeface="Cambria Math" panose="02040503050406030204" pitchFamily="18" charset="0"/>
                  <a:sym typeface="Hind Vado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  <m:t>𝐹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ind Vadodara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ind Vadodara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ind Vadodara"/>
                                </a:rPr>
                                <m:t>𝑛</m:t>
                              </m:r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ind Vadodara"/>
                                </a:rPr>
                                <m:t>+</m:t>
                              </m:r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ind Vadodara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  <m:t>)</m:t>
                          </m:r>
                        </m:e>
                      </m:d>
                      <m:r>
                        <a:rPr lang="fr-F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ind Vadodara"/>
                        </a:rPr>
                        <m:t>≤</m:t>
                      </m:r>
                      <m:sSub>
                        <m:sSubPr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𝑐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2</m:t>
                          </m:r>
                        </m:sup>
                      </m:sSup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ind Vadodara"/>
                        </a:rPr>
                        <m:t>                       </m:t>
                      </m:r>
                      <m:d>
                        <m:dPr>
                          <m:ctrl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𝑛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≥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m:rPr>
                        <m:nor/>
                      </m:rPr>
                      <a:rPr lang="fr-FR" sz="1600" dirty="0">
                        <a:solidFill>
                          <a:schemeClr val="tx1"/>
                        </a:solidFill>
                        <a:ea typeface="Cambria Math" panose="02040503050406030204" pitchFamily="18" charset="0"/>
                        <a:sym typeface="Hind Vadodara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dPr>
                      <m:e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𝐹</m:t>
                        </m:r>
                        <m:d>
                          <m:dPr>
                            <m:ctrlP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ind Vadodara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fr-F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≤</m:t>
                    </m:r>
                    <m:sSub>
                      <m:sSubPr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𝑑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𝑞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2</m:t>
                        </m:r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sup>
                    </m:sSup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        (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𝑛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≥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0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)</m:t>
                    </m:r>
                  </m:oMath>
                </a14:m>
                <a:endParaRPr lang="fr-FR" sz="1600" dirty="0">
                  <a:solidFill>
                    <a:schemeClr val="tx1"/>
                  </a:solidFill>
                  <a:latin typeface="+mj-lt"/>
                  <a:sym typeface="Hind Vadodara"/>
                </a:endParaRPr>
              </a:p>
              <a:p>
                <a:pPr algn="l"/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where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0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&lt;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𝑞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&lt;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1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 ,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𝑐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1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,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𝑑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1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&gt;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0</m:t>
                    </m:r>
                  </m:oMath>
                </a14:m>
                <a:endParaRPr lang="fr-FR" sz="1600" b="0" dirty="0">
                  <a:solidFill>
                    <a:schemeClr val="tx1"/>
                  </a:solidFill>
                  <a:latin typeface="+mj-lt"/>
                  <a:ea typeface="Cambria Math" panose="02040503050406030204" pitchFamily="18" charset="0"/>
                  <a:sym typeface="Hind Vadodara"/>
                </a:endParaRPr>
              </a:p>
              <a:p>
                <a:pPr algn="l"/>
                <a:endParaRPr lang="fr-FR" sz="1600" dirty="0">
                  <a:solidFill>
                    <a:schemeClr val="tx1"/>
                  </a:solidFill>
                  <a:latin typeface="+mj-lt"/>
                  <a:sym typeface="Hind Vadodara"/>
                </a:endParaRPr>
              </a:p>
              <a:p>
                <a:pPr algn="l"/>
                <a:endParaRPr lang="fr-FR" sz="1400" dirty="0">
                  <a:solidFill>
                    <a:schemeClr val="tx1"/>
                  </a:solidFill>
                  <a:latin typeface="+mj-lt"/>
                  <a:sym typeface="Hind Vadodara"/>
                </a:endParaRPr>
              </a:p>
              <a:p>
                <a:endParaRPr lang="fr-FR" i="1" dirty="0">
                  <a:solidFill>
                    <a:schemeClr val="tx1"/>
                  </a:solidFill>
                  <a:latin typeface="+mj-lt"/>
                  <a:ea typeface="Cambria Math" panose="02040503050406030204" pitchFamily="18" charset="0"/>
                </a:endParaRPr>
              </a:p>
              <a:p>
                <a:pPr algn="l"/>
                <a:endParaRPr lang="fr-FR" i="1" dirty="0">
                  <a:solidFill>
                    <a:schemeClr val="tx1"/>
                  </a:solidFill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49325535-B550-4ABA-8DB9-B06D671623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 flipH="1">
                <a:off x="406397" y="912586"/>
                <a:ext cx="8013699" cy="34925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47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AF0B273-F909-48E7-8393-5E21F4C4AE02}"/>
              </a:ext>
            </a:extLst>
          </p:cNvPr>
          <p:cNvSpPr/>
          <p:nvPr/>
        </p:nvSpPr>
        <p:spPr>
          <a:xfrm>
            <a:off x="253998" y="508000"/>
            <a:ext cx="8128002" cy="4448629"/>
          </a:xfrm>
          <a:prstGeom prst="roundRect">
            <a:avLst>
              <a:gd name="adj" fmla="val 170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FEC98459-961F-49F2-908E-2E5238770862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 flipH="1">
                <a:off x="442684" y="508001"/>
                <a:ext cx="8033655" cy="4448628"/>
              </a:xfrm>
            </p:spPr>
            <p:txBody>
              <a:bodyPr/>
              <a:lstStyle/>
              <a:p>
                <a:r>
                  <a:rPr lang="fr-FR" sz="1600" i="1" dirty="0" err="1">
                    <a:latin typeface="+mj-lt"/>
                  </a:rPr>
                  <a:t>Consider</a:t>
                </a:r>
                <a:r>
                  <a:rPr lang="fr-FR" sz="1600" i="1" dirty="0">
                    <a:latin typeface="+mj-lt"/>
                  </a:rPr>
                  <a:t> the </a:t>
                </a:r>
                <a:r>
                  <a:rPr lang="fr-FR" sz="1600" i="1" dirty="0" err="1">
                    <a:latin typeface="+mj-lt"/>
                  </a:rPr>
                  <a:t>finite</a:t>
                </a:r>
                <a:r>
                  <a:rPr lang="fr-FR" sz="1600" i="1" dirty="0">
                    <a:latin typeface="+mj-lt"/>
                  </a:rPr>
                  <a:t> </a:t>
                </a:r>
                <a:r>
                  <a:rPr lang="fr-FR" sz="1600" i="1" dirty="0" err="1">
                    <a:latin typeface="+mj-lt"/>
                  </a:rPr>
                  <a:t>element</a:t>
                </a:r>
                <a:r>
                  <a:rPr lang="fr-FR" sz="1600" i="1" dirty="0">
                    <a:latin typeface="+mj-lt"/>
                  </a:rPr>
                  <a:t> solution :</a:t>
                </a:r>
                <a:r>
                  <a:rPr lang="fr-FR" sz="16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fr-FR" sz="160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fr-FR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     </m:t>
                          </m:r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(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i="1" dirty="0">
                  <a:latin typeface="+mj-lt"/>
                </a:endParaRPr>
              </a:p>
              <a:p>
                <a:r>
                  <a:rPr lang="en-US" sz="1600" dirty="0">
                    <a:latin typeface="+mj-lt"/>
                  </a:rPr>
                  <a:t>and define the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fr-FR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as</a:t>
                </a:r>
              </a:p>
              <a:p>
                <a:r>
                  <a:rPr lang="en-US" sz="1600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𝛺</m:t>
                        </m:r>
                      </m:sub>
                      <m:sup/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fr-FR" sz="160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16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1600" b="0" i="0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             (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600" b="0" dirty="0">
                  <a:ea typeface="Cambria Math" panose="02040503050406030204" pitchFamily="18" charset="0"/>
                </a:endParaRPr>
              </a:p>
              <a:p>
                <a:endParaRPr lang="en-US" sz="1600" dirty="0">
                  <a:latin typeface="+mj-lt"/>
                </a:endParaRPr>
              </a:p>
              <a:p>
                <a:r>
                  <a:rPr lang="en-US" sz="1600" dirty="0">
                    <a:latin typeface="+mj-lt"/>
                  </a:rPr>
                  <a:t>The Newton iteration requires more differentiability, so we need more conditions on f.</a:t>
                </a:r>
                <a:endParaRPr lang="fr-FR" sz="1600" b="0" dirty="0">
                  <a:latin typeface="+mj-lt"/>
                  <a:ea typeface="Cambria Math" panose="02040503050406030204" pitchFamily="18" charset="0"/>
                </a:endParaRPr>
              </a:p>
              <a:p>
                <a:endParaRPr lang="fr-FR" sz="1600" b="1" i="1" u="sng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sym typeface="Hind Vadodara"/>
                </a:endParaRPr>
              </a:p>
              <a:p>
                <a:r>
                  <a:rPr lang="fr-FR" sz="1600" b="1" i="1" u="sng" dirty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sym typeface="Hind Vadodara"/>
                  </a:rPr>
                  <a:t>Assumption (N) : </a:t>
                </a:r>
              </a:p>
              <a:p>
                <a14:m>
                  <m:oMath xmlns:m="http://schemas.openxmlformats.org/officeDocument/2006/math"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𝑓</m:t>
                    </m:r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∈</m:t>
                    </m:r>
                    <m:sSup>
                      <m:sSupPr>
                        <m:ctrlP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𝐶</m:t>
                        </m:r>
                      </m:e>
                      <m:sup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1</m:t>
                        </m:r>
                      </m:sup>
                    </m:sSup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(</m:t>
                    </m:r>
                    <m:bar>
                      <m:barPr>
                        <m:pos m:val="top"/>
                        <m:ctrlP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barPr>
                      <m:e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𝛺</m:t>
                        </m:r>
                      </m:e>
                    </m:bar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×</m:t>
                    </m:r>
                    <m:sSup>
                      <m:sSupPr>
                        <m:ctrlP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r>
                          <a:rPr lang="fr-FR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ℝ</m:t>
                        </m:r>
                      </m:e>
                      <m:sup>
                        <m:r>
                          <a:rPr lang="fr-FR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𝑛</m:t>
                        </m:r>
                        <m:r>
                          <a:rPr lang="fr-FR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×</m:t>
                        </m:r>
                        <m:r>
                          <a:rPr lang="fr-FR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sup>
                    </m:sSup>
                    <m:r>
                      <a:rPr lang="fr-FR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,</m:t>
                    </m:r>
                  </m:oMath>
                </a14:m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r>
                          <a:rPr lang="fr-FR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ℝ</m:t>
                        </m:r>
                      </m:e>
                      <m:sup>
                        <m:r>
                          <a:rPr lang="fr-FR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𝑛</m:t>
                        </m:r>
                        <m:r>
                          <a:rPr lang="fr-FR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×</m:t>
                        </m:r>
                        <m:r>
                          <a:rPr lang="fr-FR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sup>
                    </m:sSup>
                    <m:r>
                      <a:rPr lang="fr-FR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)</m:t>
                    </m:r>
                  </m:oMath>
                </a14:m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and the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Jacobians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fPr>
                      <m:num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𝜕</m:t>
                        </m:r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𝑓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(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𝑥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,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𝜂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)</m:t>
                        </m:r>
                      </m:num>
                      <m:den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𝜕𝜂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 </m:t>
                        </m:r>
                      </m:den>
                    </m:f>
                  </m:oMath>
                </a14:m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are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symmetric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and</a:t>
                </a:r>
              </a:p>
              <a:p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there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M</m:t>
                    </m:r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≥</m:t>
                    </m:r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𝑚</m:t>
                    </m:r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&gt;</m:t>
                    </m:r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0</m:t>
                    </m:r>
                    <m:r>
                      <a:rPr lang="fr-FR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 ,</m:t>
                    </m:r>
                  </m:oMath>
                </a14:m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s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uch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that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:</a:t>
                </a:r>
                <a14:m>
                  <m:oMath xmlns:m="http://schemas.openxmlformats.org/officeDocument/2006/math">
                    <m:r>
                      <a:rPr lang="fr-FR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  </m:t>
                    </m:r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𝑚</m:t>
                    </m:r>
                    <m:sSup>
                      <m:sSupPr>
                        <m:ctrlP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2</m:t>
                        </m:r>
                      </m:sup>
                    </m:sSup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≤</m:t>
                    </m:r>
                    <m:f>
                      <m:fPr>
                        <m:ctrlP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fPr>
                      <m:num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𝜕</m:t>
                        </m:r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𝑓</m:t>
                        </m:r>
                        <m:d>
                          <m:dPr>
                            <m:ctrlP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  <m:t>𝑥</m:t>
                            </m:r>
                            <m: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  <m:t>,</m:t>
                            </m:r>
                            <m: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  <m:t>𝜂</m:t>
                            </m:r>
                          </m:e>
                        </m:d>
                      </m:num>
                      <m:den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𝜕𝜂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 </m:t>
                        </m:r>
                      </m:den>
                    </m:f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𝜀</m:t>
                    </m:r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.</m:t>
                    </m:r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𝜀</m:t>
                    </m:r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≤</m:t>
                    </m:r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𝑀</m:t>
                    </m:r>
                    <m:sSup>
                      <m:sSupPr>
                        <m:ctrlP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dPr>
                      <m:e>
                        <m: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𝑥</m:t>
                        </m:r>
                        <m: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∈</m:t>
                        </m:r>
                        <m: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𝛺</m:t>
                        </m:r>
                        <m: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,</m:t>
                        </m:r>
                        <m: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𝜀</m:t>
                        </m:r>
                        <m: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,</m:t>
                        </m:r>
                        <m: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𝜂</m:t>
                        </m:r>
                        <m:r>
                          <a:rPr lang="fr-F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∈</m:t>
                        </m:r>
                        <m:sSup>
                          <m:sSupPr>
                            <m:ctrlPr>
                              <a:rPr lang="fr-FR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</m:ctrlPr>
                          </m:sSupPr>
                          <m:e>
                            <m:r>
                              <a:rPr lang="fr-FR" sz="16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  <m:t>ℝ</m:t>
                            </m:r>
                          </m:e>
                          <m:sup>
                            <m:r>
                              <a:rPr lang="fr-FR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  <m:t>𝑛</m:t>
                            </m:r>
                            <m:r>
                              <a:rPr lang="fr-FR" sz="16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×</m:t>
                            </m:r>
                            <m:r>
                              <a:rPr lang="fr-FR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fr-FR" sz="1600" dirty="0">
                  <a:solidFill>
                    <a:schemeClr val="tx1"/>
                  </a:solidFill>
                  <a:latin typeface="+mj-lt"/>
                  <a:sym typeface="Hind Vadodara"/>
                </a:endParaRPr>
              </a:p>
              <a:p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Further,assume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that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𝜂</m:t>
                    </m:r>
                    <m:r>
                      <a:rPr lang="fr-FR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↦</m:t>
                    </m:r>
                  </m:oMath>
                </a14:m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fPr>
                      <m:num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𝜕</m:t>
                        </m:r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𝑓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(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𝑥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,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𝜂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)</m:t>
                        </m:r>
                      </m:num>
                      <m:den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𝜕𝜂</m:t>
                        </m:r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 </m:t>
                        </m:r>
                      </m:den>
                    </m:f>
                  </m:oMath>
                </a14:m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is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Lipschitz </a:t>
                </a:r>
                <a:r>
                  <a:rPr lang="fr-FR" sz="1600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continuous</a:t>
                </a:r>
                <a:r>
                  <a:rPr lang="fr-FR" sz="160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</a:p>
              <a:p>
                <a:endParaRPr lang="fr-FR" sz="1600" b="0" dirty="0"/>
              </a:p>
              <a:p>
                <a:endParaRPr lang="fr-FR" sz="1600" dirty="0"/>
              </a:p>
              <a:p>
                <a:endParaRPr lang="fr-FR" sz="1600" b="0" dirty="0"/>
              </a:p>
              <a:p>
                <a:endParaRPr lang="fr-FR" sz="1600" dirty="0"/>
              </a:p>
              <a:p>
                <a:endParaRPr lang="fr-FR" sz="1600" b="0" dirty="0"/>
              </a:p>
              <a:p>
                <a:endParaRPr lang="fr-FR" sz="1600" dirty="0"/>
              </a:p>
              <a:p>
                <a:endParaRPr lang="fr-FR" sz="1600" b="0" dirty="0"/>
              </a:p>
              <a:p>
                <a:endParaRPr lang="fr-FR" sz="1600" dirty="0"/>
              </a:p>
              <a:p>
                <a:endParaRPr lang="fr-FR" sz="1600" b="0" dirty="0"/>
              </a:p>
              <a:p>
                <a:endParaRPr lang="fr-FR" sz="1600" b="0" dirty="0"/>
              </a:p>
              <a:p>
                <a:endParaRPr lang="fr-FR" sz="1600" b="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FEC98459-961F-49F2-908E-2E5238770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 flipH="1">
                <a:off x="442684" y="508001"/>
                <a:ext cx="8033655" cy="44486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3">
            <a:extLst>
              <a:ext uri="{FF2B5EF4-FFF2-40B4-BE49-F238E27FC236}">
                <a16:creationId xmlns:a16="http://schemas.microsoft.com/office/drawing/2014/main" id="{DB9D91FB-0DD9-4E0E-8E31-F4385CEA6C4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 flipH="1">
            <a:off x="253998" y="0"/>
            <a:ext cx="2046516" cy="420913"/>
          </a:xfrm>
        </p:spPr>
        <p:txBody>
          <a:bodyPr/>
          <a:lstStyle/>
          <a:p>
            <a:r>
              <a:rPr lang="fr-FR" sz="2400" b="1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 : </a:t>
            </a:r>
          </a:p>
        </p:txBody>
      </p:sp>
    </p:spTree>
    <p:extLst>
      <p:ext uri="{BB962C8B-B14F-4D97-AF65-F5344CB8AC3E}">
        <p14:creationId xmlns:p14="http://schemas.microsoft.com/office/powerpoint/2010/main" val="335772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562B1764-B7D8-4358-87B2-5D2B815F3B6E}"/>
              </a:ext>
            </a:extLst>
          </p:cNvPr>
          <p:cNvSpPr/>
          <p:nvPr/>
        </p:nvSpPr>
        <p:spPr>
          <a:xfrm>
            <a:off x="283029" y="522514"/>
            <a:ext cx="7888514" cy="44776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A1A8DEBB-DCD7-44FC-A3CA-2A42D6556D1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20056" y="1362530"/>
                <a:ext cx="6952343" cy="3258456"/>
              </a:xfrm>
            </p:spPr>
            <p:txBody>
              <a:bodyPr/>
              <a:lstStyle/>
              <a:p>
                <a:pPr algn="l"/>
                <a:r>
                  <a:rPr lang="en-US" sz="1600" dirty="0">
                    <a:latin typeface="+mj-lt"/>
                  </a:rPr>
                  <a:t>It can be proved that the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introduced in (2) inherits the properties of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+mj-lt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is Gateaux differentiable and</a:t>
                </a:r>
                <a:endParaRPr lang="fr-FR" sz="1600" i="1" dirty="0">
                  <a:latin typeface="+mj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p>
                                </m:e>
                              </m:d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ind Vadodara"/>
                                </a:rPr>
                              </m:ctrlPr>
                            </m:fPr>
                            <m:num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ind Vadodara"/>
                                </a:rPr>
                                <m:t>𝜕</m:t>
                              </m:r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ind Vadodara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ind Vadodara"/>
                                </a:rPr>
                                <m:t>𝜕𝜂</m:t>
                              </m:r>
                              <m: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ind Vadodara"/>
                                </a:rPr>
                                <m:t> </m:t>
                              </m:r>
                            </m:den>
                          </m:f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sSup>
                        <m:sSup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fr-FR" sz="160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fr-FR" sz="1600" dirty="0"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sSup>
                            <m:sSupPr>
                              <m:ctrlPr>
                                <a:rPr lang="fr-F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fr-FR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fr-FR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fr-FR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600" b="0" dirty="0">
                  <a:ea typeface="Cambria Math" panose="02040503050406030204" pitchFamily="18" charset="0"/>
                </a:endParaRPr>
              </a:p>
              <a:p>
                <a:pPr algn="l"/>
                <a:r>
                  <a:rPr lang="en-US" sz="1600" dirty="0">
                    <a:latin typeface="+mj-lt"/>
                  </a:rPr>
                  <a:t>from which it follows that</a:t>
                </a:r>
                <a:endParaRPr lang="fr-FR" sz="1600" b="0" dirty="0">
                  <a:latin typeface="+mj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p>
                                </m:e>
                              </m:d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b>
                      </m:sSub>
                      <m:r>
                        <a:rPr lang="fr-F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bSup>
                        <m:sSubSup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sSup>
                            <m:sSupPr>
                              <m:ctrlPr>
                                <a:rPr lang="fr-F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fr-F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fr-F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fr-F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600" dirty="0">
                  <a:ea typeface="Cambria Math" panose="02040503050406030204" pitchFamily="18" charset="0"/>
                </a:endParaRPr>
              </a:p>
              <a:p>
                <a:pPr algn="l"/>
                <a:endParaRPr lang="fr-FR" sz="1600" dirty="0">
                  <a:ea typeface="Cambria Math" panose="02040503050406030204" pitchFamily="18" charset="0"/>
                </a:endParaRPr>
              </a:p>
              <a:p>
                <a:pPr algn="l"/>
                <a:r>
                  <a:rPr lang="fr-FR" sz="1600" dirty="0" err="1">
                    <a:latin typeface="+mj-lt"/>
                    <a:ea typeface="Cambria Math" panose="02040503050406030204" pitchFamily="18" charset="0"/>
                  </a:rPr>
                  <a:t>Using</a:t>
                </a:r>
                <a:r>
                  <a:rPr lang="fr-FR" sz="1600" dirty="0">
                    <a:latin typeface="+mj-lt"/>
                    <a:ea typeface="Cambria Math" panose="02040503050406030204" pitchFamily="18" charset="0"/>
                  </a:rPr>
                  <a:t> the </a:t>
                </a:r>
                <a:r>
                  <a:rPr lang="fr-FR" sz="1600" dirty="0" err="1">
                    <a:latin typeface="+mj-lt"/>
                    <a:ea typeface="Cambria Math" panose="02040503050406030204" pitchFamily="18" charset="0"/>
                  </a:rPr>
                  <a:t>assumption</a:t>
                </a:r>
                <a:r>
                  <a:rPr lang="fr-FR" sz="1600" dirty="0">
                    <a:latin typeface="+mj-lt"/>
                    <a:ea typeface="Cambria Math" panose="02040503050406030204" pitchFamily="18" charset="0"/>
                  </a:rPr>
                  <a:t> ,</a:t>
                </a:r>
                <a:r>
                  <a:rPr lang="fr-FR" sz="1600" dirty="0" err="1">
                    <a:latin typeface="+mj-lt"/>
                    <a:ea typeface="Cambria Math" panose="02040503050406030204" pitchFamily="18" charset="0"/>
                  </a:rPr>
                  <a:t>we</a:t>
                </a:r>
                <a:r>
                  <a:rPr lang="fr-FR" sz="160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fr-FR" sz="1600" dirty="0" err="1">
                    <a:latin typeface="+mj-lt"/>
                    <a:ea typeface="Cambria Math" panose="02040503050406030204" pitchFamily="18" charset="0"/>
                  </a:rPr>
                  <a:t>also</a:t>
                </a:r>
                <a:r>
                  <a:rPr lang="fr-FR" sz="1600" dirty="0">
                    <a:latin typeface="+mj-lt"/>
                    <a:ea typeface="Cambria Math" panose="02040503050406030204" pitchFamily="18" charset="0"/>
                  </a:rPr>
                  <a:t> have </a:t>
                </a:r>
                <a:r>
                  <a:rPr lang="fr-FR" sz="1600" dirty="0" err="1">
                    <a:latin typeface="+mj-lt"/>
                    <a:ea typeface="Cambria Math" panose="02040503050406030204" pitchFamily="18" charset="0"/>
                  </a:rPr>
                  <a:t>that</a:t>
                </a:r>
                <a:r>
                  <a:rPr lang="fr-FR" sz="1600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sz="160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fr-FR" sz="1600" dirty="0" err="1">
                    <a:latin typeface="+mj-lt"/>
                    <a:ea typeface="Cambria Math" panose="02040503050406030204" pitchFamily="18" charset="0"/>
                  </a:rPr>
                  <a:t>is</a:t>
                </a:r>
                <a:r>
                  <a:rPr lang="fr-FR" sz="1600" dirty="0">
                    <a:latin typeface="+mj-lt"/>
                    <a:ea typeface="Cambria Math" panose="02040503050406030204" pitchFamily="18" charset="0"/>
                  </a:rPr>
                  <a:t> Lipschitz </a:t>
                </a:r>
                <a:r>
                  <a:rPr lang="fr-FR" sz="1600" dirty="0" err="1">
                    <a:latin typeface="+mj-lt"/>
                    <a:ea typeface="Cambria Math" panose="02040503050406030204" pitchFamily="18" charset="0"/>
                  </a:rPr>
                  <a:t>continuous</a:t>
                </a:r>
                <a:r>
                  <a:rPr lang="fr-FR" sz="160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fr-FR" sz="1600" dirty="0" err="1">
                    <a:latin typeface="+mj-lt"/>
                    <a:ea typeface="Cambria Math" panose="02040503050406030204" pitchFamily="18" charset="0"/>
                  </a:rPr>
                  <a:t>with</a:t>
                </a:r>
                <a:r>
                  <a:rPr lang="fr-FR" sz="1600" dirty="0">
                    <a:latin typeface="+mj-lt"/>
                    <a:ea typeface="Cambria Math" panose="02040503050406030204" pitchFamily="18" charset="0"/>
                  </a:rPr>
                  <a:t> a </a:t>
                </a:r>
                <a:r>
                  <a:rPr lang="fr-FR" sz="1600" dirty="0" err="1">
                    <a:latin typeface="+mj-lt"/>
                    <a:ea typeface="Cambria Math" panose="02040503050406030204" pitchFamily="18" charset="0"/>
                  </a:rPr>
                  <a:t>suitable</a:t>
                </a:r>
                <a:r>
                  <a:rPr lang="fr-FR" sz="1600" dirty="0">
                    <a:latin typeface="+mj-lt"/>
                    <a:ea typeface="Cambria Math" panose="02040503050406030204" pitchFamily="18" charset="0"/>
                  </a:rPr>
                  <a:t>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sz="1600" dirty="0">
                    <a:latin typeface="+mj-lt"/>
                    <a:ea typeface="Cambria Math" panose="02040503050406030204" pitchFamily="18" charset="0"/>
                  </a:rPr>
                  <a:t>.</a:t>
                </a:r>
                <a:r>
                  <a:rPr lang="fr-FR" sz="1600" dirty="0" err="1">
                    <a:latin typeface="+mj-lt"/>
                    <a:ea typeface="Cambria Math" panose="02040503050406030204" pitchFamily="18" charset="0"/>
                  </a:rPr>
                  <a:t>Therefore,Theorem</a:t>
                </a:r>
                <a:r>
                  <a:rPr lang="fr-FR" sz="1600" dirty="0">
                    <a:latin typeface="+mj-lt"/>
                    <a:ea typeface="Cambria Math" panose="02040503050406030204" pitchFamily="18" charset="0"/>
                  </a:rPr>
                  <a:t> 2 </a:t>
                </a:r>
                <a:r>
                  <a:rPr lang="fr-FR" sz="1600" dirty="0" err="1">
                    <a:latin typeface="+mj-lt"/>
                    <a:ea typeface="Cambria Math" panose="02040503050406030204" pitchFamily="18" charset="0"/>
                  </a:rPr>
                  <a:t>holds</a:t>
                </a:r>
                <a:r>
                  <a:rPr lang="fr-FR" sz="160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fr-FR" sz="1600" dirty="0" err="1">
                    <a:latin typeface="+mj-lt"/>
                    <a:ea typeface="Cambria Math" panose="02040503050406030204" pitchFamily="18" charset="0"/>
                  </a:rPr>
                  <a:t>true</a:t>
                </a:r>
                <a:r>
                  <a:rPr lang="fr-FR" sz="1600" dirty="0">
                    <a:latin typeface="+mj-lt"/>
                    <a:ea typeface="Cambria Math" panose="02040503050406030204" pitchFamily="18" charset="0"/>
                  </a:rPr>
                  <a:t> for </a:t>
                </a:r>
                <a:r>
                  <a:rPr lang="fr-FR" sz="1600" dirty="0" err="1">
                    <a:latin typeface="+mj-lt"/>
                    <a:ea typeface="Cambria Math" panose="02040503050406030204" pitchFamily="18" charset="0"/>
                  </a:rPr>
                  <a:t>our</a:t>
                </a:r>
                <a:r>
                  <a:rPr lang="fr-FR" sz="160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fr-FR" sz="1600" dirty="0" err="1">
                    <a:latin typeface="+mj-lt"/>
                    <a:ea typeface="Cambria Math" panose="02040503050406030204" pitchFamily="18" charset="0"/>
                  </a:rPr>
                  <a:t>problem</a:t>
                </a:r>
                <a:endParaRPr lang="fr-FR" sz="1600" dirty="0">
                  <a:latin typeface="+mj-lt"/>
                  <a:ea typeface="Cambria Math" panose="02040503050406030204" pitchFamily="18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A1A8DEBB-DCD7-44FC-A3CA-2A42D6556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20056" y="1362530"/>
                <a:ext cx="6952343" cy="32584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293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avec coins arrondis en haut 3">
            <a:extLst>
              <a:ext uri="{FF2B5EF4-FFF2-40B4-BE49-F238E27FC236}">
                <a16:creationId xmlns:a16="http://schemas.microsoft.com/office/drawing/2014/main" id="{D852FE17-D011-4AA4-B482-7D1F6884D2DA}"/>
              </a:ext>
            </a:extLst>
          </p:cNvPr>
          <p:cNvSpPr/>
          <p:nvPr/>
        </p:nvSpPr>
        <p:spPr>
          <a:xfrm>
            <a:off x="428171" y="1290400"/>
            <a:ext cx="8011885" cy="3114685"/>
          </a:xfrm>
          <a:prstGeom prst="round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BF75E82-1537-4C88-8734-29D57CC9F4E5}"/>
                  </a:ext>
                </a:extLst>
              </p:cNvPr>
              <p:cNvSpPr txBox="1"/>
              <p:nvPr/>
            </p:nvSpPr>
            <p:spPr>
              <a:xfrm>
                <a:off x="620486" y="1432800"/>
                <a:ext cx="7547430" cy="284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/>
                  <a:t>Let</a:t>
                </a:r>
                <a:r>
                  <a:rPr lang="en-US" sz="1600" dirty="0"/>
                  <a:t>­ Assumptions (N) hold.</a:t>
                </a:r>
                <a:r>
                  <a:rPr lang="fr-FR" sz="1600" dirty="0"/>
                  <a:t> Let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 dirty="0" smtClean="0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</m:d>
                  </m:oMath>
                </a14:m>
                <a:r>
                  <a:rPr lang="fr-FR" sz="1600" dirty="0"/>
                  <a:t> </a:t>
                </a:r>
                <a:r>
                  <a:rPr lang="fr-FR" sz="1600" dirty="0" err="1"/>
                  <a:t>be</a:t>
                </a:r>
                <a:r>
                  <a:rPr lang="fr-FR" sz="1600" dirty="0"/>
                  <a:t> a </a:t>
                </a:r>
                <a:r>
                  <a:rPr lang="fr-FR" sz="1600" dirty="0" err="1"/>
                  <a:t>finite</a:t>
                </a:r>
                <a:r>
                  <a:rPr lang="fr-FR" sz="1600" dirty="0"/>
                  <a:t> </a:t>
                </a:r>
                <a:r>
                  <a:rPr lang="fr-FR" sz="1600" dirty="0" err="1"/>
                  <a:t>dimensional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subspace</a:t>
                </a:r>
                <a:r>
                  <a:rPr lang="fr-FR" sz="1600" dirty="0"/>
                  <a:t> </a:t>
                </a:r>
                <a:r>
                  <a:rPr lang="fr-FR" sz="1600" dirty="0" err="1"/>
                  <a:t>with</a:t>
                </a:r>
                <a:r>
                  <a:rPr lang="fr-FR" sz="1600" dirty="0"/>
                  <a:t> the </a:t>
                </a:r>
                <a:r>
                  <a:rPr lang="fr-FR" sz="1600" dirty="0" err="1"/>
                  <a:t>inner</a:t>
                </a:r>
                <a:r>
                  <a:rPr lang="fr-FR" sz="1600" dirty="0"/>
                  <a:t> </a:t>
                </a:r>
                <a:r>
                  <a:rPr lang="fr-FR" sz="1600" dirty="0" err="1"/>
                  <a:t>product</a:t>
                </a:r>
                <a:r>
                  <a:rPr lang="fr-FR" sz="1600" dirty="0"/>
                  <a:t> and let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1600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fr-FR" sz="1600" dirty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fr-FR" sz="1600" dirty="0"/>
                  <a:t> 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  <m:sub>
                        <m:sSubSup>
                          <m:sSubSupPr>
                            <m:ctrlPr>
                              <a:rPr lang="fr-FR" sz="1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  <m:r>
                      <a:rPr lang="fr-FR" sz="16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fr-FR" sz="16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𝛺</m:t>
                        </m:r>
                      </m:sub>
                      <m:sup/>
                      <m:e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nary>
                    <m:r>
                      <a:rPr lang="fr-FR" sz="1600" i="1" dirty="0">
                        <a:latin typeface="Cambria Math" panose="02040503050406030204" pitchFamily="18" charset="0"/>
                      </a:rPr>
                      <m:t>).</m:t>
                    </m:r>
                    <m:sSup>
                      <m:sSupPr>
                        <m:ctrlPr>
                          <a:rPr lang="fr-FR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sz="1600" dirty="0"/>
                  <a:t>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fr-FR" sz="1600" dirty="0">
                  <a:ea typeface="Cambria Math" panose="02040503050406030204" pitchFamily="18" charset="0"/>
                </a:endParaRPr>
              </a:p>
              <a:p>
                <a:pPr lvl="0">
                  <a:defRPr/>
                </a:pPr>
                <a:r>
                  <a:rPr lang="fr-FR" sz="1600" dirty="0">
                    <a:ea typeface="Cambria Math" panose="02040503050406030204" pitchFamily="18" charset="0"/>
                  </a:rPr>
                  <a:t>a</a:t>
                </a:r>
                <a:r>
                  <a:rPr lang="fr-FR" sz="1600" dirty="0" err="1">
                    <a:ea typeface="Cambria Math" panose="02040503050406030204" pitchFamily="18" charset="0"/>
                  </a:rPr>
                  <a:t>nd</a:t>
                </a:r>
                <a:r>
                  <a:rPr lang="fr-FR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r-FR" sz="1600" dirty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fr-FR" sz="1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  <m:r>
                      <a:rPr lang="fr-FR" sz="1600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fr-FR" sz="16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𝛺</m:t>
                        </m:r>
                      </m:sub>
                      <m:sup/>
                      <m:e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𝑔𝑣</m:t>
                        </m:r>
                      </m:e>
                    </m:nary>
                  </m:oMath>
                </a14:m>
                <a:r>
                  <a:rPr lang="fr-FR" sz="1600" dirty="0"/>
                  <a:t>                        </a:t>
                </a:r>
                <a14:m>
                  <m:oMath xmlns:m="http://schemas.openxmlformats.org/officeDocument/2006/math">
                    <m:r>
                      <a:rPr lang="fr-FR" sz="1600" dirty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r>
                      <a:rPr lang="fr-FR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6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FR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600" dirty="0"/>
              </a:p>
              <a:p>
                <a:pPr lvl="0">
                  <a:defRPr/>
                </a:pPr>
                <a:r>
                  <a:rPr lang="fr-FR" sz="1600" dirty="0" err="1"/>
                  <a:t>Denote</a:t>
                </a:r>
                <a:r>
                  <a:rPr lang="fr-FR" sz="1600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dirty="0"/>
                  <a:t>the solution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: ⟨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fr-FR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  <m:sub>
                        <m:sSubSup>
                          <m:sSubSupPr>
                            <m:ctrlPr>
                              <a:rPr lang="fr-FR" sz="1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  <m:r>
                      <a:rPr lang="fr-FR" sz="16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fr-FR" sz="1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</m:oMath>
                </a14:m>
                <a:endParaRPr lang="fr-FR" sz="1600" dirty="0"/>
              </a:p>
              <a:p>
                <a:pPr lvl="0">
                  <a:defRPr/>
                </a:pPr>
                <a:r>
                  <a:rPr lang="fr-FR" sz="1600" dirty="0"/>
                  <a:t>The </a:t>
                </a:r>
                <a:r>
                  <a:rPr lang="fr-FR" sz="1600" dirty="0" err="1"/>
                  <a:t>operator</a:t>
                </a:r>
                <a:r>
                  <a:rPr lang="fr-FR" sz="1600" dirty="0"/>
                  <a:t> F </a:t>
                </a:r>
                <a:r>
                  <a:rPr lang="fr-FR" sz="1600" dirty="0" err="1"/>
                  <a:t>is</a:t>
                </a:r>
                <a:r>
                  <a:rPr lang="fr-FR" sz="1600" dirty="0"/>
                  <a:t> Gâteaux </a:t>
                </a:r>
                <a:r>
                  <a:rPr lang="fr-FR" sz="1600" dirty="0" err="1"/>
                  <a:t>differentiable</a:t>
                </a:r>
                <a:r>
                  <a:rPr lang="fr-FR" sz="1600" dirty="0"/>
                  <a:t> and </a:t>
                </a:r>
                <a:r>
                  <a:rPr lang="fr-FR" sz="1600" dirty="0" err="1"/>
                  <a:t>its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derivative</a:t>
                </a:r>
                <a:r>
                  <a:rPr lang="fr-FR" sz="1600" dirty="0"/>
                  <a:t> </a:t>
                </a:r>
                <a:r>
                  <a:rPr lang="fr-FR" sz="1600" dirty="0" err="1"/>
                  <a:t>is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given</a:t>
                </a:r>
                <a:r>
                  <a:rPr lang="fr-FR" sz="1600" dirty="0"/>
                  <a:t> by </a:t>
                </a:r>
              </a:p>
              <a:p>
                <a:pPr lvl="0" algn="ctr">
                  <a:defRPr/>
                </a:pPr>
                <a:r>
                  <a:rPr lang="fr-FR" sz="16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𝛺</m:t>
                        </m:r>
                      </m:sub>
                      <m:sup/>
                      <m:e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𝜕𝜃</m:t>
                            </m:r>
                          </m:den>
                        </m:f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nary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r-FR" sz="1600" dirty="0"/>
                  <a:t>         </a:t>
                </a:r>
                <a14:m>
                  <m:oMath xmlns:m="http://schemas.openxmlformats.org/officeDocument/2006/math">
                    <m:r>
                      <a:rPr lang="fr-FR" sz="1600" dirty="0"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lang="fr-FR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6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FR" sz="1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6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sz="1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600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FR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600" dirty="0"/>
              </a:p>
              <a:p>
                <a:pPr lvl="0">
                  <a:defRPr/>
                </a:pPr>
                <a:r>
                  <a:rPr lang="fr-FR" sz="1600" dirty="0"/>
                  <a:t>The </a:t>
                </a:r>
                <a:r>
                  <a:rPr lang="fr-FR" sz="1600" dirty="0" err="1"/>
                  <a:t>operator</a:t>
                </a:r>
                <a:r>
                  <a:rPr lang="fr-FR" sz="1600" dirty="0"/>
                  <a:t> F’ </a:t>
                </a:r>
                <a:r>
                  <a:rPr lang="fr-FR" sz="1600" dirty="0" err="1"/>
                  <a:t>inherits</a:t>
                </a:r>
                <a:r>
                  <a:rPr lang="fr-FR" sz="1600" dirty="0"/>
                  <a:t> the Lipschitz </a:t>
                </a:r>
                <a:r>
                  <a:rPr lang="fr-FR" sz="1600" dirty="0" err="1"/>
                  <a:t>continuity</a:t>
                </a:r>
                <a:r>
                  <a:rPr lang="fr-FR" sz="1600" dirty="0"/>
                  <a:t>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fr-FR" sz="1600" dirty="0"/>
                  <a:t> , Let L </a:t>
                </a:r>
                <a:r>
                  <a:rPr lang="fr-FR" sz="1600" dirty="0" err="1"/>
                  <a:t>denote</a:t>
                </a:r>
                <a:r>
                  <a:rPr lang="fr-FR" sz="1600" dirty="0"/>
                  <a:t> the Lipschitz constant of F’</a:t>
                </a:r>
                <a:r>
                  <a:rPr lang="fr-FR" sz="1600" dirty="0">
                    <a:ea typeface="Cambria Math" panose="02040503050406030204" pitchFamily="18" charset="0"/>
                  </a:rPr>
                  <a:t>.</a:t>
                </a:r>
                <a:endParaRPr lang="fr-FR" sz="16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BF75E82-1537-4C88-8734-29D57CC9F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6" y="1432800"/>
                <a:ext cx="7547430" cy="2841804"/>
              </a:xfrm>
              <a:prstGeom prst="rect">
                <a:avLst/>
              </a:prstGeom>
              <a:blipFill>
                <a:blip r:embed="rId2"/>
                <a:stretch>
                  <a:fillRect l="-485" t="-429" b="-19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>
            <a:extLst>
              <a:ext uri="{FF2B5EF4-FFF2-40B4-BE49-F238E27FC236}">
                <a16:creationId xmlns:a16="http://schemas.microsoft.com/office/drawing/2014/main" id="{ED8F20C6-31CE-4CDB-9561-0760519F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485" y="-137886"/>
            <a:ext cx="5148199" cy="630000"/>
          </a:xfrm>
        </p:spPr>
        <p:txBody>
          <a:bodyPr/>
          <a:lstStyle/>
          <a:p>
            <a:r>
              <a:rPr lang="fr-F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Inner-outer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iterations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F2A847-E02D-45D8-A397-1165D405501A}"/>
              </a:ext>
            </a:extLst>
          </p:cNvPr>
          <p:cNvSpPr txBox="1"/>
          <p:nvPr/>
        </p:nvSpPr>
        <p:spPr>
          <a:xfrm>
            <a:off x="1719943" y="6078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1" i="1" u="sng" strike="noStrike" kern="0" cap="none" spc="0" normalizeH="0" baseline="0" noProof="0" dirty="0">
                <a:ln>
                  <a:noFill/>
                </a:ln>
                <a:solidFill>
                  <a:srgbClr val="6E4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1.Assumptions: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019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ctrTitle"/>
          </p:nvPr>
        </p:nvSpPr>
        <p:spPr>
          <a:xfrm>
            <a:off x="2520364" y="1019576"/>
            <a:ext cx="5901338" cy="15521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Numerical solution of a nonlinear plate equation</a:t>
            </a:r>
            <a:endParaRPr sz="5000" dirty="0"/>
          </a:p>
        </p:txBody>
      </p:sp>
      <p:sp>
        <p:nvSpPr>
          <p:cNvPr id="126" name="Google Shape;126;p25"/>
          <p:cNvSpPr txBox="1"/>
          <p:nvPr/>
        </p:nvSpPr>
        <p:spPr>
          <a:xfrm>
            <a:off x="311150" y="3734444"/>
            <a:ext cx="4180500" cy="121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Times New Roman"/>
                <a:ea typeface="Times New Roman"/>
                <a:cs typeface="Times New Roman"/>
                <a:sym typeface="Times New Roman"/>
              </a:rPr>
              <a:t>Belfedal Chaima Djouhina 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SUPERVISOR : </a:t>
            </a:r>
            <a:r>
              <a:rPr lang="fr-FR" b="1" dirty="0">
                <a:solidFill>
                  <a:srgbClr val="202124"/>
                </a:solidFill>
                <a:effectLst/>
                <a:latin typeface="Roboto"/>
              </a:rPr>
              <a:t>János </a:t>
            </a:r>
            <a:r>
              <a:rPr lang="fr-FR" b="1" dirty="0" err="1">
                <a:solidFill>
                  <a:srgbClr val="202124"/>
                </a:solidFill>
                <a:effectLst/>
                <a:latin typeface="Roboto"/>
              </a:rPr>
              <a:t>Karátson</a:t>
            </a:r>
            <a:endParaRPr lang="fr-FR" dirty="0">
              <a:effectLst/>
              <a:latin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2021, II semester 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D290849-592C-492B-AC67-8BED60C6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2754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1084542" y="151883"/>
            <a:ext cx="6071348" cy="554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2.Construction: </a:t>
            </a:r>
            <a:endParaRPr sz="2000" b="1" i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Google Shape;199;p29"/>
              <p:cNvSpPr txBox="1"/>
              <p:nvPr/>
            </p:nvSpPr>
            <p:spPr>
              <a:xfrm>
                <a:off x="969379" y="677792"/>
                <a:ext cx="6906028" cy="35857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sz="160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       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𝑢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0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∈</m:t>
                    </m:r>
                    <m:r>
                      <a:rPr lang="fr-FR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𝑉</m:t>
                    </m:r>
                    <m:r>
                      <a:rPr lang="fr-FR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 </m:t>
                    </m:r>
                  </m:oMath>
                </a14:m>
                <a:r>
                  <a:rPr lang="en-US" sz="160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and define the sequence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ind Vadodara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⊂</m:t>
                    </m:r>
                    <m:r>
                      <a:rPr lang="fr-FR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𝑉</m:t>
                    </m:r>
                    <m:r>
                      <a:rPr lang="fr-FR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 </m:t>
                    </m:r>
                  </m:oMath>
                </a14:m>
                <a:r>
                  <a:rPr lang="fr-FR" sz="1600" b="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as </a:t>
                </a:r>
                <a:r>
                  <a:rPr lang="fr-FR" sz="1600" b="0" i="1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follows</a:t>
                </a:r>
                <a:r>
                  <a:rPr lang="fr-FR" sz="1600" b="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:</a:t>
                </a:r>
              </a:p>
              <a:p>
                <a:endParaRPr lang="en-US" sz="1600" i="1" dirty="0">
                  <a:solidFill>
                    <a:schemeClr val="tx1"/>
                  </a:solidFill>
                  <a:latin typeface="+mj-lt"/>
                  <a:sym typeface="Hind Vadodara"/>
                </a:endParaRPr>
              </a:p>
              <a:p>
                <a:r>
                  <a:rPr lang="en-US" sz="160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   </a:t>
                </a:r>
                <a:r>
                  <a:rPr lang="en-US" sz="1600" i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+mj-lt"/>
                    <a:sym typeface="Hind Vadodara"/>
                  </a:rPr>
                  <a:t>(a) </a:t>
                </a:r>
                <a:r>
                  <a:rPr lang="en-US" sz="160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The outer iteration defines the sequence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𝑢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𝑛</m:t>
                        </m:r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+</m:t>
                        </m:r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1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=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𝑢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+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𝜏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𝑝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    (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𝑛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∈</m:t>
                    </m:r>
                    <m:r>
                      <a:rPr lang="fr-FR" sz="16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ℕ</m:t>
                    </m:r>
                    <m:r>
                      <a:rPr lang="fr-F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)</m:t>
                    </m:r>
                  </m:oMath>
                </a14:m>
                <a:r>
                  <a:rPr lang="fr-FR" sz="1600" b="0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                                           (2.1)</a:t>
                </a:r>
              </a:p>
              <a:p>
                <a:r>
                  <a:rPr lang="en-US" sz="1600" dirty="0">
                    <a:latin typeface="+mj-lt"/>
                    <a:ea typeface="Cambria" panose="02040503050406030204" pitchFamily="18" charset="0"/>
                    <a:cs typeface="Hind Vadodara" panose="020B0604020202020204" charset="0"/>
                    <a:sym typeface="Hind Vadodara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  <m:t>𝑝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  <m:t>𝑛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ind Vadodara" panose="020B0604020202020204" charset="0"/>
                        <a:sym typeface="Hind Vadodara"/>
                      </a:rPr>
                      <m:t>∈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ind Vadodara" panose="020B0604020202020204" charset="0"/>
                        <a:sym typeface="Hind Vadodara"/>
                      </a:rPr>
                      <m:t>𝑉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ind Vadodara" panose="020B0604020202020204" charset="0"/>
                        <a:sym typeface="Hind Vadodara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n-lt"/>
                    <a:ea typeface="Hind Vadodara"/>
                    <a:cs typeface="Hind Vadodara" panose="020B0604020202020204" charset="0"/>
                    <a:sym typeface="Hind Vadodara"/>
                  </a:rPr>
                  <a:t> </a:t>
                </a:r>
                <a:r>
                  <a:rPr lang="en-US" sz="1600" dirty="0">
                    <a:latin typeface="+mn-lt"/>
                    <a:ea typeface="Hind Vadodara"/>
                    <a:cs typeface="Hind Vadodara" panose="020B0604020202020204" charset="0"/>
                    <a:sym typeface="Hind Vadodara"/>
                  </a:rPr>
                  <a:t>is the numerical solution of 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1600" i="1" smtClean="0">
                                    <a:latin typeface="Cambria Math" panose="02040503050406030204" pitchFamily="18" charset="0"/>
                                    <a:cs typeface="Hind Vadodara" panose="020B0604020202020204" charset="0"/>
                                    <a:sym typeface="Hind Vadodara"/>
                                  </a:rPr>
                                </m:ctrlPr>
                              </m:sSup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  <a:cs typeface="Hind Vadodara" panose="020B0604020202020204" charset="0"/>
                                    <a:sym typeface="Hind Vadodara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  <a:cs typeface="Hind Vadodara" panose="020B0604020202020204" charset="0"/>
                                    <a:sym typeface="Hind Vadodara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fr-FR" sz="1600" i="1" smtClean="0">
                                    <a:latin typeface="Cambria Math" panose="02040503050406030204" pitchFamily="18" charset="0"/>
                                    <a:cs typeface="Hind Vadodara" panose="020B0604020202020204" charset="0"/>
                                    <a:sym typeface="Hind Vadodar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600" i="1" smtClean="0">
                                        <a:latin typeface="Cambria Math" panose="02040503050406030204" pitchFamily="18" charset="0"/>
                                        <a:cs typeface="Hind Vadodara" panose="020B0604020202020204" charset="0"/>
                                        <a:sym typeface="Hind Vadodara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  <a:cs typeface="Hind Vadodara" panose="020B0604020202020204" charset="0"/>
                                        <a:sym typeface="Hind Vadodara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  <a:cs typeface="Hind Vadodara" panose="020B0604020202020204" charset="0"/>
                                        <a:sym typeface="Hind Vadodara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fr-FR" sz="1600" i="1" smtClean="0">
                                    <a:latin typeface="Cambria Math" panose="02040503050406030204" pitchFamily="18" charset="0"/>
                                    <a:cs typeface="Hind Vadodara" panose="020B0604020202020204" charset="0"/>
                                    <a:sym typeface="Hind Vadodara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ind Vadodara" panose="020B0604020202020204" charset="0"/>
                                    <a:sym typeface="Hind Vadodara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  <a:cs typeface="Hind Vadodara" panose="020B0604020202020204" charset="0"/>
                                    <a:sym typeface="Hind Vadodara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  <m:t>,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  <m:t>𝑣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</m:ctrlPr>
                          </m:sSub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  <m:t>0</m:t>
                            </m:r>
                          </m:sub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  <m:t>2</m:t>
                            </m:r>
                          </m:sup>
                        </m:sSubSup>
                      </m:sub>
                    </m:sSub>
                    <m:r>
                      <a:rPr lang="fr-FR" sz="1600" b="0" i="0" smtClean="0">
                        <a:latin typeface="Cambria Math" panose="02040503050406030204" pitchFamily="18" charset="0"/>
                        <a:cs typeface="Hind Vadodara" panose="020B0604020202020204" charset="0"/>
                        <a:sym typeface="Hind Vadodara"/>
                      </a:rPr>
                      <m:t>=−</m:t>
                    </m:r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160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fr-FR" sz="1600" i="1" smtClean="0">
                                    <a:latin typeface="Cambria Math" panose="02040503050406030204" pitchFamily="18" charset="0"/>
                                    <a:cs typeface="Hind Vadodara" panose="020B0604020202020204" charset="0"/>
                                    <a:sym typeface="Hind Vadodar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600" i="1" smtClean="0">
                                        <a:latin typeface="Cambria Math" panose="02040503050406030204" pitchFamily="18" charset="0"/>
                                        <a:cs typeface="Hind Vadodara" panose="020B0604020202020204" charset="0"/>
                                        <a:sym typeface="Hind Vadodara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  <a:cs typeface="Hind Vadodara" panose="020B0604020202020204" charset="0"/>
                                        <a:sym typeface="Hind Vadodara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  <a:cs typeface="Hind Vadodara" panose="020B0604020202020204" charset="0"/>
                                        <a:sym typeface="Hind Vadodara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  <m:t>−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  <m:t>𝑏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  <m:t>,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  <m:t>𝑣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fr-FR" sz="160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</m:ctrlPr>
                          </m:sSub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  <m:t>𝐻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  <m:t>0</m:t>
                            </m:r>
                          </m:sub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cs typeface="Hind Vadodara" panose="020B0604020202020204" charset="0"/>
                                <a:sym typeface="Hind Vadodara"/>
                              </a:rPr>
                              <m:t>2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1600" dirty="0">
                    <a:latin typeface="+mn-lt"/>
                    <a:ea typeface="Hind Vadodara"/>
                    <a:cs typeface="Hind Vadodara" panose="020B0604020202020204" charset="0"/>
                    <a:sym typeface="Hind Vadodara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600" b="0" i="1" dirty="0" smtClean="0">
                            <a:latin typeface="Cambria Math" panose="02040503050406030204" pitchFamily="18" charset="0"/>
                            <a:ea typeface="Hind Vadodara"/>
                            <a:cs typeface="Hind Vadodara" panose="020B0604020202020204" charset="0"/>
                            <a:sym typeface="Hind Vadodara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Hind Vadodara"/>
                            <a:cs typeface="Hind Vadodara" panose="020B0604020202020204" charset="0"/>
                            <a:sym typeface="Hind Vadodara"/>
                          </a:rPr>
                          <m:t>𝑣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  <m:t>∈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  <m:t>𝑉</m:t>
                        </m:r>
                      </m:e>
                    </m:d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ind Vadodara" panose="020B0604020202020204" charset="0"/>
                        <a:sym typeface="Hind Vadodara"/>
                      </a:rPr>
                      <m:t>                      (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ind Vadodara" panose="020B0604020202020204" charset="0"/>
                        <a:sym typeface="Hind Vadodara"/>
                      </a:rPr>
                      <m:t>2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ind Vadodara" panose="020B0604020202020204" charset="0"/>
                        <a:sym typeface="Hind Vadodara"/>
                      </a:rPr>
                      <m:t>.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ind Vadodara" panose="020B0604020202020204" charset="0"/>
                        <a:sym typeface="Hind Vadodara"/>
                      </a:rPr>
                      <m:t>2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ind Vadodara" panose="020B0604020202020204" charset="0"/>
                        <a:sym typeface="Hind Vadodara"/>
                      </a:rPr>
                      <m:t>)</m:t>
                    </m:r>
                  </m:oMath>
                </a14:m>
                <a:endParaRPr lang="fr-FR" sz="1600" b="0" dirty="0">
                  <a:latin typeface="+mn-lt"/>
                  <a:ea typeface="Cambria Math" panose="02040503050406030204" pitchFamily="18" charset="0"/>
                  <a:cs typeface="Hind Vadodara" panose="020B0604020202020204" charset="0"/>
                  <a:sym typeface="Hind Vadodara"/>
                </a:endParaRPr>
              </a:p>
              <a:p>
                <a:endParaRPr lang="en-US" sz="1600" dirty="0">
                  <a:latin typeface="+mn-lt"/>
                  <a:ea typeface="Hind Vadodara"/>
                  <a:cs typeface="Hind Vadodara" panose="020B0604020202020204" charset="0"/>
                  <a:sym typeface="Hind Vadodara"/>
                </a:endParaRPr>
              </a:p>
              <a:p>
                <a:r>
                  <a:rPr lang="en-US" sz="1600" dirty="0">
                    <a:latin typeface="+mn-lt"/>
                    <a:ea typeface="Hind Vadodara"/>
                    <a:cs typeface="Hind Vadodara" panose="020B0604020202020204" charset="0"/>
                    <a:sym typeface="Hind Vadodara"/>
                  </a:rPr>
                  <a:t>  Further,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  <m:t>        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  <m:t>𝛿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  <m:t>𝑛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ind Vadodara" panose="020B0604020202020204" charset="0"/>
                        <a:sym typeface="Hind Vadodara"/>
                      </a:rPr>
                      <m:t>&gt;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ind Vadodara" panose="020B0604020202020204" charset="0"/>
                        <a:sym typeface="Hind Vadodara"/>
                      </a:rPr>
                      <m:t>0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ind Vadodara" panose="020B0604020202020204" charset="0"/>
                        <a:sym typeface="Hind Vadodara"/>
                      </a:rPr>
                      <m:t> </m:t>
                    </m:r>
                  </m:oMath>
                </a14:m>
                <a:r>
                  <a:rPr lang="en-US" sz="1600" dirty="0">
                    <a:latin typeface="+mn-lt"/>
                    <a:ea typeface="Hind Vadodara"/>
                    <a:cs typeface="Hind Vadodara" panose="020B0604020202020204" charset="0"/>
                    <a:sym typeface="Hind Vadodara"/>
                  </a:rPr>
                  <a:t>  is constant satisfying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  <a:ea typeface="Hind Vadodara"/>
                        <a:cs typeface="Hind Vadodara" panose="020B0604020202020204" charset="0"/>
                        <a:sym typeface="Hind Vadodara"/>
                      </a:rPr>
                      <m:t>0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ind Vadodara" panose="020B0604020202020204" charset="0"/>
                        <a:sym typeface="Hind Vadodara"/>
                      </a:rPr>
                      <m:t>&lt;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  <m:t>𝛿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  <m:t>𝑛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ind Vadodara" panose="020B0604020202020204" charset="0"/>
                        <a:sym typeface="Hind Vadodara"/>
                      </a:rPr>
                      <m:t>≤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  <m:t>𝛿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ind Vadodara" panose="020B0604020202020204" charset="0"/>
                            <a:sym typeface="Hind Vadodara"/>
                          </a:rPr>
                          <m:t>0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ind Vadodara" panose="020B0604020202020204" charset="0"/>
                        <a:sym typeface="Hind Vadodara"/>
                      </a:rPr>
                      <m:t>&lt;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ind Vadodara" panose="020B0604020202020204" charset="0"/>
                        <a:sym typeface="Hind Vadodara"/>
                      </a:rPr>
                      <m:t>1</m:t>
                    </m:r>
                  </m:oMath>
                </a14:m>
                <a:r>
                  <a:rPr lang="fr-FR" sz="1600" b="0" dirty="0">
                    <a:latin typeface="+mn-lt"/>
                    <a:ea typeface="Cambria Math" panose="02040503050406030204" pitchFamily="18" charset="0"/>
                    <a:cs typeface="Hind Vadodara" panose="020B0604020202020204" charset="0"/>
                    <a:sym typeface="Hind Vadodara"/>
                  </a:rPr>
                  <a:t> </a:t>
                </a:r>
              </a:p>
              <a:p>
                <a:endParaRPr lang="fr-FR" sz="1600" dirty="0">
                  <a:latin typeface="+mn-lt"/>
                  <a:sym typeface="Hind Vadodara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𝜏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  <a:sym typeface="Hind Vadodara"/>
                      </a:rPr>
                      <m:t>=</m:t>
                    </m:r>
                    <m:func>
                      <m:funcPr>
                        <m:ctrlPr>
                          <a:rPr lang="fr-FR" sz="1600" b="0" i="1" smtClean="0"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600" b="0" i="0" smtClean="0">
                            <a:latin typeface="Cambria Math" panose="02040503050406030204" pitchFamily="18" charset="0"/>
                            <a:sym typeface="Hind Vadodara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sym typeface="Hind Vadodara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sym typeface="Hind Vadodara"/>
                              </a:rPr>
                              <m:t>1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sym typeface="Hind Vadodara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  <a:sym typeface="Hind Vadodara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  <a:sym typeface="Hind Vadodara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  <a:sym typeface="Hind Vadodara"/>
                                      </a:rPr>
                                      <m:t>1</m:t>
                                    </m:r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  <a:sym typeface="Hind Vadodara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  <a:sym typeface="Hind Vadodar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Hind Vadodara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  <a:sym typeface="Hind Vadodara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d>
                                  <m:dPr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  <a:sym typeface="Hind Vadodara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  <a:sym typeface="Hind Vadodara"/>
                                      </a:rPr>
                                      <m:t>1</m:t>
                                    </m:r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  <a:sym typeface="Hind Vadodara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  <a:sym typeface="Hind Vadodar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Hind Vadodara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  <a:sym typeface="Hind Vadodara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sym typeface="Hind Vadodara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  <a:sym typeface="Hind Vadodara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  <a:sym typeface="Hind Vadodara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  <a:sym typeface="Hind Vadodara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  <a:sym typeface="Hind Vadodara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  <a:sym typeface="Hind Vadodara"/>
                                  </a:rPr>
                                  <m:t>𝐿</m:t>
                                </m:r>
                                <m:sSub>
                                  <m:sSubPr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  <a:sym typeface="Hind Vadodara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  <a:sym typeface="Hind Vadodara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sz="1600" i="1">
                                                <a:latin typeface="Cambria Math" panose="02040503050406030204" pitchFamily="18" charset="0"/>
                                                <a:sym typeface="Hind Vadodara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sym typeface="Hind Vadodara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fr-FR" sz="1600" i="1">
                                                <a:latin typeface="Cambria Math" panose="02040503050406030204" pitchFamily="18" charset="0"/>
                                                <a:sym typeface="Hind Vadodara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  <a:sym typeface="Hind Vadodara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  <a:sym typeface="Hind Vadodara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  <a:sym typeface="Hind Vadodara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  <a:sym typeface="Hind Vadodara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∈</m:t>
                    </m:r>
                    <m:d>
                      <m:dPr>
                        <m:endChr m:val="]"/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0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,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1</m:t>
                        </m:r>
                      </m:e>
                    </m:d>
                  </m:oMath>
                </a14:m>
                <a:r>
                  <a:rPr lang="fr-FR" sz="1600" b="0" dirty="0">
                    <a:latin typeface="+mn-lt"/>
                    <a:ea typeface="Cambria Math" panose="02040503050406030204" pitchFamily="18" charset="0"/>
                    <a:sym typeface="Hind Vadodara"/>
                  </a:rPr>
                  <a:t>                                  (2.3)</a:t>
                </a:r>
              </a:p>
              <a:p>
                <a:endParaRPr lang="fr-FR" sz="1600" dirty="0">
                  <a:latin typeface="+mn-lt"/>
                  <a:sym typeface="Hind Vadodara"/>
                </a:endParaRPr>
              </a:p>
            </p:txBody>
          </p:sp>
        </mc:Choice>
        <mc:Fallback xmlns="">
          <p:sp>
            <p:nvSpPr>
              <p:cNvPr id="199" name="Google Shape;199;p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79" y="677792"/>
                <a:ext cx="6906028" cy="3585771"/>
              </a:xfrm>
              <a:prstGeom prst="rect">
                <a:avLst/>
              </a:prstGeom>
              <a:blipFill>
                <a:blip r:embed="rId3"/>
                <a:stretch>
                  <a:fillRect l="-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1" name="Google Shape;201;p29"/>
          <p:cNvGrpSpPr/>
          <p:nvPr/>
        </p:nvGrpSpPr>
        <p:grpSpPr>
          <a:xfrm rot="2524042">
            <a:off x="7183238" y="256889"/>
            <a:ext cx="1342084" cy="799439"/>
            <a:chOff x="1916281" y="3555572"/>
            <a:chExt cx="1403248" cy="835873"/>
          </a:xfrm>
        </p:grpSpPr>
        <p:sp>
          <p:nvSpPr>
            <p:cNvPr id="202" name="Google Shape;202;p29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29"/>
            <p:cNvGrpSpPr/>
            <p:nvPr/>
          </p:nvGrpSpPr>
          <p:grpSpPr>
            <a:xfrm>
              <a:off x="1916281" y="3637269"/>
              <a:ext cx="1379462" cy="724994"/>
              <a:chOff x="1916281" y="3637269"/>
              <a:chExt cx="1379462" cy="724994"/>
            </a:xfrm>
          </p:grpSpPr>
          <p:sp>
            <p:nvSpPr>
              <p:cNvPr id="204" name="Google Shape;204;p29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9"/>
              <p:cNvSpPr/>
              <p:nvPr/>
            </p:nvSpPr>
            <p:spPr>
              <a:xfrm>
                <a:off x="1916281" y="3876667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9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207;p29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9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9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" name="Google Shape;210;p29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1" name="Google Shape;211;p29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12" name="Google Shape;212;p29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213" name="Google Shape;213;p29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14" name="Google Shape;214;p29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p29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216" name="Google Shape;216;p29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217" name="Google Shape;217;p29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" name="Google Shape;218;p29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9" name="Google Shape;219;p29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20" name="Google Shape;220;p29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221" name="Google Shape;221;p29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2" name="Google Shape;222;p29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267" name="Google Shape;267;p29"/>
          <p:cNvGrpSpPr/>
          <p:nvPr/>
        </p:nvGrpSpPr>
        <p:grpSpPr>
          <a:xfrm rot="-2700000">
            <a:off x="377219" y="242524"/>
            <a:ext cx="1060073" cy="868237"/>
            <a:chOff x="2183288" y="3555572"/>
            <a:chExt cx="1136241" cy="835873"/>
          </a:xfrm>
        </p:grpSpPr>
        <p:sp>
          <p:nvSpPr>
            <p:cNvPr id="268" name="Google Shape;268;p29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" name="Google Shape;269;p29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270" name="Google Shape;270;p29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9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9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9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" name="Google Shape;276;p29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7" name="Google Shape;277;p29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78" name="Google Shape;278;p29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279" name="Google Shape;279;p29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80" name="Google Shape;280;p29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29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282" name="Google Shape;282;p29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283" name="Google Shape;283;p29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4" name="Google Shape;284;p29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5" name="Google Shape;285;p29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86" name="Google Shape;286;p29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287" name="Google Shape;287;p29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8" name="Google Shape;288;p29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223" name="Google Shape;223;p29"/>
          <p:cNvGrpSpPr/>
          <p:nvPr/>
        </p:nvGrpSpPr>
        <p:grpSpPr>
          <a:xfrm rot="13620634">
            <a:off x="323373" y="3670570"/>
            <a:ext cx="1058805" cy="1033410"/>
            <a:chOff x="2183288" y="3555572"/>
            <a:chExt cx="1224630" cy="835873"/>
          </a:xfrm>
        </p:grpSpPr>
        <p:sp>
          <p:nvSpPr>
            <p:cNvPr id="224" name="Google Shape;224;p29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" name="Google Shape;225;p29"/>
            <p:cNvGrpSpPr/>
            <p:nvPr/>
          </p:nvGrpSpPr>
          <p:grpSpPr>
            <a:xfrm>
              <a:off x="2205895" y="3637269"/>
              <a:ext cx="1202023" cy="724994"/>
              <a:chOff x="2205895" y="3637269"/>
              <a:chExt cx="1202023" cy="724994"/>
            </a:xfrm>
          </p:grpSpPr>
          <p:sp>
            <p:nvSpPr>
              <p:cNvPr id="226" name="Google Shape;226;p29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>
                <a:off x="2599178" y="3960352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9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9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29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" name="Google Shape;233;p29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34" name="Google Shape;234;p29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235" name="Google Shape;235;p29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36" name="Google Shape;236;p29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29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238" name="Google Shape;238;p29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239" name="Google Shape;239;p29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29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1" name="Google Shape;241;p29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42" name="Google Shape;242;p29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243" name="Google Shape;243;p29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4" name="Google Shape;244;p29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245" name="Google Shape;245;p29"/>
          <p:cNvGrpSpPr/>
          <p:nvPr/>
        </p:nvGrpSpPr>
        <p:grpSpPr>
          <a:xfrm rot="-2700000">
            <a:off x="7357007" y="3658212"/>
            <a:ext cx="1086738" cy="799456"/>
            <a:chOff x="2183288" y="3555572"/>
            <a:chExt cx="1136241" cy="835873"/>
          </a:xfrm>
        </p:grpSpPr>
        <p:sp>
          <p:nvSpPr>
            <p:cNvPr id="246" name="Google Shape;246;p29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29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248" name="Google Shape;248;p29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9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9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1" name="Google Shape;251;p29"/>
              <p:cNvSpPr/>
              <p:nvPr/>
            </p:nvSpPr>
            <p:spPr>
              <a:xfrm>
                <a:off x="2786677" y="3638406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9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9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5" name="Google Shape;255;p29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56" name="Google Shape;256;p29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257" name="Google Shape;257;p29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58" name="Google Shape;258;p29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29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260" name="Google Shape;260;p29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261" name="Google Shape;261;p29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29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3" name="Google Shape;263;p29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64" name="Google Shape;264;p29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265" name="Google Shape;265;p29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66" name="Google Shape;266;p29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8707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Google Shape;199;p29"/>
              <p:cNvSpPr txBox="1"/>
              <p:nvPr/>
            </p:nvSpPr>
            <p:spPr>
              <a:xfrm>
                <a:off x="525661" y="474052"/>
                <a:ext cx="8097388" cy="4073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sz="160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         </a:t>
                </a:r>
                <a:r>
                  <a:rPr lang="en-US" sz="1600" i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+mj-lt"/>
                    <a:sym typeface="Hind Vadodara"/>
                  </a:rPr>
                  <a:t>(b) </a:t>
                </a:r>
                <a:r>
                  <a:rPr lang="en-US" sz="160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To determine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𝑝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1600" b="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in (2.2) , the </a:t>
                </a:r>
                <a:r>
                  <a:rPr lang="fr-FR" sz="1600" b="0" i="1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inner</a:t>
                </a:r>
                <a:r>
                  <a:rPr lang="fr-FR" sz="1600" b="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:r>
                  <a:rPr lang="fr-FR" sz="1600" b="0" i="1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iteration</a:t>
                </a:r>
                <a:r>
                  <a:rPr lang="fr-FR" sz="1600" b="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  <a:r>
                  <a:rPr lang="fr-FR" sz="1600" b="0" i="1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defines</a:t>
                </a:r>
                <a:r>
                  <a:rPr lang="fr-FR" sz="1600" b="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a </a:t>
                </a:r>
                <a:r>
                  <a:rPr lang="fr-FR" sz="1600" b="0" i="1" dirty="0" err="1">
                    <a:solidFill>
                      <a:schemeClr val="tx1"/>
                    </a:solidFill>
                    <a:latin typeface="+mj-lt"/>
                    <a:sym typeface="Hind Vadodara"/>
                  </a:rPr>
                  <a:t>sequence</a:t>
                </a:r>
                <a:r>
                  <a:rPr lang="fr-FR" sz="1600" b="0" i="1" dirty="0">
                    <a:solidFill>
                      <a:schemeClr val="tx1"/>
                    </a:solidFill>
                    <a:latin typeface="+mj-lt"/>
                    <a:sym typeface="Hind Vadodara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ind Vadodara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ind Vadodara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ind Vadodara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Hind Vadodara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Hind Vadodara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ind Vadodara"/>
                        </a:rPr>
                        <m:t>⊂</m:t>
                      </m:r>
                      <m:r>
                        <a:rPr lang="fr-FR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ind Vadodara"/>
                        </a:rPr>
                        <m:t>𝑉</m:t>
                      </m:r>
                      <m:r>
                        <a:rPr lang="fr-FR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ind Vadodara"/>
                        </a:rPr>
                        <m:t>                        </m:t>
                      </m:r>
                      <m:d>
                        <m:dPr>
                          <m:ctrlPr>
                            <a:rPr lang="fr-FR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</m:ctrlPr>
                        </m:dPr>
                        <m:e>
                          <m:r>
                            <a:rPr lang="fr-FR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  <m:t>𝑘</m:t>
                          </m:r>
                          <m:r>
                            <a:rPr lang="fr-FR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∈</m:t>
                          </m:r>
                          <m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ind Vadodara"/>
                            </a:rPr>
                            <m:t>ℕ</m:t>
                          </m:r>
                        </m:e>
                      </m:d>
                    </m:oMath>
                  </m:oMathPara>
                </a14:m>
                <a:endParaRPr lang="fr-FR" sz="1600" b="0" i="1" dirty="0">
                  <a:solidFill>
                    <a:schemeClr val="tx1"/>
                  </a:solidFill>
                  <a:latin typeface="+mj-lt"/>
                  <a:sym typeface="Hind Vadodara"/>
                </a:endParaRPr>
              </a:p>
              <a:p>
                <a:r>
                  <a:rPr lang="en-US" sz="1600" i="1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  <a:sym typeface="Hind Vadodara"/>
                  </a:rPr>
                  <a:t>using a preconditioned conjugate gradient method .Here we have 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𝜇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𝜀</m:t>
                            </m:r>
                          </m:e>
                        </m:d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𝐹</m:t>
                        </m:r>
                      </m:sub>
                      <m:sup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2</m:t>
                        </m:r>
                      </m:sup>
                    </m:sSubSup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≤</m:t>
                    </m:r>
                    <m:d>
                      <m:dPr>
                        <m:begChr m:val="⟨"/>
                        <m:endChr m:val="⟩"/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𝜕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𝑓</m:t>
                            </m:r>
                          </m:num>
                          <m:den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𝜕𝜃</m:t>
                            </m:r>
                          </m:den>
                        </m:f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(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𝑥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,</m:t>
                        </m:r>
                        <m:sSup>
                          <m:s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𝐷</m:t>
                            </m:r>
                          </m:e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𝑥</m:t>
                            </m:r>
                          </m:e>
                        </m:d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)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𝜀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,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𝜀</m:t>
                        </m:r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≤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𝜇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𝜀</m:t>
                            </m:r>
                          </m:e>
                        </m:d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𝐹</m:t>
                        </m:r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1600" b="0" dirty="0">
                    <a:latin typeface="+mn-lt"/>
                    <a:ea typeface="Cambria Math" panose="02040503050406030204" pitchFamily="18" charset="0"/>
                    <a:sym typeface="Hind Vadodara"/>
                  </a:rPr>
                  <a:t>          </a:t>
                </a:r>
                <a14:m>
                  <m:oMath xmlns:m="http://schemas.openxmlformats.org/officeDocument/2006/math"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∀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𝑥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∈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𝛺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,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𝜀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∈</m:t>
                    </m:r>
                    <m:sSup>
                      <m:sSupPr>
                        <m:ctrlPr>
                          <a:rPr lang="fr-FR" sz="1600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r>
                          <a:rPr lang="fr-FR" sz="1600" b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ℝ</m:t>
                        </m:r>
                      </m:e>
                      <m:sup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𝑁</m:t>
                        </m:r>
                      </m:sup>
                    </m:sSup>
                  </m:oMath>
                </a14:m>
                <a:endParaRPr lang="fr-FR" sz="1600" b="0" dirty="0">
                  <a:latin typeface="+mn-lt"/>
                  <a:ea typeface="Cambria Math" panose="02040503050406030204" pitchFamily="18" charset="0"/>
                  <a:sym typeface="Hind Vadodara"/>
                </a:endParaRPr>
              </a:p>
              <a:p>
                <a:r>
                  <a:rPr lang="fr-FR" sz="1600" b="0" dirty="0">
                    <a:latin typeface="+mn-lt"/>
                    <a:ea typeface="Cambria Math" panose="02040503050406030204" pitchFamily="18" charset="0"/>
                    <a:sym typeface="Hind Vadodara"/>
                  </a:rPr>
                  <a:t>Let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𝐵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: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𝑉</m:t>
                    </m:r>
                    <m:r>
                      <a:rPr lang="fr-FR" sz="1600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→</m:t>
                    </m:r>
                    <m:r>
                      <m:rPr>
                        <m:sty m:val="p"/>
                      </m:rPr>
                      <a:rPr lang="fr-FR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V</m:t>
                    </m:r>
                    <m:r>
                      <a:rPr lang="fr-FR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 </m:t>
                    </m:r>
                  </m:oMath>
                </a14:m>
                <a:endParaRPr lang="fr-FR" sz="1600" b="0" dirty="0">
                  <a:latin typeface="+mn-lt"/>
                  <a:ea typeface="Cambria Math" panose="02040503050406030204" pitchFamily="18" charset="0"/>
                  <a:sym typeface="Hind Vado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𝐵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h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,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2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 </m:t>
                              </m:r>
                            </m:sup>
                          </m:sSubSup>
                        </m:sub>
                      </m:sSub>
                      <m:r>
                        <a:rPr lang="fr-F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ind Vadodara"/>
                        </a:rPr>
                        <m:t>=</m:t>
                      </m:r>
                      <m:nary>
                        <m:nary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</m:ctrlPr>
                        </m:naryPr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𝛺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h</m:t>
                          </m:r>
                        </m:e>
                      </m:nary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ind Vadodara"/>
                        </a:rPr>
                        <m:t>.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𝐷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2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ind Vadodara"/>
                        </a:rPr>
                        <m:t>𝑣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ind Vadodara"/>
                        </a:rPr>
                        <m:t>                          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h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𝑣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∈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fr-FR" sz="1600" b="0" dirty="0">
                  <a:latin typeface="+mn-lt"/>
                  <a:ea typeface="Cambria Math" panose="02040503050406030204" pitchFamily="18" charset="0"/>
                  <a:sym typeface="Hind Vadodara"/>
                </a:endParaRPr>
              </a:p>
              <a:p>
                <a:r>
                  <a:rPr lang="fr-FR" sz="1600" dirty="0" err="1">
                    <a:latin typeface="+mn-lt"/>
                    <a:ea typeface="Cambria Math" panose="02040503050406030204" pitchFamily="18" charset="0"/>
                    <a:sym typeface="Hind Vadodara"/>
                  </a:rPr>
                  <a:t>Then</a:t>
                </a:r>
                <a:r>
                  <a:rPr lang="fr-FR" sz="1600" dirty="0">
                    <a:latin typeface="+mn-lt"/>
                    <a:ea typeface="Cambria Math" panose="02040503050406030204" pitchFamily="18" charset="0"/>
                    <a:sym typeface="Hind Vadodara"/>
                  </a:rPr>
                  <a:t> </a:t>
                </a:r>
                <a:r>
                  <a:rPr lang="fr-FR" sz="1600" dirty="0" err="1">
                    <a:latin typeface="+mn-lt"/>
                    <a:ea typeface="Cambria Math" panose="02040503050406030204" pitchFamily="18" charset="0"/>
                    <a:sym typeface="Hind Vadodara"/>
                  </a:rPr>
                  <a:t>we</a:t>
                </a:r>
                <a:r>
                  <a:rPr lang="fr-FR" sz="1600" dirty="0">
                    <a:latin typeface="+mn-lt"/>
                    <a:ea typeface="Cambria Math" panose="02040503050406030204" pitchFamily="18" charset="0"/>
                    <a:sym typeface="Hind Vadodara"/>
                  </a:rPr>
                  <a:t> </a:t>
                </a:r>
                <a:r>
                  <a:rPr lang="fr-FR" sz="1600" dirty="0" err="1">
                    <a:latin typeface="+mn-lt"/>
                    <a:ea typeface="Cambria Math" panose="02040503050406030204" pitchFamily="18" charset="0"/>
                    <a:sym typeface="Hind Vadodara"/>
                  </a:rPr>
                  <a:t>consider</a:t>
                </a:r>
                <a:r>
                  <a:rPr lang="fr-FR" sz="1600" dirty="0">
                    <a:latin typeface="+mn-lt"/>
                    <a:ea typeface="Cambria Math" panose="02040503050406030204" pitchFamily="18" charset="0"/>
                    <a:sym typeface="Hind Vadodara"/>
                  </a:rPr>
                  <a:t> the </a:t>
                </a:r>
                <a:r>
                  <a:rPr lang="fr-FR" sz="1600" dirty="0" err="1">
                    <a:latin typeface="+mn-lt"/>
                    <a:ea typeface="Cambria Math" panose="02040503050406030204" pitchFamily="18" charset="0"/>
                    <a:sym typeface="Hind Vadodara"/>
                  </a:rPr>
                  <a:t>preconditioned</a:t>
                </a:r>
                <a:r>
                  <a:rPr lang="fr-FR" sz="1600" dirty="0">
                    <a:latin typeface="+mn-lt"/>
                    <a:ea typeface="Cambria Math" panose="02040503050406030204" pitchFamily="18" charset="0"/>
                    <a:sym typeface="Hind Vadodara"/>
                  </a:rPr>
                  <a:t> </a:t>
                </a:r>
                <a:r>
                  <a:rPr lang="fr-FR" sz="1600" dirty="0" err="1">
                    <a:latin typeface="+mn-lt"/>
                    <a:ea typeface="Cambria Math" panose="02040503050406030204" pitchFamily="18" charset="0"/>
                    <a:sym typeface="Hind Vadodara"/>
                  </a:rPr>
                  <a:t>form</a:t>
                </a:r>
                <a:r>
                  <a:rPr lang="fr-FR" sz="1600" dirty="0">
                    <a:latin typeface="+mn-lt"/>
                    <a:ea typeface="Cambria Math" panose="02040503050406030204" pitchFamily="18" charset="0"/>
                    <a:sym typeface="Hind Vadodara"/>
                  </a:rPr>
                  <a:t> of (2.2) :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𝐵</m:t>
                        </m:r>
                      </m:e>
                      <m:sub/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fr-F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𝐹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𝑝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=−</m:t>
                    </m:r>
                    <m:sSubSup>
                      <m:sSub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𝐵</m:t>
                        </m:r>
                      </m:e>
                      <m:sub/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1</m:t>
                        </m:r>
                      </m:sup>
                    </m:sSubSup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(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𝐹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−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𝑏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)</m:t>
                    </m:r>
                  </m:oMath>
                </a14:m>
                <a:r>
                  <a:rPr lang="fr-FR" sz="1600" dirty="0">
                    <a:latin typeface="+mn-lt"/>
                    <a:ea typeface="Cambria Math" panose="02040503050406030204" pitchFamily="18" charset="0"/>
                    <a:sym typeface="Hind Vadodara"/>
                  </a:rPr>
                  <a:t> </a:t>
                </a:r>
              </a:p>
              <a:p>
                <a:endParaRPr lang="fr-FR" sz="1600" b="0" dirty="0">
                  <a:latin typeface="+mn-lt"/>
                  <a:ea typeface="Cambria Math" panose="02040503050406030204" pitchFamily="18" charset="0"/>
                  <a:sym typeface="Hind Vadodara"/>
                </a:endParaRPr>
              </a:p>
              <a:p>
                <a:r>
                  <a:rPr lang="fr-FR" sz="1600" b="0" dirty="0" err="1">
                    <a:latin typeface="+mn-lt"/>
                    <a:ea typeface="Cambria Math" panose="02040503050406030204" pitchFamily="18" charset="0"/>
                    <a:sym typeface="Hind Vadodara"/>
                  </a:rPr>
                  <a:t>F</a:t>
                </a:r>
                <a:r>
                  <a:rPr lang="fr-FR" sz="1600" dirty="0" err="1">
                    <a:latin typeface="+mn-lt"/>
                    <a:ea typeface="Cambria Math" panose="02040503050406030204" pitchFamily="18" charset="0"/>
                    <a:sym typeface="Hind Vadodara"/>
                  </a:rPr>
                  <a:t>inally</a:t>
                </a:r>
                <a:r>
                  <a:rPr lang="fr-FR" sz="1600" dirty="0">
                    <a:latin typeface="+mn-lt"/>
                    <a:ea typeface="Cambria Math" panose="02040503050406030204" pitchFamily="18" charset="0"/>
                    <a:sym typeface="Hind Vadodara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𝑝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≔</m:t>
                    </m:r>
                    <m:sSubSup>
                      <m:sSub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𝑝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ind Vadodara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ind Vadodara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ind Vadodara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sup>
                    </m:sSubSup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∈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𝑉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 </m:t>
                    </m:r>
                  </m:oMath>
                </a14:m>
                <a:r>
                  <a:rPr lang="fr-FR" sz="1600" b="0" dirty="0">
                    <a:latin typeface="+mn-lt"/>
                    <a:ea typeface="Cambria Math" panose="02040503050406030204" pitchFamily="18" charset="0"/>
                    <a:sym typeface="Hind Vadodara"/>
                  </a:rPr>
                  <a:t>for </a:t>
                </a:r>
                <a:r>
                  <a:rPr lang="fr-FR" sz="1600" b="0" dirty="0" err="1">
                    <a:latin typeface="+mn-lt"/>
                    <a:ea typeface="Cambria Math" panose="02040503050406030204" pitchFamily="18" charset="0"/>
                    <a:sym typeface="Hind Vadodara"/>
                  </a:rPr>
                  <a:t>which</a:t>
                </a:r>
                <a:endParaRPr lang="fr-FR" sz="1600" b="0" dirty="0">
                  <a:latin typeface="+mn-lt"/>
                  <a:ea typeface="Cambria Math" panose="02040503050406030204" pitchFamily="18" charset="0"/>
                  <a:sym typeface="Hind Vado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b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+(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−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𝑏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) </m:t>
                              </m:r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−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1</m:t>
                              </m:r>
                            </m:sup>
                          </m:sSubSup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ind Vadodara"/>
                        </a:rPr>
                        <m:t>≤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𝜌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−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𝐵</m:t>
                              </m:r>
                            </m:e>
                            <m:sub/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−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1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fr-FR" sz="1600" dirty="0">
                  <a:latin typeface="+mn-lt"/>
                  <a:ea typeface="Cambria Math" panose="02040503050406030204" pitchFamily="18" charset="0"/>
                  <a:sym typeface="Hind Vadodara"/>
                </a:endParaRPr>
              </a:p>
              <a:p>
                <a:r>
                  <a:rPr lang="fr-FR" sz="1600" b="0" dirty="0">
                    <a:latin typeface="+mn-lt"/>
                    <a:ea typeface="Cambria Math" panose="02040503050406030204" pitchFamily="18" charset="0"/>
                    <a:sym typeface="Hind Vadodara"/>
                  </a:rPr>
                  <a:t>          </a:t>
                </a:r>
                <a:r>
                  <a:rPr lang="fr-FR" sz="1600" b="0" dirty="0" err="1">
                    <a:latin typeface="+mn-lt"/>
                    <a:ea typeface="Cambria Math" panose="02040503050406030204" pitchFamily="18" charset="0"/>
                    <a:sym typeface="Hind Vadodara"/>
                  </a:rPr>
                  <a:t>with</a:t>
                </a:r>
                <a:r>
                  <a:rPr lang="fr-FR" sz="1600" b="0" dirty="0">
                    <a:latin typeface="+mn-lt"/>
                    <a:ea typeface="Cambria Math" panose="02040503050406030204" pitchFamily="18" charset="0"/>
                    <a:sym typeface="Hind Vadodar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𝜌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=(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f>
                          <m:fPr>
                            <m:type m:val="skw"/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ind Vadodara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ind Vadodara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ind Vadodara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ind Vadodara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ind Vadodara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ind Vadodara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fr-FR" sz="1600" dirty="0">
                            <a:ea typeface="Cambria Math" panose="02040503050406030204" pitchFamily="18" charset="0"/>
                            <a:sym typeface="Hind Vadodara"/>
                          </a:rPr>
                          <m:t> 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1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/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𝛿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1600" b="0" dirty="0">
                    <a:latin typeface="+mn-lt"/>
                    <a:ea typeface="Cambria Math" panose="02040503050406030204" pitchFamily="18" charset="0"/>
                    <a:sym typeface="Hind Vadodara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𝛿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&gt;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0</m:t>
                    </m:r>
                  </m:oMath>
                </a14:m>
                <a:endParaRPr lang="fr-FR" sz="1600" b="0" dirty="0">
                  <a:latin typeface="+mn-lt"/>
                  <a:ea typeface="Cambria Math" panose="02040503050406030204" pitchFamily="18" charset="0"/>
                  <a:sym typeface="Hind Vadodara"/>
                </a:endParaRPr>
              </a:p>
              <a:p>
                <a:endParaRPr lang="fr-FR" sz="1600" dirty="0">
                  <a:latin typeface="+mn-lt"/>
                  <a:sym typeface="Hind Vadodara"/>
                </a:endParaRPr>
              </a:p>
            </p:txBody>
          </p:sp>
        </mc:Choice>
        <mc:Fallback xmlns="">
          <p:sp>
            <p:nvSpPr>
              <p:cNvPr id="199" name="Google Shape;199;p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1" y="474052"/>
                <a:ext cx="8097388" cy="4073825"/>
              </a:xfrm>
              <a:prstGeom prst="rect">
                <a:avLst/>
              </a:prstGeom>
              <a:blipFill>
                <a:blip r:embed="rId3"/>
                <a:stretch>
                  <a:fillRect l="-376" b="-112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1" name="Google Shape;201;p29"/>
          <p:cNvGrpSpPr/>
          <p:nvPr/>
        </p:nvGrpSpPr>
        <p:grpSpPr>
          <a:xfrm rot="2524042">
            <a:off x="7840529" y="117135"/>
            <a:ext cx="1342084" cy="799439"/>
            <a:chOff x="1916281" y="3555572"/>
            <a:chExt cx="1403248" cy="835873"/>
          </a:xfrm>
        </p:grpSpPr>
        <p:sp>
          <p:nvSpPr>
            <p:cNvPr id="202" name="Google Shape;202;p29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29"/>
            <p:cNvGrpSpPr/>
            <p:nvPr/>
          </p:nvGrpSpPr>
          <p:grpSpPr>
            <a:xfrm>
              <a:off x="1916281" y="3637269"/>
              <a:ext cx="1379462" cy="724994"/>
              <a:chOff x="1916281" y="3637269"/>
              <a:chExt cx="1379462" cy="724994"/>
            </a:xfrm>
          </p:grpSpPr>
          <p:sp>
            <p:nvSpPr>
              <p:cNvPr id="204" name="Google Shape;204;p29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9"/>
              <p:cNvSpPr/>
              <p:nvPr/>
            </p:nvSpPr>
            <p:spPr>
              <a:xfrm>
                <a:off x="1916281" y="3876667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9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207;p29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9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9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" name="Google Shape;210;p29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1" name="Google Shape;211;p29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12" name="Google Shape;212;p29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213" name="Google Shape;213;p29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14" name="Google Shape;214;p29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p29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216" name="Google Shape;216;p29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217" name="Google Shape;217;p29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" name="Google Shape;218;p29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9" name="Google Shape;219;p29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20" name="Google Shape;220;p29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221" name="Google Shape;221;p29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2" name="Google Shape;222;p29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267" name="Google Shape;267;p29"/>
          <p:cNvGrpSpPr/>
          <p:nvPr/>
        </p:nvGrpSpPr>
        <p:grpSpPr>
          <a:xfrm rot="-2700000">
            <a:off x="13177" y="136040"/>
            <a:ext cx="1060073" cy="868237"/>
            <a:chOff x="2183288" y="3555572"/>
            <a:chExt cx="1136241" cy="835873"/>
          </a:xfrm>
        </p:grpSpPr>
        <p:sp>
          <p:nvSpPr>
            <p:cNvPr id="268" name="Google Shape;268;p29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" name="Google Shape;269;p29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270" name="Google Shape;270;p29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9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9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9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" name="Google Shape;276;p29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7" name="Google Shape;277;p29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78" name="Google Shape;278;p29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279" name="Google Shape;279;p29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80" name="Google Shape;280;p29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29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282" name="Google Shape;282;p29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283" name="Google Shape;283;p29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4" name="Google Shape;284;p29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5" name="Google Shape;285;p29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86" name="Google Shape;286;p29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287" name="Google Shape;287;p29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8" name="Google Shape;288;p29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223" name="Google Shape;223;p29"/>
          <p:cNvGrpSpPr/>
          <p:nvPr/>
        </p:nvGrpSpPr>
        <p:grpSpPr>
          <a:xfrm rot="13620634">
            <a:off x="22179" y="4001688"/>
            <a:ext cx="1058805" cy="1033410"/>
            <a:chOff x="2183288" y="3555572"/>
            <a:chExt cx="1224630" cy="835873"/>
          </a:xfrm>
        </p:grpSpPr>
        <p:sp>
          <p:nvSpPr>
            <p:cNvPr id="224" name="Google Shape;224;p29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" name="Google Shape;225;p29"/>
            <p:cNvGrpSpPr/>
            <p:nvPr/>
          </p:nvGrpSpPr>
          <p:grpSpPr>
            <a:xfrm>
              <a:off x="2205895" y="3637269"/>
              <a:ext cx="1202023" cy="724994"/>
              <a:chOff x="2205895" y="3637269"/>
              <a:chExt cx="1202023" cy="724994"/>
            </a:xfrm>
          </p:grpSpPr>
          <p:sp>
            <p:nvSpPr>
              <p:cNvPr id="226" name="Google Shape;226;p29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>
                <a:off x="2599178" y="3960352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9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9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29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" name="Google Shape;233;p29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34" name="Google Shape;234;p29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235" name="Google Shape;235;p29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36" name="Google Shape;236;p29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29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238" name="Google Shape;238;p29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239" name="Google Shape;239;p29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29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1" name="Google Shape;241;p29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42" name="Google Shape;242;p29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243" name="Google Shape;243;p29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4" name="Google Shape;244;p29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245" name="Google Shape;245;p29"/>
          <p:cNvGrpSpPr/>
          <p:nvPr/>
        </p:nvGrpSpPr>
        <p:grpSpPr>
          <a:xfrm rot="-2700000">
            <a:off x="7931799" y="4123308"/>
            <a:ext cx="1086738" cy="799456"/>
            <a:chOff x="2183288" y="3555572"/>
            <a:chExt cx="1136241" cy="835873"/>
          </a:xfrm>
        </p:grpSpPr>
        <p:sp>
          <p:nvSpPr>
            <p:cNvPr id="246" name="Google Shape;246;p29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29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248" name="Google Shape;248;p29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9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9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1" name="Google Shape;251;p29"/>
              <p:cNvSpPr/>
              <p:nvPr/>
            </p:nvSpPr>
            <p:spPr>
              <a:xfrm>
                <a:off x="2786677" y="3638406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9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9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5" name="Google Shape;255;p29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56" name="Google Shape;256;p29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257" name="Google Shape;257;p29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58" name="Google Shape;258;p29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29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260" name="Google Shape;260;p29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261" name="Google Shape;261;p29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29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3" name="Google Shape;263;p29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64" name="Google Shape;264;p29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265" name="Google Shape;265;p29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66" name="Google Shape;266;p29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98060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/>
          <p:nvPr/>
        </p:nvSpPr>
        <p:spPr>
          <a:xfrm>
            <a:off x="455114" y="0"/>
            <a:ext cx="8070372" cy="718506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title"/>
          </p:nvPr>
        </p:nvSpPr>
        <p:spPr>
          <a:xfrm>
            <a:off x="1532715" y="386963"/>
            <a:ext cx="5705344" cy="57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Theorem</a:t>
            </a:r>
            <a:r>
              <a:rPr lang="fr-FR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3:</a:t>
            </a:r>
            <a:endParaRPr sz="24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96" name="Google Shape;296;p30"/>
          <p:cNvGrpSpPr/>
          <p:nvPr/>
        </p:nvGrpSpPr>
        <p:grpSpPr>
          <a:xfrm>
            <a:off x="-54523" y="2187882"/>
            <a:ext cx="1925121" cy="2883932"/>
            <a:chOff x="-1056625" y="2573725"/>
            <a:chExt cx="917100" cy="1187025"/>
          </a:xfrm>
        </p:grpSpPr>
        <p:sp>
          <p:nvSpPr>
            <p:cNvPr id="297" name="Google Shape;297;p30"/>
            <p:cNvSpPr/>
            <p:nvPr/>
          </p:nvSpPr>
          <p:spPr>
            <a:xfrm>
              <a:off x="-368950" y="3484925"/>
              <a:ext cx="179450" cy="231375"/>
            </a:xfrm>
            <a:custGeom>
              <a:avLst/>
              <a:gdLst/>
              <a:ahLst/>
              <a:cxnLst/>
              <a:rect l="l" t="t" r="r" b="b"/>
              <a:pathLst>
                <a:path w="7178" h="9255" extrusionOk="0">
                  <a:moveTo>
                    <a:pt x="7178" y="1"/>
                  </a:moveTo>
                  <a:cubicBezTo>
                    <a:pt x="4960" y="1567"/>
                    <a:pt x="2544" y="2842"/>
                    <a:pt x="0" y="3799"/>
                  </a:cubicBezTo>
                  <a:lnTo>
                    <a:pt x="0" y="9254"/>
                  </a:lnTo>
                  <a:lnTo>
                    <a:pt x="7178" y="9254"/>
                  </a:lnTo>
                  <a:lnTo>
                    <a:pt x="717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-368950" y="3431250"/>
              <a:ext cx="179450" cy="148650"/>
            </a:xfrm>
            <a:custGeom>
              <a:avLst/>
              <a:gdLst/>
              <a:ahLst/>
              <a:cxnLst/>
              <a:rect l="l" t="t" r="r" b="b"/>
              <a:pathLst>
                <a:path w="7178" h="5946" extrusionOk="0">
                  <a:moveTo>
                    <a:pt x="0" y="1"/>
                  </a:moveTo>
                  <a:lnTo>
                    <a:pt x="0" y="5946"/>
                  </a:lnTo>
                  <a:cubicBezTo>
                    <a:pt x="2544" y="4989"/>
                    <a:pt x="4960" y="3714"/>
                    <a:pt x="7178" y="2148"/>
                  </a:cubicBezTo>
                  <a:lnTo>
                    <a:pt x="7178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-522725" y="3579875"/>
              <a:ext cx="153975" cy="134125"/>
            </a:xfrm>
            <a:custGeom>
              <a:avLst/>
              <a:gdLst/>
              <a:ahLst/>
              <a:cxnLst/>
              <a:rect l="l" t="t" r="r" b="b"/>
              <a:pathLst>
                <a:path w="6159" h="5365" extrusionOk="0">
                  <a:moveTo>
                    <a:pt x="6158" y="1"/>
                  </a:moveTo>
                  <a:cubicBezTo>
                    <a:pt x="5754" y="149"/>
                    <a:pt x="5351" y="298"/>
                    <a:pt x="4947" y="433"/>
                  </a:cubicBezTo>
                  <a:cubicBezTo>
                    <a:pt x="4068" y="2998"/>
                    <a:pt x="2559" y="5364"/>
                    <a:pt x="1" y="5364"/>
                  </a:cubicBezTo>
                  <a:lnTo>
                    <a:pt x="6158" y="5364"/>
                  </a:lnTo>
                  <a:lnTo>
                    <a:pt x="615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-399075" y="3431250"/>
              <a:ext cx="30150" cy="159450"/>
            </a:xfrm>
            <a:custGeom>
              <a:avLst/>
              <a:gdLst/>
              <a:ahLst/>
              <a:cxnLst/>
              <a:rect l="l" t="t" r="r" b="b"/>
              <a:pathLst>
                <a:path w="1206" h="6378" extrusionOk="0">
                  <a:moveTo>
                    <a:pt x="1205" y="1"/>
                  </a:moveTo>
                  <a:cubicBezTo>
                    <a:pt x="1205" y="1"/>
                    <a:pt x="1042" y="3331"/>
                    <a:pt x="1" y="6378"/>
                  </a:cubicBezTo>
                  <a:cubicBezTo>
                    <a:pt x="405" y="6243"/>
                    <a:pt x="808" y="6094"/>
                    <a:pt x="1205" y="5946"/>
                  </a:cubicBezTo>
                  <a:lnTo>
                    <a:pt x="1205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-785950" y="3335425"/>
              <a:ext cx="232250" cy="103825"/>
            </a:xfrm>
            <a:custGeom>
              <a:avLst/>
              <a:gdLst/>
              <a:ahLst/>
              <a:cxnLst/>
              <a:rect l="l" t="t" r="r" b="b"/>
              <a:pathLst>
                <a:path w="9290" h="4153" extrusionOk="0">
                  <a:moveTo>
                    <a:pt x="4153" y="0"/>
                  </a:moveTo>
                  <a:cubicBezTo>
                    <a:pt x="1857" y="0"/>
                    <a:pt x="1" y="1857"/>
                    <a:pt x="1" y="4153"/>
                  </a:cubicBezTo>
                  <a:lnTo>
                    <a:pt x="9290" y="4153"/>
                  </a:lnTo>
                  <a:cubicBezTo>
                    <a:pt x="9290" y="1857"/>
                    <a:pt x="7426" y="0"/>
                    <a:pt x="5138" y="0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-609150" y="2887950"/>
              <a:ext cx="152700" cy="107925"/>
            </a:xfrm>
            <a:custGeom>
              <a:avLst/>
              <a:gdLst/>
              <a:ahLst/>
              <a:cxnLst/>
              <a:rect l="l" t="t" r="r" b="b"/>
              <a:pathLst>
                <a:path w="6108" h="4317" extrusionOk="0">
                  <a:moveTo>
                    <a:pt x="222" y="0"/>
                  </a:moveTo>
                  <a:cubicBezTo>
                    <a:pt x="148" y="0"/>
                    <a:pt x="74" y="0"/>
                    <a:pt x="0" y="1"/>
                  </a:cubicBezTo>
                  <a:lnTo>
                    <a:pt x="220" y="3168"/>
                  </a:lnTo>
                  <a:cubicBezTo>
                    <a:pt x="2714" y="3168"/>
                    <a:pt x="4627" y="3615"/>
                    <a:pt x="6108" y="4316"/>
                  </a:cubicBezTo>
                  <a:cubicBezTo>
                    <a:pt x="5980" y="2927"/>
                    <a:pt x="5591" y="1588"/>
                    <a:pt x="4833" y="412"/>
                  </a:cubicBezTo>
                  <a:cubicBezTo>
                    <a:pt x="3311" y="142"/>
                    <a:pt x="1770" y="0"/>
                    <a:pt x="222" y="0"/>
                  </a:cubicBez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-488350" y="2898250"/>
              <a:ext cx="302925" cy="505400"/>
            </a:xfrm>
            <a:custGeom>
              <a:avLst/>
              <a:gdLst/>
              <a:ahLst/>
              <a:cxnLst/>
              <a:rect l="l" t="t" r="r" b="b"/>
              <a:pathLst>
                <a:path w="12117" h="20216" extrusionOk="0">
                  <a:moveTo>
                    <a:pt x="1" y="0"/>
                  </a:moveTo>
                  <a:lnTo>
                    <a:pt x="1" y="0"/>
                  </a:lnTo>
                  <a:cubicBezTo>
                    <a:pt x="752" y="1176"/>
                    <a:pt x="1141" y="2515"/>
                    <a:pt x="1276" y="3904"/>
                  </a:cubicBezTo>
                  <a:cubicBezTo>
                    <a:pt x="5478" y="5909"/>
                    <a:pt x="6158" y="10083"/>
                    <a:pt x="6562" y="12499"/>
                  </a:cubicBezTo>
                  <a:cubicBezTo>
                    <a:pt x="7136" y="15957"/>
                    <a:pt x="6633" y="20215"/>
                    <a:pt x="6633" y="20215"/>
                  </a:cubicBezTo>
                  <a:lnTo>
                    <a:pt x="12117" y="20208"/>
                  </a:lnTo>
                  <a:cubicBezTo>
                    <a:pt x="12117" y="20208"/>
                    <a:pt x="11897" y="15305"/>
                    <a:pt x="11323" y="11316"/>
                  </a:cubicBezTo>
                  <a:cubicBezTo>
                    <a:pt x="10849" y="8063"/>
                    <a:pt x="9035" y="167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-792500" y="2732425"/>
              <a:ext cx="205875" cy="441650"/>
            </a:xfrm>
            <a:custGeom>
              <a:avLst/>
              <a:gdLst/>
              <a:ahLst/>
              <a:cxnLst/>
              <a:rect l="l" t="t" r="r" b="b"/>
              <a:pathLst>
                <a:path w="8235" h="17666" extrusionOk="0">
                  <a:moveTo>
                    <a:pt x="114" y="1"/>
                  </a:moveTo>
                  <a:cubicBezTo>
                    <a:pt x="50" y="1"/>
                    <a:pt x="1" y="51"/>
                    <a:pt x="1" y="114"/>
                  </a:cubicBezTo>
                  <a:lnTo>
                    <a:pt x="1" y="17552"/>
                  </a:lnTo>
                  <a:cubicBezTo>
                    <a:pt x="1" y="17616"/>
                    <a:pt x="50" y="17665"/>
                    <a:pt x="114" y="17665"/>
                  </a:cubicBezTo>
                  <a:lnTo>
                    <a:pt x="8121" y="17665"/>
                  </a:lnTo>
                  <a:cubicBezTo>
                    <a:pt x="8184" y="17665"/>
                    <a:pt x="8234" y="17616"/>
                    <a:pt x="8234" y="17552"/>
                  </a:cubicBezTo>
                  <a:lnTo>
                    <a:pt x="8234" y="114"/>
                  </a:lnTo>
                  <a:cubicBezTo>
                    <a:pt x="8234" y="51"/>
                    <a:pt x="8184" y="1"/>
                    <a:pt x="8121" y="1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-792500" y="2820125"/>
              <a:ext cx="205875" cy="353950"/>
            </a:xfrm>
            <a:custGeom>
              <a:avLst/>
              <a:gdLst/>
              <a:ahLst/>
              <a:cxnLst/>
              <a:rect l="l" t="t" r="r" b="b"/>
              <a:pathLst>
                <a:path w="8235" h="14158" extrusionOk="0">
                  <a:moveTo>
                    <a:pt x="8234" y="0"/>
                  </a:moveTo>
                  <a:cubicBezTo>
                    <a:pt x="6626" y="4330"/>
                    <a:pt x="3976" y="8383"/>
                    <a:pt x="164" y="10756"/>
                  </a:cubicBezTo>
                  <a:cubicBezTo>
                    <a:pt x="64" y="10820"/>
                    <a:pt x="1" y="10926"/>
                    <a:pt x="1" y="11040"/>
                  </a:cubicBezTo>
                  <a:lnTo>
                    <a:pt x="1" y="13817"/>
                  </a:lnTo>
                  <a:cubicBezTo>
                    <a:pt x="1" y="14001"/>
                    <a:pt x="156" y="14157"/>
                    <a:pt x="341" y="14157"/>
                  </a:cubicBezTo>
                  <a:lnTo>
                    <a:pt x="7901" y="14157"/>
                  </a:lnTo>
                  <a:cubicBezTo>
                    <a:pt x="8085" y="14157"/>
                    <a:pt x="8234" y="14001"/>
                    <a:pt x="8234" y="13817"/>
                  </a:cubicBezTo>
                  <a:lnTo>
                    <a:pt x="8234" y="0"/>
                  </a:lnTo>
                  <a:close/>
                </a:path>
              </a:pathLst>
            </a:custGeom>
            <a:solidFill>
              <a:srgbClr val="D1D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-747150" y="3174050"/>
              <a:ext cx="115350" cy="32075"/>
            </a:xfrm>
            <a:custGeom>
              <a:avLst/>
              <a:gdLst/>
              <a:ahLst/>
              <a:cxnLst/>
              <a:rect l="l" t="t" r="r" b="b"/>
              <a:pathLst>
                <a:path w="4614" h="1283" extrusionOk="0">
                  <a:moveTo>
                    <a:pt x="0" y="0"/>
                  </a:moveTo>
                  <a:lnTo>
                    <a:pt x="0" y="1127"/>
                  </a:lnTo>
                  <a:cubicBezTo>
                    <a:pt x="0" y="1212"/>
                    <a:pt x="71" y="1283"/>
                    <a:pt x="156" y="1283"/>
                  </a:cubicBezTo>
                  <a:lnTo>
                    <a:pt x="4457" y="1283"/>
                  </a:lnTo>
                  <a:cubicBezTo>
                    <a:pt x="4542" y="1283"/>
                    <a:pt x="4613" y="1212"/>
                    <a:pt x="4613" y="1127"/>
                  </a:cubicBezTo>
                  <a:lnTo>
                    <a:pt x="4606" y="0"/>
                  </a:ln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-726775" y="3206100"/>
              <a:ext cx="74600" cy="15450"/>
            </a:xfrm>
            <a:custGeom>
              <a:avLst/>
              <a:gdLst/>
              <a:ahLst/>
              <a:cxnLst/>
              <a:rect l="l" t="t" r="r" b="b"/>
              <a:pathLst>
                <a:path w="2984" h="618" extrusionOk="0">
                  <a:moveTo>
                    <a:pt x="0" y="1"/>
                  </a:moveTo>
                  <a:cubicBezTo>
                    <a:pt x="0" y="341"/>
                    <a:pt x="270" y="617"/>
                    <a:pt x="610" y="617"/>
                  </a:cubicBezTo>
                  <a:lnTo>
                    <a:pt x="2367" y="617"/>
                  </a:lnTo>
                  <a:cubicBezTo>
                    <a:pt x="2707" y="617"/>
                    <a:pt x="2983" y="341"/>
                    <a:pt x="2983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-654150" y="2853950"/>
              <a:ext cx="175575" cy="168825"/>
            </a:xfrm>
            <a:custGeom>
              <a:avLst/>
              <a:gdLst/>
              <a:ahLst/>
              <a:cxnLst/>
              <a:rect l="l" t="t" r="r" b="b"/>
              <a:pathLst>
                <a:path w="7023" h="6753" extrusionOk="0">
                  <a:moveTo>
                    <a:pt x="3655" y="1"/>
                  </a:moveTo>
                  <a:cubicBezTo>
                    <a:pt x="3651" y="1"/>
                    <a:pt x="3647" y="1"/>
                    <a:pt x="3642" y="1"/>
                  </a:cubicBezTo>
                  <a:cubicBezTo>
                    <a:pt x="2275" y="1"/>
                    <a:pt x="1042" y="823"/>
                    <a:pt x="525" y="2084"/>
                  </a:cubicBezTo>
                  <a:cubicBezTo>
                    <a:pt x="0" y="3345"/>
                    <a:pt x="291" y="4798"/>
                    <a:pt x="1255" y="5761"/>
                  </a:cubicBezTo>
                  <a:cubicBezTo>
                    <a:pt x="1899" y="6411"/>
                    <a:pt x="2767" y="6753"/>
                    <a:pt x="3648" y="6753"/>
                  </a:cubicBezTo>
                  <a:cubicBezTo>
                    <a:pt x="4083" y="6753"/>
                    <a:pt x="4522" y="6669"/>
                    <a:pt x="4939" y="6498"/>
                  </a:cubicBezTo>
                  <a:cubicBezTo>
                    <a:pt x="6200" y="5974"/>
                    <a:pt x="7022" y="4741"/>
                    <a:pt x="7022" y="3373"/>
                  </a:cubicBezTo>
                  <a:cubicBezTo>
                    <a:pt x="7022" y="1514"/>
                    <a:pt x="5513" y="1"/>
                    <a:pt x="3655" y="1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-640325" y="2866700"/>
              <a:ext cx="148800" cy="143150"/>
            </a:xfrm>
            <a:custGeom>
              <a:avLst/>
              <a:gdLst/>
              <a:ahLst/>
              <a:cxnLst/>
              <a:rect l="l" t="t" r="r" b="b"/>
              <a:pathLst>
                <a:path w="5952" h="5726" extrusionOk="0">
                  <a:moveTo>
                    <a:pt x="3091" y="1"/>
                  </a:moveTo>
                  <a:cubicBezTo>
                    <a:pt x="2345" y="1"/>
                    <a:pt x="1612" y="292"/>
                    <a:pt x="1063" y="837"/>
                  </a:cubicBezTo>
                  <a:cubicBezTo>
                    <a:pt x="248" y="1659"/>
                    <a:pt x="0" y="2892"/>
                    <a:pt x="446" y="3962"/>
                  </a:cubicBezTo>
                  <a:cubicBezTo>
                    <a:pt x="886" y="5032"/>
                    <a:pt x="1934" y="5726"/>
                    <a:pt x="3089" y="5726"/>
                  </a:cubicBezTo>
                  <a:cubicBezTo>
                    <a:pt x="4670" y="5726"/>
                    <a:pt x="5952" y="4444"/>
                    <a:pt x="5952" y="2863"/>
                  </a:cubicBezTo>
                  <a:cubicBezTo>
                    <a:pt x="5952" y="1708"/>
                    <a:pt x="5258" y="660"/>
                    <a:pt x="4188" y="220"/>
                  </a:cubicBezTo>
                  <a:cubicBezTo>
                    <a:pt x="3833" y="72"/>
                    <a:pt x="3460" y="1"/>
                    <a:pt x="3091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-736000" y="2597100"/>
              <a:ext cx="92850" cy="135350"/>
            </a:xfrm>
            <a:custGeom>
              <a:avLst/>
              <a:gdLst/>
              <a:ahLst/>
              <a:cxnLst/>
              <a:rect l="l" t="t" r="r" b="b"/>
              <a:pathLst>
                <a:path w="3714" h="5414" extrusionOk="0">
                  <a:moveTo>
                    <a:pt x="1" y="1"/>
                  </a:moveTo>
                  <a:lnTo>
                    <a:pt x="1" y="5414"/>
                  </a:lnTo>
                  <a:lnTo>
                    <a:pt x="3714" y="5414"/>
                  </a:lnTo>
                  <a:lnTo>
                    <a:pt x="3714" y="1"/>
                  </a:ln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-769300" y="2573725"/>
              <a:ext cx="159450" cy="23400"/>
            </a:xfrm>
            <a:custGeom>
              <a:avLst/>
              <a:gdLst/>
              <a:ahLst/>
              <a:cxnLst/>
              <a:rect l="l" t="t" r="r" b="b"/>
              <a:pathLst>
                <a:path w="6378" h="936" extrusionOk="0">
                  <a:moveTo>
                    <a:pt x="1" y="0"/>
                  </a:moveTo>
                  <a:cubicBezTo>
                    <a:pt x="1" y="517"/>
                    <a:pt x="419" y="936"/>
                    <a:pt x="936" y="936"/>
                  </a:cubicBezTo>
                  <a:lnTo>
                    <a:pt x="5443" y="936"/>
                  </a:lnTo>
                  <a:cubicBezTo>
                    <a:pt x="5960" y="936"/>
                    <a:pt x="6378" y="517"/>
                    <a:pt x="6378" y="0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-917025" y="3394950"/>
              <a:ext cx="756225" cy="56875"/>
            </a:xfrm>
            <a:custGeom>
              <a:avLst/>
              <a:gdLst/>
              <a:ahLst/>
              <a:cxnLst/>
              <a:rect l="l" t="t" r="r" b="b"/>
              <a:pathLst>
                <a:path w="30249" h="2275" extrusionOk="0">
                  <a:moveTo>
                    <a:pt x="376" y="0"/>
                  </a:moveTo>
                  <a:cubicBezTo>
                    <a:pt x="163" y="0"/>
                    <a:pt x="0" y="163"/>
                    <a:pt x="0" y="376"/>
                  </a:cubicBezTo>
                  <a:lnTo>
                    <a:pt x="0" y="1899"/>
                  </a:lnTo>
                  <a:cubicBezTo>
                    <a:pt x="0" y="2105"/>
                    <a:pt x="163" y="2275"/>
                    <a:pt x="376" y="2275"/>
                  </a:cubicBezTo>
                  <a:lnTo>
                    <a:pt x="29873" y="2275"/>
                  </a:lnTo>
                  <a:cubicBezTo>
                    <a:pt x="30079" y="2275"/>
                    <a:pt x="30249" y="2105"/>
                    <a:pt x="30249" y="1899"/>
                  </a:cubicBezTo>
                  <a:lnTo>
                    <a:pt x="30249" y="376"/>
                  </a:lnTo>
                  <a:cubicBezTo>
                    <a:pt x="30249" y="163"/>
                    <a:pt x="30079" y="0"/>
                    <a:pt x="29873" y="0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-1056625" y="3705125"/>
              <a:ext cx="917100" cy="55625"/>
            </a:xfrm>
            <a:custGeom>
              <a:avLst/>
              <a:gdLst/>
              <a:ahLst/>
              <a:cxnLst/>
              <a:rect l="l" t="t" r="r" b="b"/>
              <a:pathLst>
                <a:path w="36684" h="2225" extrusionOk="0">
                  <a:moveTo>
                    <a:pt x="3799" y="0"/>
                  </a:moveTo>
                  <a:cubicBezTo>
                    <a:pt x="2226" y="0"/>
                    <a:pt x="773" y="850"/>
                    <a:pt x="1" y="2225"/>
                  </a:cubicBezTo>
                  <a:lnTo>
                    <a:pt x="35989" y="2225"/>
                  </a:lnTo>
                  <a:cubicBezTo>
                    <a:pt x="36371" y="2225"/>
                    <a:pt x="36683" y="1913"/>
                    <a:pt x="36683" y="1531"/>
                  </a:cubicBezTo>
                  <a:lnTo>
                    <a:pt x="36683" y="694"/>
                  </a:lnTo>
                  <a:cubicBezTo>
                    <a:pt x="36683" y="312"/>
                    <a:pt x="36371" y="0"/>
                    <a:pt x="35989" y="0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-777450" y="2985250"/>
              <a:ext cx="6775" cy="60525"/>
            </a:xfrm>
            <a:custGeom>
              <a:avLst/>
              <a:gdLst/>
              <a:ahLst/>
              <a:cxnLst/>
              <a:rect l="l" t="t" r="r" b="b"/>
              <a:pathLst>
                <a:path w="271" h="2421" extrusionOk="0">
                  <a:moveTo>
                    <a:pt x="135" y="1"/>
                  </a:moveTo>
                  <a:cubicBezTo>
                    <a:pt x="68" y="1"/>
                    <a:pt x="1" y="45"/>
                    <a:pt x="1" y="134"/>
                  </a:cubicBezTo>
                  <a:lnTo>
                    <a:pt x="1" y="2288"/>
                  </a:lnTo>
                  <a:cubicBezTo>
                    <a:pt x="1" y="2376"/>
                    <a:pt x="68" y="2421"/>
                    <a:pt x="135" y="2421"/>
                  </a:cubicBezTo>
                  <a:cubicBezTo>
                    <a:pt x="203" y="2421"/>
                    <a:pt x="270" y="2376"/>
                    <a:pt x="270" y="2288"/>
                  </a:cubicBezTo>
                  <a:lnTo>
                    <a:pt x="270" y="134"/>
                  </a:lnTo>
                  <a:cubicBezTo>
                    <a:pt x="270" y="45"/>
                    <a:pt x="203" y="1"/>
                    <a:pt x="13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-777450" y="2760475"/>
              <a:ext cx="6775" cy="160775"/>
            </a:xfrm>
            <a:custGeom>
              <a:avLst/>
              <a:gdLst/>
              <a:ahLst/>
              <a:cxnLst/>
              <a:rect l="l" t="t" r="r" b="b"/>
              <a:pathLst>
                <a:path w="271" h="6431" extrusionOk="0">
                  <a:moveTo>
                    <a:pt x="135" y="0"/>
                  </a:moveTo>
                  <a:cubicBezTo>
                    <a:pt x="68" y="0"/>
                    <a:pt x="1" y="45"/>
                    <a:pt x="1" y="133"/>
                  </a:cubicBezTo>
                  <a:lnTo>
                    <a:pt x="1" y="6298"/>
                  </a:lnTo>
                  <a:cubicBezTo>
                    <a:pt x="1" y="6386"/>
                    <a:pt x="68" y="6430"/>
                    <a:pt x="135" y="6430"/>
                  </a:cubicBezTo>
                  <a:cubicBezTo>
                    <a:pt x="203" y="6430"/>
                    <a:pt x="270" y="6386"/>
                    <a:pt x="270" y="6298"/>
                  </a:cubicBezTo>
                  <a:lnTo>
                    <a:pt x="270" y="133"/>
                  </a:lnTo>
                  <a:cubicBezTo>
                    <a:pt x="270" y="45"/>
                    <a:pt x="203" y="0"/>
                    <a:pt x="135" y="0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-898425" y="3406650"/>
              <a:ext cx="24325" cy="23000"/>
            </a:xfrm>
            <a:custGeom>
              <a:avLst/>
              <a:gdLst/>
              <a:ahLst/>
              <a:cxnLst/>
              <a:rect l="l" t="t" r="r" b="b"/>
              <a:pathLst>
                <a:path w="973" h="920" extrusionOk="0">
                  <a:moveTo>
                    <a:pt x="539" y="259"/>
                  </a:moveTo>
                  <a:lnTo>
                    <a:pt x="539" y="259"/>
                  </a:lnTo>
                  <a:cubicBezTo>
                    <a:pt x="539" y="259"/>
                    <a:pt x="538" y="259"/>
                    <a:pt x="537" y="260"/>
                  </a:cubicBezTo>
                  <a:lnTo>
                    <a:pt x="537" y="260"/>
                  </a:lnTo>
                  <a:cubicBezTo>
                    <a:pt x="538" y="259"/>
                    <a:pt x="539" y="259"/>
                    <a:pt x="539" y="259"/>
                  </a:cubicBezTo>
                  <a:close/>
                  <a:moveTo>
                    <a:pt x="569" y="1"/>
                  </a:moveTo>
                  <a:cubicBezTo>
                    <a:pt x="474" y="1"/>
                    <a:pt x="378" y="24"/>
                    <a:pt x="291" y="71"/>
                  </a:cubicBezTo>
                  <a:cubicBezTo>
                    <a:pt x="121" y="170"/>
                    <a:pt x="15" y="347"/>
                    <a:pt x="7" y="538"/>
                  </a:cubicBezTo>
                  <a:cubicBezTo>
                    <a:pt x="0" y="652"/>
                    <a:pt x="29" y="758"/>
                    <a:pt x="78" y="850"/>
                  </a:cubicBezTo>
                  <a:cubicBezTo>
                    <a:pt x="107" y="899"/>
                    <a:pt x="149" y="919"/>
                    <a:pt x="191" y="919"/>
                  </a:cubicBezTo>
                  <a:cubicBezTo>
                    <a:pt x="282" y="919"/>
                    <a:pt x="370" y="822"/>
                    <a:pt x="312" y="715"/>
                  </a:cubicBezTo>
                  <a:lnTo>
                    <a:pt x="298" y="680"/>
                  </a:lnTo>
                  <a:cubicBezTo>
                    <a:pt x="295" y="675"/>
                    <a:pt x="294" y="672"/>
                    <a:pt x="293" y="672"/>
                  </a:cubicBezTo>
                  <a:lnTo>
                    <a:pt x="293" y="672"/>
                  </a:lnTo>
                  <a:cubicBezTo>
                    <a:pt x="292" y="672"/>
                    <a:pt x="294" y="678"/>
                    <a:pt x="298" y="687"/>
                  </a:cubicBezTo>
                  <a:lnTo>
                    <a:pt x="291" y="673"/>
                  </a:lnTo>
                  <a:cubicBezTo>
                    <a:pt x="284" y="652"/>
                    <a:pt x="277" y="637"/>
                    <a:pt x="277" y="616"/>
                  </a:cubicBezTo>
                  <a:lnTo>
                    <a:pt x="277" y="609"/>
                  </a:lnTo>
                  <a:lnTo>
                    <a:pt x="277" y="574"/>
                  </a:lnTo>
                  <a:cubicBezTo>
                    <a:pt x="277" y="560"/>
                    <a:pt x="284" y="517"/>
                    <a:pt x="277" y="510"/>
                  </a:cubicBezTo>
                  <a:lnTo>
                    <a:pt x="277" y="503"/>
                  </a:lnTo>
                  <a:cubicBezTo>
                    <a:pt x="277" y="496"/>
                    <a:pt x="277" y="489"/>
                    <a:pt x="284" y="475"/>
                  </a:cubicBezTo>
                  <a:cubicBezTo>
                    <a:pt x="284" y="467"/>
                    <a:pt x="284" y="453"/>
                    <a:pt x="291" y="446"/>
                  </a:cubicBezTo>
                  <a:lnTo>
                    <a:pt x="298" y="426"/>
                  </a:lnTo>
                  <a:lnTo>
                    <a:pt x="298" y="426"/>
                  </a:lnTo>
                  <a:cubicBezTo>
                    <a:pt x="293" y="439"/>
                    <a:pt x="292" y="443"/>
                    <a:pt x="293" y="443"/>
                  </a:cubicBezTo>
                  <a:cubicBezTo>
                    <a:pt x="294" y="443"/>
                    <a:pt x="295" y="442"/>
                    <a:pt x="298" y="439"/>
                  </a:cubicBezTo>
                  <a:cubicBezTo>
                    <a:pt x="305" y="418"/>
                    <a:pt x="319" y="397"/>
                    <a:pt x="326" y="382"/>
                  </a:cubicBezTo>
                  <a:lnTo>
                    <a:pt x="333" y="368"/>
                  </a:lnTo>
                  <a:lnTo>
                    <a:pt x="333" y="368"/>
                  </a:lnTo>
                  <a:cubicBezTo>
                    <a:pt x="329" y="377"/>
                    <a:pt x="327" y="383"/>
                    <a:pt x="328" y="383"/>
                  </a:cubicBezTo>
                  <a:cubicBezTo>
                    <a:pt x="329" y="383"/>
                    <a:pt x="331" y="381"/>
                    <a:pt x="333" y="375"/>
                  </a:cubicBezTo>
                  <a:lnTo>
                    <a:pt x="355" y="354"/>
                  </a:lnTo>
                  <a:lnTo>
                    <a:pt x="376" y="333"/>
                  </a:lnTo>
                  <a:lnTo>
                    <a:pt x="383" y="326"/>
                  </a:lnTo>
                  <a:cubicBezTo>
                    <a:pt x="390" y="319"/>
                    <a:pt x="411" y="304"/>
                    <a:pt x="433" y="297"/>
                  </a:cubicBezTo>
                  <a:lnTo>
                    <a:pt x="447" y="290"/>
                  </a:lnTo>
                  <a:cubicBezTo>
                    <a:pt x="454" y="287"/>
                    <a:pt x="457" y="285"/>
                    <a:pt x="457" y="285"/>
                  </a:cubicBezTo>
                  <a:lnTo>
                    <a:pt x="457" y="285"/>
                  </a:lnTo>
                  <a:cubicBezTo>
                    <a:pt x="456" y="285"/>
                    <a:pt x="450" y="287"/>
                    <a:pt x="440" y="290"/>
                  </a:cubicBezTo>
                  <a:lnTo>
                    <a:pt x="468" y="276"/>
                  </a:lnTo>
                  <a:cubicBezTo>
                    <a:pt x="489" y="269"/>
                    <a:pt x="511" y="269"/>
                    <a:pt x="532" y="262"/>
                  </a:cubicBezTo>
                  <a:lnTo>
                    <a:pt x="603" y="262"/>
                  </a:lnTo>
                  <a:cubicBezTo>
                    <a:pt x="624" y="269"/>
                    <a:pt x="645" y="269"/>
                    <a:pt x="666" y="276"/>
                  </a:cubicBezTo>
                  <a:lnTo>
                    <a:pt x="695" y="283"/>
                  </a:lnTo>
                  <a:lnTo>
                    <a:pt x="688" y="283"/>
                  </a:lnTo>
                  <a:lnTo>
                    <a:pt x="702" y="290"/>
                  </a:lnTo>
                  <a:cubicBezTo>
                    <a:pt x="728" y="307"/>
                    <a:pt x="753" y="314"/>
                    <a:pt x="777" y="314"/>
                  </a:cubicBezTo>
                  <a:cubicBezTo>
                    <a:pt x="896" y="314"/>
                    <a:pt x="972" y="134"/>
                    <a:pt x="836" y="64"/>
                  </a:cubicBezTo>
                  <a:cubicBezTo>
                    <a:pt x="753" y="22"/>
                    <a:pt x="661" y="1"/>
                    <a:pt x="569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-853425" y="3406800"/>
              <a:ext cx="195575" cy="6775"/>
            </a:xfrm>
            <a:custGeom>
              <a:avLst/>
              <a:gdLst/>
              <a:ahLst/>
              <a:cxnLst/>
              <a:rect l="l" t="t" r="r" b="b"/>
              <a:pathLst>
                <a:path w="7823" h="271" extrusionOk="0">
                  <a:moveTo>
                    <a:pt x="177" y="1"/>
                  </a:moveTo>
                  <a:cubicBezTo>
                    <a:pt x="0" y="1"/>
                    <a:pt x="0" y="270"/>
                    <a:pt x="177" y="270"/>
                  </a:cubicBezTo>
                  <a:lnTo>
                    <a:pt x="7645" y="270"/>
                  </a:lnTo>
                  <a:cubicBezTo>
                    <a:pt x="7823" y="270"/>
                    <a:pt x="7823" y="1"/>
                    <a:pt x="764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-316175" y="3160825"/>
              <a:ext cx="31375" cy="214300"/>
            </a:xfrm>
            <a:custGeom>
              <a:avLst/>
              <a:gdLst/>
              <a:ahLst/>
              <a:cxnLst/>
              <a:rect l="l" t="t" r="r" b="b"/>
              <a:pathLst>
                <a:path w="1255" h="8572" extrusionOk="0">
                  <a:moveTo>
                    <a:pt x="153" y="1"/>
                  </a:moveTo>
                  <a:cubicBezTo>
                    <a:pt x="77" y="1"/>
                    <a:pt x="1" y="63"/>
                    <a:pt x="22" y="161"/>
                  </a:cubicBezTo>
                  <a:cubicBezTo>
                    <a:pt x="624" y="2251"/>
                    <a:pt x="915" y="4419"/>
                    <a:pt x="879" y="6602"/>
                  </a:cubicBezTo>
                  <a:cubicBezTo>
                    <a:pt x="872" y="7218"/>
                    <a:pt x="837" y="7835"/>
                    <a:pt x="773" y="8444"/>
                  </a:cubicBezTo>
                  <a:cubicBezTo>
                    <a:pt x="766" y="8529"/>
                    <a:pt x="828" y="8572"/>
                    <a:pt x="894" y="8572"/>
                  </a:cubicBezTo>
                  <a:cubicBezTo>
                    <a:pt x="961" y="8572"/>
                    <a:pt x="1032" y="8529"/>
                    <a:pt x="1042" y="8444"/>
                  </a:cubicBezTo>
                  <a:cubicBezTo>
                    <a:pt x="1255" y="6255"/>
                    <a:pt x="1149" y="4044"/>
                    <a:pt x="716" y="1883"/>
                  </a:cubicBezTo>
                  <a:cubicBezTo>
                    <a:pt x="596" y="1280"/>
                    <a:pt x="447" y="685"/>
                    <a:pt x="277" y="90"/>
                  </a:cubicBezTo>
                  <a:cubicBezTo>
                    <a:pt x="254" y="28"/>
                    <a:pt x="20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30"/>
          <p:cNvSpPr/>
          <p:nvPr/>
        </p:nvSpPr>
        <p:spPr>
          <a:xfrm rot="20101053">
            <a:off x="6201178" y="15394"/>
            <a:ext cx="647780" cy="582303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C10180E-D1FE-4288-9971-AE566DB8941E}"/>
                  </a:ext>
                </a:extLst>
              </p:cNvPr>
              <p:cNvSpPr txBox="1"/>
              <p:nvPr/>
            </p:nvSpPr>
            <p:spPr>
              <a:xfrm>
                <a:off x="1800056" y="1045453"/>
                <a:ext cx="5976098" cy="4056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 Let Assumptions be satisfied. Then construction yields the </a:t>
                </a:r>
              </a:p>
              <a:p>
                <a:pPr algn="l"/>
                <a:r>
                  <a:rPr lang="en-US" dirty="0"/>
                  <a:t>following convergence results :</a:t>
                </a:r>
              </a:p>
              <a:p>
                <a:pPr algn="l"/>
                <a:r>
                  <a:rPr lang="en-US" dirty="0"/>
                  <a:t> </a:t>
                </a:r>
                <a:r>
                  <a:rPr lang="en-US" dirty="0">
                    <a:highlight>
                      <a:srgbClr val="FFFF00"/>
                    </a:highlight>
                  </a:rPr>
                  <a:t>(1) </a:t>
                </a:r>
                <a:r>
                  <a:rPr lang="fr-FR" dirty="0"/>
                  <a:t>The </a:t>
                </a:r>
                <a:r>
                  <a:rPr lang="fr-FR" dirty="0" err="1"/>
                  <a:t>outer</a:t>
                </a:r>
                <a:r>
                  <a:rPr lang="fr-FR" dirty="0"/>
                  <a:t> </a:t>
                </a:r>
                <a:r>
                  <a:rPr lang="fr-FR" dirty="0" err="1"/>
                  <a:t>iteration</a:t>
                </a:r>
                <a:r>
                  <a:rPr lang="fr-FR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/>
                  <a:t>) </a:t>
                </a:r>
                <a:r>
                  <a:rPr lang="fr-FR" dirty="0" err="1"/>
                  <a:t>satisfies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monotonically </a:t>
                </a:r>
              </a:p>
              <a:p>
                <a:endParaRPr lang="en-US" dirty="0"/>
              </a:p>
              <a:p>
                <a:r>
                  <a:rPr lang="en-US" dirty="0"/>
                  <a:t>with speed depending on the sequence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 up to locally quadratic order. Namely,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then the convergence is linear. </a:t>
                </a:r>
              </a:p>
              <a:p>
                <a:r>
                  <a:rPr lang="en-US" dirty="0"/>
                  <a:t>Further,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with some constant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then the convergence is locally of order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yielding also the convergence estimate of weak order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dirty="0" smtClean="0">
                              <a:latin typeface="Cambria Math" panose="02040503050406030204" pitchFamily="18" charset="0"/>
                            </a:rPr>
                            <m:t>ℕ</m:t>
                          </m:r>
                        </m:e>
                      </m:d>
                    </m:oMath>
                  </m:oMathPara>
                </a14:m>
                <a:endParaRPr lang="fr-FR" b="0" dirty="0"/>
              </a:p>
              <a:p>
                <a:endParaRPr lang="en-US" dirty="0"/>
              </a:p>
              <a:p>
                <a:r>
                  <a:rPr lang="en-US" dirty="0"/>
                  <a:t>         with suitable constants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fr-FR" dirty="0"/>
              </a:p>
              <a:p>
                <a:pPr algn="l"/>
                <a:endParaRPr lang="en-US" dirty="0"/>
              </a:p>
              <a:p>
                <a:pPr algn="l"/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C10180E-D1FE-4288-9971-AE566DB89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56" y="1045453"/>
                <a:ext cx="5976098" cy="4056239"/>
              </a:xfrm>
              <a:prstGeom prst="rect">
                <a:avLst/>
              </a:prstGeom>
              <a:blipFill>
                <a:blip r:embed="rId3"/>
                <a:stretch>
                  <a:fillRect l="-306" t="-1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48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137794FB-D841-41CB-814B-1161BD3A34B6}"/>
                  </a:ext>
                </a:extLst>
              </p:cNvPr>
              <p:cNvSpPr/>
              <p:nvPr/>
            </p:nvSpPr>
            <p:spPr>
              <a:xfrm>
                <a:off x="362857" y="722470"/>
                <a:ext cx="8265886" cy="409627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>
                  <a:highlight>
                    <a:srgbClr val="FFFF00"/>
                  </a:highlight>
                </a:endParaRPr>
              </a:p>
              <a:p>
                <a:r>
                  <a:rPr lang="en-US" dirty="0"/>
                  <a:t>         </a:t>
                </a:r>
                <a:r>
                  <a:rPr lang="en-US" dirty="0">
                    <a:highlight>
                      <a:srgbClr val="FFFF00"/>
                    </a:highlight>
                  </a:rPr>
                  <a:t>(2) </a:t>
                </a:r>
                <a:r>
                  <a:rPr lang="en-US" dirty="0"/>
                  <a:t>     there holds </a:t>
                </a:r>
              </a:p>
              <a:p>
                <a:pPr algn="ctr"/>
                <a:r>
                  <a:rPr lang="en-US" dirty="0"/>
                  <a:t> </a:t>
                </a:r>
                <a:r>
                  <a:rPr lang="en-US" dirty="0" err="1"/>
                  <a:t>cond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𝐵</m:t>
                        </m:r>
                      </m:e>
                      <m:sub/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−1</m:t>
                        </m:r>
                      </m:sup>
                    </m:sSub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𝐹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)≤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𝜆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𝜆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And, accordingly, the inner iteration satisfies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b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+(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𝑏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) </m:t>
                              </m:r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𝐵</m:t>
                              </m:r>
                            </m:e>
                            <m:sub/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−1</m:t>
                              </m:r>
                            </m:sup>
                          </m:sSubSup>
                        </m:sub>
                      </m:sSub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ind Vadodara"/>
                        </a:rPr>
                        <m:t>≤</m:t>
                      </m:r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 </m:t>
                                      </m:r>
                                    </m:e>
                                  </m:rad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 </m:t>
                                      </m:r>
                                    </m:e>
                                  </m:rad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𝑘</m:t>
                          </m:r>
                        </m:sup>
                      </m:sSup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𝐵</m:t>
                              </m:r>
                            </m:e>
                            <m:sub/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−1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Therefore, the number of inner iterations for the nth outer step is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 </m:t>
                                      </m:r>
                                    </m:e>
                                  </m:rad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  <m:t> </m:t>
                                      </m:r>
                                    </m:e>
                                  </m:rad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Hind Vadodara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Hind Vadodara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sym typeface="Hind Vadodara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Hind Vadodara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ind Vadodara"/>
                        </a:rPr>
                        <m:t>≤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ind Vadodara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fr-FR" sz="1600" dirty="0">
                    <a:ea typeface="Cambria Math" panose="02040503050406030204" pitchFamily="18" charset="0"/>
                    <a:sym typeface="Hind Vadodara"/>
                  </a:rPr>
                  <a:t>       </a:t>
                </a:r>
                <a:r>
                  <a:rPr lang="fr-FR" sz="1600" dirty="0" err="1">
                    <a:ea typeface="Cambria Math" panose="02040503050406030204" pitchFamily="18" charset="0"/>
                    <a:sym typeface="Hind Vadodara"/>
                  </a:rPr>
                  <a:t>with</a:t>
                </a:r>
                <a:r>
                  <a:rPr lang="fr-FR" sz="1600" dirty="0">
                    <a:ea typeface="Cambria Math" panose="02040503050406030204" pitchFamily="18" charset="0"/>
                    <a:sym typeface="Hind Vadodar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𝜌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Hind Vadodara"/>
                      </a:rPr>
                      <m:t>=(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f>
                          <m:fPr>
                            <m:type m:val="skw"/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ind Vadodara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ind Vadodara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ind Vadodara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ind Vadodara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ind Vadodara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ind Vadodara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ind Vadodara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fr-FR" sz="1600" dirty="0">
                            <a:ea typeface="Cambria Math" panose="02040503050406030204" pitchFamily="18" charset="0"/>
                            <a:sym typeface="Hind Vadodara"/>
                          </a:rPr>
                          <m:t> 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1/2</m:t>
                        </m:r>
                      </m:sup>
                    </m:sSup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𝛿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ind Vadodara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ctr"/>
                <a:endParaRPr lang="fr-FR" dirty="0"/>
              </a:p>
            </p:txBody>
          </p:sp>
        </mc:Choice>
        <mc:Fallback xmlns=""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137794FB-D841-41CB-814B-1161BD3A34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7" y="722470"/>
                <a:ext cx="8265886" cy="409627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Google Shape;319;p30"/>
          <p:cNvSpPr/>
          <p:nvPr/>
        </p:nvSpPr>
        <p:spPr>
          <a:xfrm rot="21392843">
            <a:off x="387857" y="3751214"/>
            <a:ext cx="659300" cy="850098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5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 : avec coin arrondi 5">
                <a:extLst>
                  <a:ext uri="{FF2B5EF4-FFF2-40B4-BE49-F238E27FC236}">
                    <a16:creationId xmlns:a16="http://schemas.microsoft.com/office/drawing/2014/main" id="{ED086539-E5A4-4EC7-97BC-6098AA5E1097}"/>
                  </a:ext>
                </a:extLst>
              </p:cNvPr>
              <p:cNvSpPr/>
              <p:nvPr/>
            </p:nvSpPr>
            <p:spPr>
              <a:xfrm>
                <a:off x="950686" y="1219200"/>
                <a:ext cx="7224485" cy="3236686"/>
              </a:xfrm>
              <a:prstGeom prst="round1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14300"/>
                <a:endParaRPr lang="en-US" sz="1400" dirty="0">
                  <a:latin typeface="+mj-lt"/>
                </a:endParaRPr>
              </a:p>
              <a:p>
                <a:pPr marL="114300"/>
                <a:endParaRPr lang="en-US" sz="1600" dirty="0">
                  <a:latin typeface="+mj-lt"/>
                </a:endParaRPr>
              </a:p>
              <a:p>
                <a:pPr marL="114300"/>
                <a:endParaRPr lang="en-US" sz="1600" dirty="0">
                  <a:latin typeface="+mj-lt"/>
                </a:endParaRPr>
              </a:p>
              <a:p>
                <a:pPr marL="114300"/>
                <a:endParaRPr lang="en-US" sz="1600" dirty="0">
                  <a:latin typeface="+mj-lt"/>
                </a:endParaRPr>
              </a:p>
              <a:p>
                <a:pPr marL="114300"/>
                <a:endParaRPr lang="en-US" sz="1600" dirty="0">
                  <a:latin typeface="+mj-lt"/>
                </a:endParaRPr>
              </a:p>
              <a:p>
                <a:pPr marL="114300"/>
                <a:endParaRPr lang="en-US" sz="1600" dirty="0">
                  <a:latin typeface="+mj-lt"/>
                </a:endParaRPr>
              </a:p>
              <a:p>
                <a:pPr marL="114300"/>
                <a:endParaRPr lang="en-US" sz="1600" dirty="0">
                  <a:latin typeface="+mj-lt"/>
                </a:endParaRPr>
              </a:p>
              <a:p>
                <a:pPr marL="114300"/>
                <a:endParaRPr lang="en-US" sz="1600" dirty="0">
                  <a:latin typeface="+mj-lt"/>
                </a:endParaRPr>
              </a:p>
              <a:p>
                <a:pPr marL="114300"/>
                <a:endParaRPr lang="en-US" sz="1600" dirty="0">
                  <a:latin typeface="+mj-lt"/>
                </a:endParaRPr>
              </a:p>
              <a:p>
                <a:pPr marL="114300"/>
                <a:endParaRPr lang="en-US" sz="1600" dirty="0">
                  <a:latin typeface="+mj-lt"/>
                </a:endParaRPr>
              </a:p>
              <a:p>
                <a:pPr marL="114300"/>
                <a:endParaRPr lang="en-US" sz="1600" dirty="0">
                  <a:latin typeface="+mj-lt"/>
                </a:endParaRPr>
              </a:p>
              <a:p>
                <a:pPr marL="114300"/>
                <a:endParaRPr lang="en-US" sz="1600" dirty="0">
                  <a:latin typeface="+mj-lt"/>
                </a:endParaRPr>
              </a:p>
              <a:p>
                <a:pPr marL="114300"/>
                <a:endParaRPr lang="en-US" sz="1600" dirty="0">
                  <a:latin typeface="+mj-lt"/>
                </a:endParaRPr>
              </a:p>
              <a:p>
                <a:pPr marL="114300"/>
                <a:endParaRPr lang="en-US" sz="1600" dirty="0">
                  <a:latin typeface="+mj-lt"/>
                </a:endParaRPr>
              </a:p>
              <a:p>
                <a:pPr marL="114300"/>
                <a:endParaRPr lang="en-US" sz="1600" dirty="0">
                  <a:latin typeface="+mj-lt"/>
                </a:endParaRPr>
              </a:p>
              <a:p>
                <a:pPr marL="114300"/>
                <a:r>
                  <a:rPr lang="en-US" sz="16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ba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+mj-lt"/>
                  </a:rPr>
                  <a:t> be a real function that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+mj-lt"/>
                  </a:rPr>
                  <a:t>in the variable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latin typeface="+mj-lt"/>
                  </a:rPr>
                  <a:t> , and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latin typeface="+mj-lt"/>
                  </a:rPr>
                  <a:t> such that</a:t>
                </a:r>
              </a:p>
              <a:p>
                <a:pPr marL="114300"/>
                <a:r>
                  <a:rPr kumimoji="0" lang="en-US" sz="1600" b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Arial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kumimoji="0" lang="fr-FR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  <m:r>
                      <a:rPr kumimoji="0" lang="fr-FR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&lt;</m:t>
                    </m:r>
                    <m:sSub>
                      <m:sSubPr>
                        <m:ctrlPr>
                          <a:rPr kumimoji="0" lang="fr-F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fr-F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𝜆</m:t>
                        </m:r>
                      </m:e>
                      <m:sub>
                        <m:r>
                          <a:rPr kumimoji="0" lang="fr-F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fr-FR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≤</m:t>
                    </m:r>
                    <m:bar>
                      <m:barPr>
                        <m:pos m:val="top"/>
                        <m:ctrlPr>
                          <a:rPr kumimoji="0" lang="fr-F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barPr>
                      <m:e>
                        <m:r>
                          <a:rPr kumimoji="0" lang="fr-F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𝑔</m:t>
                        </m:r>
                      </m:e>
                    </m:bar>
                    <m:d>
                      <m:dPr>
                        <m:ctrlPr>
                          <a:rPr kumimoji="0" lang="fr-F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fr-F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𝑟</m:t>
                        </m:r>
                      </m:e>
                    </m:d>
                    <m:r>
                      <a:rPr kumimoji="0" lang="fr-FR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≤</m:t>
                    </m:r>
                    <m:sSub>
                      <m:sSubPr>
                        <m:ctrlPr>
                          <a:rPr kumimoji="0" lang="fr-F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fr-F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𝜆</m:t>
                        </m:r>
                      </m:e>
                      <m:sub>
                        <m:r>
                          <a:rPr kumimoji="0" lang="fr-F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2</m:t>
                        </m:r>
                      </m:sub>
                    </m:sSub>
                  </m:oMath>
                </a14:m>
                <a:endParaRPr kumimoji="0" lang="fr-FR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Cambria Math" panose="020405030504060302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0</m:t>
                      </m:r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&lt;</m:t>
                      </m:r>
                      <m:sSub>
                        <m:sSubPr>
                          <m:ctrlP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𝜆</m:t>
                          </m:r>
                        </m:e>
                        <m:sub>
                          <m: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≤</m:t>
                      </m:r>
                      <m:d>
                        <m:dPr>
                          <m:ctrlP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kumimoji="0" lang="fr-F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barPr>
                            <m:e>
                              <m:r>
                                <a:rPr kumimoji="0" lang="fr-F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𝑔</m:t>
                              </m:r>
                            </m:e>
                          </m:bar>
                          <m:sSup>
                            <m:sSupPr>
                              <m:ctrlPr>
                                <a:rPr kumimoji="0" lang="fr-F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fr-F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r>
                                <a:rPr kumimoji="0" lang="fr-F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0" lang="fr-F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𝑟</m:t>
                      </m:r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)</m:t>
                      </m:r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′</m:t>
                      </m:r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≤</m:t>
                      </m:r>
                      <m:sSub>
                        <m:sSubPr>
                          <m:ctrlP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𝜆</m:t>
                          </m:r>
                        </m:e>
                        <m:sub>
                          <m: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fr-FR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Cambria Math" panose="02040503050406030204" pitchFamily="18" charset="0"/>
                  <a:sym typeface="Arial"/>
                </a:endParaRPr>
              </a:p>
              <a:p>
                <a:pPr lvl="0" algn="ctr">
                  <a:defRPr/>
                </a:pPr>
                <a:r>
                  <a:rPr lang="fr-FR" sz="1600" dirty="0">
                    <a:solidFill>
                      <a:srgbClr val="383536"/>
                    </a:solidFill>
                    <a:latin typeface="+mj-lt"/>
                  </a:rPr>
                  <a:t>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1600" i="1" smtClean="0">
                            <a:solidFill>
                              <a:srgbClr val="38353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rgbClr val="38353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38353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383536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fr-FR" sz="1600" i="1">
                                    <a:solidFill>
                                      <a:srgbClr val="38353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i="1">
                                <a:solidFill>
                                  <a:srgbClr val="383536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38353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solidFill>
                                      <a:srgbClr val="38353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1600" i="1">
                                    <a:solidFill>
                                      <a:srgbClr val="38353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fr-FR" sz="1600" i="1">
                            <a:solidFill>
                              <a:srgbClr val="38353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bar>
                          <m:barPr>
                            <m:pos m:val="top"/>
                            <m:ctrlPr>
                              <a:rPr lang="fr-FR" sz="1600" i="1">
                                <a:solidFill>
                                  <a:srgbClr val="38353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fr-FR" sz="1600" i="1">
                                <a:solidFill>
                                  <a:srgbClr val="383536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bar>
                        <m:d>
                          <m:dPr>
                            <m:ctrlPr>
                              <a:rPr lang="fr-FR" sz="1600" i="1">
                                <a:solidFill>
                                  <a:srgbClr val="38353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1600" i="1">
                                    <a:solidFill>
                                      <a:srgbClr val="38353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solidFill>
                                      <a:srgbClr val="38353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1600" i="1">
                                    <a:solidFill>
                                      <a:srgbClr val="38353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fr-FR" sz="1600" i="1">
                            <a:solidFill>
                              <a:srgbClr val="38353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fr-FR" sz="1600" i="1">
                        <a:solidFill>
                          <a:srgbClr val="383536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/>
                    </m:sSub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               </m:t>
                    </m:r>
                    <m:d>
                      <m:d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endParaRPr lang="fr-FR" sz="1600" b="0" i="1" dirty="0">
                  <a:latin typeface="+mj-lt"/>
                  <a:ea typeface="Cambria Math" panose="02040503050406030204" pitchFamily="18" charset="0"/>
                </a:endParaRPr>
              </a:p>
              <a:p>
                <a:pPr marL="114300"/>
                <a:r>
                  <a:rPr lang="en-US" sz="1600" dirty="0">
                    <a:latin typeface="+mj-lt"/>
                  </a:rPr>
                  <a:t>I</a:t>
                </a:r>
                <a:r>
                  <a:rPr lang="en-US" sz="1600" b="0" i="0" dirty="0">
                    <a:effectLst/>
                    <a:latin typeface="+mj-lt"/>
                  </a:rPr>
                  <a:t>f these conditions hold for “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fr-FR" sz="1600" b="0" i="1" smtClean="0">
                            <a:effectLst/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bar>
                    <m:r>
                      <a:rPr lang="fr-FR" sz="16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effectLst/>
                    <a:latin typeface="+mj-lt"/>
                  </a:rPr>
                  <a:t>", then the conditions of Theorem 3 are satisfied for the plate problem </a:t>
                </a:r>
              </a:p>
              <a:p>
                <a:pPr marL="1143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𝑑𝑖𝑣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bar>
                                <m:barPr>
                                  <m:pos m:val="top"/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p>
                                          <m:r>
                                            <a:rPr lang="fr-FR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fr-FR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𝜕𝛺</m:t>
                                  </m:r>
                                </m:sub>
                              </m:s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  <m:t>𝜕𝛺</m:t>
                                  </m:r>
                                </m:sub>
                              </m:s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b="0" i="0" dirty="0">
                  <a:effectLst/>
                  <a:latin typeface="+mj-lt"/>
                </a:endParaRPr>
              </a:p>
              <a:p>
                <a:pPr marL="114300"/>
                <a:r>
                  <a:rPr lang="en-US" sz="1600" b="0" i="0" dirty="0">
                    <a:solidFill>
                      <a:srgbClr val="222222"/>
                    </a:solidFill>
                    <a:effectLst/>
                    <a:latin typeface="+mj-lt"/>
                  </a:rPr>
                  <a:t>Hence the inner-outer method works for our model problem.</a:t>
                </a:r>
                <a:endParaRPr lang="en-US" sz="1600" b="0" i="0" dirty="0">
                  <a:effectLst/>
                  <a:latin typeface="+mj-lt"/>
                </a:endParaRPr>
              </a:p>
              <a:p>
                <a:pPr marL="114300"/>
                <a:endParaRPr lang="en-US" sz="1600" dirty="0">
                  <a:latin typeface="+mj-lt"/>
                </a:endParaRPr>
              </a:p>
              <a:p>
                <a:pPr marL="114300"/>
                <a:endParaRPr lang="en-US" sz="1600" b="0" i="0" dirty="0">
                  <a:effectLst/>
                  <a:latin typeface="+mj-lt"/>
                </a:endParaRPr>
              </a:p>
              <a:p>
                <a:pPr marL="114300"/>
                <a:endParaRPr lang="en-US" sz="1600" b="0" i="0" dirty="0">
                  <a:effectLst/>
                  <a:latin typeface="+mj-lt"/>
                </a:endParaRPr>
              </a:p>
              <a:p>
                <a:pPr algn="l"/>
                <a:endParaRPr lang="en-US" sz="1600" dirty="0">
                  <a:latin typeface="+mj-lt"/>
                </a:endParaRPr>
              </a:p>
              <a:p>
                <a:pPr algn="l"/>
                <a:endParaRPr lang="en-US" sz="1600" b="0" i="0" dirty="0">
                  <a:effectLst/>
                  <a:latin typeface="+mj-lt"/>
                </a:endParaRPr>
              </a:p>
              <a:p>
                <a:pPr algn="l"/>
                <a:endParaRPr lang="en-US" sz="1600" dirty="0">
                  <a:latin typeface="+mj-lt"/>
                </a:endParaRPr>
              </a:p>
              <a:p>
                <a:pPr algn="l"/>
                <a:endParaRPr lang="en-US" sz="1600" b="0" i="0" dirty="0">
                  <a:effectLst/>
                  <a:latin typeface="+mj-lt"/>
                </a:endParaRPr>
              </a:p>
              <a:p>
                <a:pPr algn="l"/>
                <a:endParaRPr lang="en-US" sz="1600" dirty="0">
                  <a:latin typeface="+mj-lt"/>
                </a:endParaRPr>
              </a:p>
              <a:p>
                <a:pPr algn="l"/>
                <a:endParaRPr lang="en-US" sz="1600" b="0" i="0" dirty="0">
                  <a:effectLst/>
                  <a:latin typeface="+mj-lt"/>
                </a:endParaRPr>
              </a:p>
              <a:p>
                <a:pPr marL="114300" indent="0">
                  <a:buNone/>
                </a:pPr>
                <a:endParaRPr lang="en-US" sz="1400" dirty="0">
                  <a:latin typeface="+mj-lt"/>
                </a:endParaRPr>
              </a:p>
              <a:p>
                <a:pPr marL="114300" indent="0">
                  <a:buNone/>
                </a:pPr>
                <a:endParaRPr lang="en-US" dirty="0">
                  <a:latin typeface="+mj-lt"/>
                </a:endParaRPr>
              </a:p>
              <a:p>
                <a:pPr marL="114300" indent="0">
                  <a:buNone/>
                </a:pPr>
                <a:endParaRPr lang="en-US" sz="1400" dirty="0">
                  <a:latin typeface="+mj-lt"/>
                </a:endParaRPr>
              </a:p>
              <a:p>
                <a:pPr marL="114300" indent="0">
                  <a:buNone/>
                </a:pPr>
                <a:endParaRPr lang="en-US" dirty="0">
                  <a:latin typeface="+mj-lt"/>
                </a:endParaRPr>
              </a:p>
              <a:p>
                <a:pPr marL="114300" indent="0">
                  <a:buNone/>
                </a:pPr>
                <a:endParaRPr lang="en-US" sz="1400" dirty="0">
                  <a:latin typeface="+mj-lt"/>
                </a:endParaRPr>
              </a:p>
              <a:p>
                <a:pPr marL="114300" indent="0">
                  <a:buNone/>
                </a:pPr>
                <a:endParaRPr lang="fr-FR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 : avec coin arrondi 5">
                <a:extLst>
                  <a:ext uri="{FF2B5EF4-FFF2-40B4-BE49-F238E27FC236}">
                    <a16:creationId xmlns:a16="http://schemas.microsoft.com/office/drawing/2014/main" id="{ED086539-E5A4-4EC7-97BC-6098AA5E1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1219200"/>
                <a:ext cx="7224485" cy="3236686"/>
              </a:xfrm>
              <a:prstGeom prst="round1Rect">
                <a:avLst/>
              </a:prstGeom>
              <a:blipFill>
                <a:blip r:embed="rId2"/>
                <a:stretch>
                  <a:fillRect b="-29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988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6"/>
          <p:cNvSpPr txBox="1">
            <a:spLocks noGrp="1"/>
          </p:cNvSpPr>
          <p:nvPr>
            <p:ph type="title"/>
          </p:nvPr>
        </p:nvSpPr>
        <p:spPr>
          <a:xfrm>
            <a:off x="0" y="587063"/>
            <a:ext cx="4237261" cy="25362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THANK YOU</a:t>
            </a:r>
            <a:endParaRPr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35" name="Google Shape;435;p36"/>
          <p:cNvSpPr txBox="1"/>
          <p:nvPr/>
        </p:nvSpPr>
        <p:spPr>
          <a:xfrm>
            <a:off x="630279" y="4347049"/>
            <a:ext cx="23181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Please keep this slide for attribution</a:t>
            </a:r>
            <a:endParaRPr sz="100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ctrTitle"/>
          </p:nvPr>
        </p:nvSpPr>
        <p:spPr>
          <a:xfrm flipH="1">
            <a:off x="1967600" y="309600"/>
            <a:ext cx="5463000" cy="8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PURPOSE OF PROJECT</a:t>
            </a:r>
            <a:endParaRPr dirty="0"/>
          </a:p>
        </p:txBody>
      </p:sp>
      <p:sp>
        <p:nvSpPr>
          <p:cNvPr id="132" name="Google Shape;132;p26"/>
          <p:cNvSpPr txBox="1">
            <a:spLocks noGrp="1"/>
          </p:cNvSpPr>
          <p:nvPr>
            <p:ph type="subTitle" idx="1"/>
          </p:nvPr>
        </p:nvSpPr>
        <p:spPr>
          <a:xfrm flipH="1">
            <a:off x="2499500" y="1333675"/>
            <a:ext cx="4931100" cy="31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1700" dirty="0"/>
              <a:t>Understand </a:t>
            </a:r>
            <a:r>
              <a:rPr lang="en-US" sz="1700" dirty="0"/>
              <a:t>the weak form of the nonlinear plate equation (a 4th order PDE) and prove that it has a unique weak solution.</a:t>
            </a:r>
            <a:endParaRPr sz="1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700" dirty="0"/>
          </a:p>
          <a:p>
            <a: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-US" sz="1700" dirty="0"/>
              <a:t>Theory for the numerical solution: construction and proof of convergence. It consists of finite element discretization, Newton linearization and conjugate gradient method. </a:t>
            </a:r>
          </a:p>
        </p:txBody>
      </p:sp>
      <p:grpSp>
        <p:nvGrpSpPr>
          <p:cNvPr id="133" name="Google Shape;133;p26"/>
          <p:cNvGrpSpPr/>
          <p:nvPr/>
        </p:nvGrpSpPr>
        <p:grpSpPr>
          <a:xfrm rot="-1563643">
            <a:off x="493520" y="390404"/>
            <a:ext cx="1702704" cy="1774270"/>
            <a:chOff x="4465125" y="1062850"/>
            <a:chExt cx="1024850" cy="1067925"/>
          </a:xfrm>
        </p:grpSpPr>
        <p:sp>
          <p:nvSpPr>
            <p:cNvPr id="134" name="Google Shape;134;p26"/>
            <p:cNvSpPr/>
            <p:nvPr/>
          </p:nvSpPr>
          <p:spPr>
            <a:xfrm>
              <a:off x="5084250" y="1112300"/>
              <a:ext cx="124325" cy="85675"/>
            </a:xfrm>
            <a:custGeom>
              <a:avLst/>
              <a:gdLst/>
              <a:ahLst/>
              <a:cxnLst/>
              <a:rect l="l" t="t" r="r" b="b"/>
              <a:pathLst>
                <a:path w="4973" h="3427" extrusionOk="0">
                  <a:moveTo>
                    <a:pt x="2761" y="673"/>
                  </a:moveTo>
                  <a:cubicBezTo>
                    <a:pt x="3134" y="673"/>
                    <a:pt x="3416" y="1063"/>
                    <a:pt x="3243" y="1443"/>
                  </a:cubicBezTo>
                  <a:cubicBezTo>
                    <a:pt x="3156" y="1637"/>
                    <a:pt x="2963" y="1747"/>
                    <a:pt x="2762" y="1747"/>
                  </a:cubicBezTo>
                  <a:cubicBezTo>
                    <a:pt x="2685" y="1747"/>
                    <a:pt x="2607" y="1731"/>
                    <a:pt x="2533" y="1698"/>
                  </a:cubicBezTo>
                  <a:cubicBezTo>
                    <a:pt x="2104" y="1497"/>
                    <a:pt x="2131" y="867"/>
                    <a:pt x="2573" y="706"/>
                  </a:cubicBezTo>
                  <a:cubicBezTo>
                    <a:pt x="2637" y="684"/>
                    <a:pt x="2701" y="673"/>
                    <a:pt x="2761" y="673"/>
                  </a:cubicBezTo>
                  <a:close/>
                  <a:moveTo>
                    <a:pt x="2125" y="0"/>
                  </a:moveTo>
                  <a:cubicBezTo>
                    <a:pt x="1245" y="0"/>
                    <a:pt x="398" y="496"/>
                    <a:pt x="0" y="1349"/>
                  </a:cubicBezTo>
                  <a:lnTo>
                    <a:pt x="4423" y="3427"/>
                  </a:lnTo>
                  <a:cubicBezTo>
                    <a:pt x="4972" y="2247"/>
                    <a:pt x="4463" y="854"/>
                    <a:pt x="3297" y="304"/>
                  </a:cubicBezTo>
                  <a:lnTo>
                    <a:pt x="3123" y="224"/>
                  </a:lnTo>
                  <a:cubicBezTo>
                    <a:pt x="2801" y="72"/>
                    <a:pt x="2461" y="0"/>
                    <a:pt x="2125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5084250" y="1146025"/>
              <a:ext cx="110575" cy="51950"/>
            </a:xfrm>
            <a:custGeom>
              <a:avLst/>
              <a:gdLst/>
              <a:ahLst/>
              <a:cxnLst/>
              <a:rect l="l" t="t" r="r" b="b"/>
              <a:pathLst>
                <a:path w="4423" h="2078" fill="none" extrusionOk="0">
                  <a:moveTo>
                    <a:pt x="0" y="0"/>
                  </a:moveTo>
                  <a:lnTo>
                    <a:pt x="4423" y="2078"/>
                  </a:lnTo>
                </a:path>
              </a:pathLst>
            </a:custGeom>
            <a:noFill/>
            <a:ln w="5350" cap="flat" cmpd="sng">
              <a:solidFill>
                <a:srgbClr val="C3CCA2"/>
              </a:solidFill>
              <a:prstDash val="solid"/>
              <a:miter lim="13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" name="Google Shape;136;p26"/>
            <p:cNvGrpSpPr/>
            <p:nvPr/>
          </p:nvGrpSpPr>
          <p:grpSpPr>
            <a:xfrm>
              <a:off x="4465125" y="1062850"/>
              <a:ext cx="1024850" cy="1067925"/>
              <a:chOff x="4465125" y="1062850"/>
              <a:chExt cx="1024850" cy="1067925"/>
            </a:xfrm>
          </p:grpSpPr>
          <p:sp>
            <p:nvSpPr>
              <p:cNvPr id="137" name="Google Shape;137;p26"/>
              <p:cNvSpPr/>
              <p:nvPr/>
            </p:nvSpPr>
            <p:spPr>
              <a:xfrm>
                <a:off x="4465125" y="1062850"/>
                <a:ext cx="950825" cy="1067925"/>
              </a:xfrm>
              <a:custGeom>
                <a:avLst/>
                <a:gdLst/>
                <a:ahLst/>
                <a:cxnLst/>
                <a:rect l="l" t="t" r="r" b="b"/>
                <a:pathLst>
                  <a:path w="38033" h="42717" extrusionOk="0">
                    <a:moveTo>
                      <a:pt x="15921" y="1"/>
                    </a:moveTo>
                    <a:cubicBezTo>
                      <a:pt x="15289" y="1"/>
                      <a:pt x="14684" y="359"/>
                      <a:pt x="14393" y="969"/>
                    </a:cubicBezTo>
                    <a:lnTo>
                      <a:pt x="403" y="30866"/>
                    </a:lnTo>
                    <a:cubicBezTo>
                      <a:pt x="0" y="31711"/>
                      <a:pt x="362" y="32716"/>
                      <a:pt x="1207" y="33104"/>
                    </a:cubicBezTo>
                    <a:lnTo>
                      <a:pt x="21375" y="42552"/>
                    </a:lnTo>
                    <a:cubicBezTo>
                      <a:pt x="21613" y="42663"/>
                      <a:pt x="21862" y="42716"/>
                      <a:pt x="22106" y="42716"/>
                    </a:cubicBezTo>
                    <a:cubicBezTo>
                      <a:pt x="22743" y="42716"/>
                      <a:pt x="23345" y="42358"/>
                      <a:pt x="23626" y="41748"/>
                    </a:cubicBezTo>
                    <a:lnTo>
                      <a:pt x="37630" y="11850"/>
                    </a:lnTo>
                    <a:cubicBezTo>
                      <a:pt x="38032" y="11006"/>
                      <a:pt x="37657" y="10001"/>
                      <a:pt x="36813" y="9612"/>
                    </a:cubicBezTo>
                    <a:lnTo>
                      <a:pt x="16644" y="165"/>
                    </a:lnTo>
                    <a:cubicBezTo>
                      <a:pt x="16410" y="53"/>
                      <a:pt x="16164" y="1"/>
                      <a:pt x="159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6"/>
              <p:cNvSpPr/>
              <p:nvPr/>
            </p:nvSpPr>
            <p:spPr>
              <a:xfrm>
                <a:off x="4496275" y="1091425"/>
                <a:ext cx="889850" cy="1008100"/>
              </a:xfrm>
              <a:custGeom>
                <a:avLst/>
                <a:gdLst/>
                <a:ahLst/>
                <a:cxnLst/>
                <a:rect l="l" t="t" r="r" b="b"/>
                <a:pathLst>
                  <a:path w="35594" h="40324" extrusionOk="0">
                    <a:moveTo>
                      <a:pt x="14179" y="0"/>
                    </a:moveTo>
                    <a:lnTo>
                      <a:pt x="1" y="30286"/>
                    </a:lnTo>
                    <a:lnTo>
                      <a:pt x="21402" y="40323"/>
                    </a:lnTo>
                    <a:lnTo>
                      <a:pt x="35594" y="10037"/>
                    </a:lnTo>
                    <a:lnTo>
                      <a:pt x="141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6"/>
              <p:cNvSpPr/>
              <p:nvPr/>
            </p:nvSpPr>
            <p:spPr>
              <a:xfrm>
                <a:off x="4986075" y="1251550"/>
                <a:ext cx="190000" cy="88800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3552" fill="none" extrusionOk="0">
                    <a:moveTo>
                      <a:pt x="1" y="1"/>
                    </a:moveTo>
                    <a:lnTo>
                      <a:pt x="7599" y="3552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6"/>
              <p:cNvSpPr/>
              <p:nvPr/>
            </p:nvSpPr>
            <p:spPr>
              <a:xfrm>
                <a:off x="4933475" y="1277350"/>
                <a:ext cx="349125" cy="163850"/>
              </a:xfrm>
              <a:custGeom>
                <a:avLst/>
                <a:gdLst/>
                <a:ahLst/>
                <a:cxnLst/>
                <a:rect l="l" t="t" r="r" b="b"/>
                <a:pathLst>
                  <a:path w="13965" h="6554" fill="none" extrusionOk="0">
                    <a:moveTo>
                      <a:pt x="1" y="1"/>
                    </a:moveTo>
                    <a:lnTo>
                      <a:pt x="13965" y="6554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6"/>
              <p:cNvSpPr/>
              <p:nvPr/>
            </p:nvSpPr>
            <p:spPr>
              <a:xfrm>
                <a:off x="4821250" y="1275675"/>
                <a:ext cx="4419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17677" h="8283" fill="none" extrusionOk="0">
                    <a:moveTo>
                      <a:pt x="1" y="1"/>
                    </a:moveTo>
                    <a:lnTo>
                      <a:pt x="17676" y="8282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6"/>
              <p:cNvSpPr/>
              <p:nvPr/>
            </p:nvSpPr>
            <p:spPr>
              <a:xfrm>
                <a:off x="4801475" y="1317225"/>
                <a:ext cx="44227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17691" h="8283" fill="none" extrusionOk="0">
                    <a:moveTo>
                      <a:pt x="1" y="0"/>
                    </a:moveTo>
                    <a:lnTo>
                      <a:pt x="17690" y="8282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6"/>
              <p:cNvSpPr/>
              <p:nvPr/>
            </p:nvSpPr>
            <p:spPr>
              <a:xfrm>
                <a:off x="4738500" y="1693450"/>
                <a:ext cx="349450" cy="163850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6554" fill="none" extrusionOk="0">
                    <a:moveTo>
                      <a:pt x="1" y="1"/>
                    </a:moveTo>
                    <a:lnTo>
                      <a:pt x="13978" y="6554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6"/>
              <p:cNvSpPr/>
              <p:nvPr/>
            </p:nvSpPr>
            <p:spPr>
              <a:xfrm>
                <a:off x="4626275" y="1691775"/>
                <a:ext cx="44225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17690" h="8283" fill="none" extrusionOk="0">
                    <a:moveTo>
                      <a:pt x="0" y="1"/>
                    </a:moveTo>
                    <a:lnTo>
                      <a:pt x="17690" y="8282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6"/>
              <p:cNvSpPr/>
              <p:nvPr/>
            </p:nvSpPr>
            <p:spPr>
              <a:xfrm>
                <a:off x="4606850" y="1733325"/>
                <a:ext cx="44190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17676" h="8283" fill="none" extrusionOk="0">
                    <a:moveTo>
                      <a:pt x="0" y="0"/>
                    </a:moveTo>
                    <a:lnTo>
                      <a:pt x="17676" y="8282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6"/>
              <p:cNvSpPr/>
              <p:nvPr/>
            </p:nvSpPr>
            <p:spPr>
              <a:xfrm>
                <a:off x="4587400" y="1774850"/>
                <a:ext cx="441925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17677" h="8283" fill="none" extrusionOk="0">
                    <a:moveTo>
                      <a:pt x="1" y="1"/>
                    </a:moveTo>
                    <a:lnTo>
                      <a:pt x="17677" y="8283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6"/>
              <p:cNvSpPr/>
              <p:nvPr/>
            </p:nvSpPr>
            <p:spPr>
              <a:xfrm>
                <a:off x="4567650" y="1816400"/>
                <a:ext cx="442250" cy="207075"/>
              </a:xfrm>
              <a:custGeom>
                <a:avLst/>
                <a:gdLst/>
                <a:ahLst/>
                <a:cxnLst/>
                <a:rect l="l" t="t" r="r" b="b"/>
                <a:pathLst>
                  <a:path w="17690" h="8283" fill="none" extrusionOk="0">
                    <a:moveTo>
                      <a:pt x="0" y="1"/>
                    </a:moveTo>
                    <a:lnTo>
                      <a:pt x="17689" y="8282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6"/>
              <p:cNvSpPr/>
              <p:nvPr/>
            </p:nvSpPr>
            <p:spPr>
              <a:xfrm>
                <a:off x="4782050" y="1358775"/>
                <a:ext cx="286150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11446" h="5361" fill="none" extrusionOk="0">
                    <a:moveTo>
                      <a:pt x="1" y="0"/>
                    </a:moveTo>
                    <a:lnTo>
                      <a:pt x="11445" y="5360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6"/>
              <p:cNvSpPr/>
              <p:nvPr/>
            </p:nvSpPr>
            <p:spPr>
              <a:xfrm>
                <a:off x="4815550" y="1425425"/>
                <a:ext cx="199375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727" fill="none" extrusionOk="0">
                    <a:moveTo>
                      <a:pt x="1" y="1"/>
                    </a:moveTo>
                    <a:lnTo>
                      <a:pt x="7974" y="3726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6"/>
              <p:cNvSpPr/>
              <p:nvPr/>
            </p:nvSpPr>
            <p:spPr>
              <a:xfrm>
                <a:off x="4743200" y="1442175"/>
                <a:ext cx="252300" cy="1179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4718" fill="none" extrusionOk="0">
                    <a:moveTo>
                      <a:pt x="0" y="1"/>
                    </a:moveTo>
                    <a:lnTo>
                      <a:pt x="10091" y="4718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6"/>
              <p:cNvSpPr/>
              <p:nvPr/>
            </p:nvSpPr>
            <p:spPr>
              <a:xfrm>
                <a:off x="4723750" y="1483725"/>
                <a:ext cx="252300" cy="1179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4718" fill="none" extrusionOk="0">
                    <a:moveTo>
                      <a:pt x="1" y="1"/>
                    </a:moveTo>
                    <a:lnTo>
                      <a:pt x="10092" y="4718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6"/>
              <p:cNvSpPr/>
              <p:nvPr/>
            </p:nvSpPr>
            <p:spPr>
              <a:xfrm>
                <a:off x="4704325" y="1525275"/>
                <a:ext cx="251975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4731" fill="none" extrusionOk="0">
                    <a:moveTo>
                      <a:pt x="1" y="0"/>
                    </a:moveTo>
                    <a:lnTo>
                      <a:pt x="10078" y="4731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6"/>
              <p:cNvSpPr/>
              <p:nvPr/>
            </p:nvSpPr>
            <p:spPr>
              <a:xfrm>
                <a:off x="4684575" y="1566825"/>
                <a:ext cx="252275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10091" h="4731" fill="none" extrusionOk="0">
                    <a:moveTo>
                      <a:pt x="0" y="0"/>
                    </a:moveTo>
                    <a:lnTo>
                      <a:pt x="10091" y="4731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6"/>
              <p:cNvSpPr/>
              <p:nvPr/>
            </p:nvSpPr>
            <p:spPr>
              <a:xfrm>
                <a:off x="4665125" y="1608350"/>
                <a:ext cx="398700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15948" h="7479" fill="none" extrusionOk="0">
                    <a:moveTo>
                      <a:pt x="1" y="1"/>
                    </a:moveTo>
                    <a:lnTo>
                      <a:pt x="15948" y="7478"/>
                    </a:lnTo>
                  </a:path>
                </a:pathLst>
              </a:custGeom>
              <a:noFill/>
              <a:ln w="5350" cap="flat" cmpd="sng">
                <a:solidFill>
                  <a:srgbClr val="383536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6"/>
              <p:cNvSpPr/>
              <p:nvPr/>
            </p:nvSpPr>
            <p:spPr>
              <a:xfrm>
                <a:off x="4993800" y="1577850"/>
                <a:ext cx="129325" cy="12837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5135" extrusionOk="0">
                    <a:moveTo>
                      <a:pt x="2872" y="1"/>
                    </a:moveTo>
                    <a:cubicBezTo>
                      <a:pt x="1948" y="1"/>
                      <a:pt x="1093" y="508"/>
                      <a:pt x="643" y="1315"/>
                    </a:cubicBezTo>
                    <a:cubicBezTo>
                      <a:pt x="0" y="2547"/>
                      <a:pt x="442" y="4075"/>
                      <a:pt x="1662" y="4785"/>
                    </a:cubicBezTo>
                    <a:cubicBezTo>
                      <a:pt x="2071" y="5022"/>
                      <a:pt x="2519" y="5135"/>
                      <a:pt x="2962" y="5135"/>
                    </a:cubicBezTo>
                    <a:cubicBezTo>
                      <a:pt x="3824" y="5135"/>
                      <a:pt x="4668" y="4707"/>
                      <a:pt x="5173" y="3928"/>
                    </a:cubicBezTo>
                    <a:lnTo>
                      <a:pt x="2908" y="2614"/>
                    </a:lnTo>
                    <a:lnTo>
                      <a:pt x="2908" y="1"/>
                    </a:lnTo>
                    <a:cubicBezTo>
                      <a:pt x="2896" y="1"/>
                      <a:pt x="2884" y="1"/>
                      <a:pt x="2872" y="1"/>
                    </a:cubicBezTo>
                    <a:close/>
                  </a:path>
                </a:pathLst>
              </a:custGeom>
              <a:solidFill>
                <a:srgbClr val="88AF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6"/>
              <p:cNvSpPr/>
              <p:nvPr/>
            </p:nvSpPr>
            <p:spPr>
              <a:xfrm>
                <a:off x="5066500" y="1577875"/>
                <a:ext cx="6535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927" extrusionOk="0">
                    <a:moveTo>
                      <a:pt x="0" y="0"/>
                    </a:moveTo>
                    <a:lnTo>
                      <a:pt x="0" y="2613"/>
                    </a:lnTo>
                    <a:lnTo>
                      <a:pt x="2265" y="3927"/>
                    </a:lnTo>
                    <a:cubicBezTo>
                      <a:pt x="2493" y="3525"/>
                      <a:pt x="2613" y="3082"/>
                      <a:pt x="2613" y="2613"/>
                    </a:cubicBezTo>
                    <a:cubicBezTo>
                      <a:pt x="2613" y="1180"/>
                      <a:pt x="1434" y="0"/>
                      <a:pt x="0" y="0"/>
                    </a:cubicBezTo>
                    <a:close/>
                  </a:path>
                </a:pathLst>
              </a:custGeom>
              <a:solidFill>
                <a:srgbClr val="E6F0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6"/>
              <p:cNvSpPr/>
              <p:nvPr/>
            </p:nvSpPr>
            <p:spPr>
              <a:xfrm>
                <a:off x="4984750" y="1120900"/>
                <a:ext cx="272725" cy="154475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6179" extrusionOk="0">
                    <a:moveTo>
                      <a:pt x="1823" y="0"/>
                    </a:moveTo>
                    <a:lnTo>
                      <a:pt x="0" y="1059"/>
                    </a:lnTo>
                    <a:lnTo>
                      <a:pt x="10909" y="6178"/>
                    </a:lnTo>
                    <a:lnTo>
                      <a:pt x="10560" y="4088"/>
                    </a:lnTo>
                    <a:lnTo>
                      <a:pt x="1823" y="0"/>
                    </a:lnTo>
                    <a:close/>
                  </a:path>
                </a:pathLst>
              </a:custGeom>
              <a:solidFill>
                <a:srgbClr val="3835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6"/>
              <p:cNvSpPr/>
              <p:nvPr/>
            </p:nvSpPr>
            <p:spPr>
              <a:xfrm>
                <a:off x="4997475" y="1136975"/>
                <a:ext cx="257650" cy="123975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4959" extrusionOk="0">
                    <a:moveTo>
                      <a:pt x="215" y="1"/>
                    </a:moveTo>
                    <a:lnTo>
                      <a:pt x="1" y="121"/>
                    </a:lnTo>
                    <a:lnTo>
                      <a:pt x="10306" y="4959"/>
                    </a:lnTo>
                    <a:lnTo>
                      <a:pt x="10266" y="4704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C3C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6"/>
              <p:cNvSpPr/>
              <p:nvPr/>
            </p:nvSpPr>
            <p:spPr>
              <a:xfrm>
                <a:off x="4944200" y="1120900"/>
                <a:ext cx="348125" cy="192325"/>
              </a:xfrm>
              <a:custGeom>
                <a:avLst/>
                <a:gdLst/>
                <a:ahLst/>
                <a:cxnLst/>
                <a:rect l="l" t="t" r="r" b="b"/>
                <a:pathLst>
                  <a:path w="13925" h="7693" extrusionOk="0">
                    <a:moveTo>
                      <a:pt x="711" y="0"/>
                    </a:moveTo>
                    <a:lnTo>
                      <a:pt x="1" y="1501"/>
                    </a:lnTo>
                    <a:lnTo>
                      <a:pt x="13227" y="7693"/>
                    </a:lnTo>
                    <a:lnTo>
                      <a:pt x="13924" y="6192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3835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6"/>
              <p:cNvSpPr/>
              <p:nvPr/>
            </p:nvSpPr>
            <p:spPr>
              <a:xfrm>
                <a:off x="5249075" y="2011050"/>
                <a:ext cx="672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53" extrusionOk="0">
                    <a:moveTo>
                      <a:pt x="94" y="1"/>
                    </a:moveTo>
                    <a:lnTo>
                      <a:pt x="14" y="228"/>
                    </a:lnTo>
                    <a:cubicBezTo>
                      <a:pt x="1" y="282"/>
                      <a:pt x="14" y="336"/>
                      <a:pt x="68" y="349"/>
                    </a:cubicBezTo>
                    <a:cubicBezTo>
                      <a:pt x="75" y="351"/>
                      <a:pt x="82" y="353"/>
                      <a:pt x="90" y="353"/>
                    </a:cubicBezTo>
                    <a:cubicBezTo>
                      <a:pt x="126" y="353"/>
                      <a:pt x="164" y="329"/>
                      <a:pt x="175" y="295"/>
                    </a:cubicBezTo>
                    <a:lnTo>
                      <a:pt x="269" y="68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3835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6"/>
              <p:cNvSpPr/>
              <p:nvPr/>
            </p:nvSpPr>
            <p:spPr>
              <a:xfrm>
                <a:off x="5248750" y="1938700"/>
                <a:ext cx="49925" cy="76400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3056" extrusionOk="0">
                    <a:moveTo>
                      <a:pt x="228" y="0"/>
                    </a:moveTo>
                    <a:cubicBezTo>
                      <a:pt x="14" y="603"/>
                      <a:pt x="0" y="1823"/>
                      <a:pt x="27" y="2466"/>
                    </a:cubicBezTo>
                    <a:lnTo>
                      <a:pt x="40" y="2962"/>
                    </a:lnTo>
                    <a:lnTo>
                      <a:pt x="295" y="3055"/>
                    </a:lnTo>
                    <a:lnTo>
                      <a:pt x="617" y="2680"/>
                    </a:lnTo>
                    <a:cubicBezTo>
                      <a:pt x="1032" y="2184"/>
                      <a:pt x="1796" y="1233"/>
                      <a:pt x="1997" y="630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627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6"/>
              <p:cNvSpPr/>
              <p:nvPr/>
            </p:nvSpPr>
            <p:spPr>
              <a:xfrm>
                <a:off x="5254450" y="1613050"/>
                <a:ext cx="164175" cy="341400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13656" extrusionOk="0">
                    <a:moveTo>
                      <a:pt x="4369" y="0"/>
                    </a:moveTo>
                    <a:lnTo>
                      <a:pt x="0" y="13026"/>
                    </a:lnTo>
                    <a:lnTo>
                      <a:pt x="1769" y="13656"/>
                    </a:lnTo>
                    <a:lnTo>
                      <a:pt x="6566" y="764"/>
                    </a:lnTo>
                    <a:lnTo>
                      <a:pt x="4369" y="0"/>
                    </a:lnTo>
                    <a:close/>
                  </a:path>
                </a:pathLst>
              </a:custGeom>
              <a:solidFill>
                <a:srgbClr val="3835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6"/>
              <p:cNvSpPr/>
              <p:nvPr/>
            </p:nvSpPr>
            <p:spPr>
              <a:xfrm>
                <a:off x="5307025" y="1781900"/>
                <a:ext cx="4962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698" fill="none" extrusionOk="0">
                    <a:moveTo>
                      <a:pt x="1" y="0"/>
                    </a:moveTo>
                    <a:lnTo>
                      <a:pt x="1984" y="697"/>
                    </a:lnTo>
                  </a:path>
                </a:pathLst>
              </a:custGeom>
              <a:noFill/>
              <a:ln w="4350" cap="flat" cmpd="sng">
                <a:solidFill>
                  <a:srgbClr val="C3CCA2"/>
                </a:solidFill>
                <a:prstDash val="solid"/>
                <a:miter lim="134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6"/>
              <p:cNvSpPr/>
              <p:nvPr/>
            </p:nvSpPr>
            <p:spPr>
              <a:xfrm>
                <a:off x="5409550" y="1435450"/>
                <a:ext cx="65350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259" extrusionOk="0">
                    <a:moveTo>
                      <a:pt x="1579" y="1"/>
                    </a:moveTo>
                    <a:cubicBezTo>
                      <a:pt x="1200" y="1"/>
                      <a:pt x="848" y="239"/>
                      <a:pt x="711" y="618"/>
                    </a:cubicBezTo>
                    <a:lnTo>
                      <a:pt x="1" y="2642"/>
                    </a:lnTo>
                    <a:lnTo>
                      <a:pt x="1729" y="3258"/>
                    </a:lnTo>
                    <a:lnTo>
                      <a:pt x="2453" y="1235"/>
                    </a:lnTo>
                    <a:cubicBezTo>
                      <a:pt x="2614" y="752"/>
                      <a:pt x="2373" y="230"/>
                      <a:pt x="1890" y="55"/>
                    </a:cubicBezTo>
                    <a:cubicBezTo>
                      <a:pt x="1787" y="18"/>
                      <a:pt x="1682" y="1"/>
                      <a:pt x="1579" y="1"/>
                    </a:cubicBezTo>
                    <a:close/>
                  </a:path>
                </a:pathLst>
              </a:custGeom>
              <a:solidFill>
                <a:srgbClr val="627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6"/>
              <p:cNvSpPr/>
              <p:nvPr/>
            </p:nvSpPr>
            <p:spPr>
              <a:xfrm>
                <a:off x="5408875" y="1498125"/>
                <a:ext cx="81100" cy="21075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8430" extrusionOk="0">
                    <a:moveTo>
                      <a:pt x="2936" y="1"/>
                    </a:moveTo>
                    <a:lnTo>
                      <a:pt x="1" y="8309"/>
                    </a:lnTo>
                    <a:lnTo>
                      <a:pt x="309" y="8430"/>
                    </a:lnTo>
                    <a:lnTo>
                      <a:pt x="3244" y="108"/>
                    </a:lnTo>
                    <a:lnTo>
                      <a:pt x="2936" y="1"/>
                    </a:lnTo>
                    <a:close/>
                  </a:path>
                </a:pathLst>
              </a:custGeom>
              <a:solidFill>
                <a:srgbClr val="3835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6"/>
              <p:cNvSpPr/>
              <p:nvPr/>
            </p:nvSpPr>
            <p:spPr>
              <a:xfrm>
                <a:off x="5401525" y="1664450"/>
                <a:ext cx="2212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657" extrusionOk="0">
                    <a:moveTo>
                      <a:pt x="752" y="0"/>
                    </a:moveTo>
                    <a:cubicBezTo>
                      <a:pt x="593" y="0"/>
                      <a:pt x="441" y="92"/>
                      <a:pt x="389" y="249"/>
                    </a:cubicBezTo>
                    <a:lnTo>
                      <a:pt x="67" y="1174"/>
                    </a:lnTo>
                    <a:cubicBezTo>
                      <a:pt x="0" y="1375"/>
                      <a:pt x="94" y="1589"/>
                      <a:pt x="295" y="1656"/>
                    </a:cubicBezTo>
                    <a:lnTo>
                      <a:pt x="884" y="21"/>
                    </a:lnTo>
                    <a:cubicBezTo>
                      <a:pt x="841" y="7"/>
                      <a:pt x="796" y="0"/>
                      <a:pt x="752" y="0"/>
                    </a:cubicBezTo>
                    <a:close/>
                  </a:path>
                </a:pathLst>
              </a:custGeom>
              <a:solidFill>
                <a:srgbClr val="3835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6"/>
              <p:cNvSpPr/>
              <p:nvPr/>
            </p:nvSpPr>
            <p:spPr>
              <a:xfrm>
                <a:off x="5301350" y="1455575"/>
                <a:ext cx="175225" cy="34545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13818" extrusionOk="0">
                    <a:moveTo>
                      <a:pt x="4583" y="1"/>
                    </a:moveTo>
                    <a:lnTo>
                      <a:pt x="0" y="12960"/>
                    </a:lnTo>
                    <a:lnTo>
                      <a:pt x="2426" y="13817"/>
                    </a:lnTo>
                    <a:lnTo>
                      <a:pt x="7009" y="859"/>
                    </a:lnTo>
                    <a:lnTo>
                      <a:pt x="4583" y="1"/>
                    </a:lnTo>
                    <a:close/>
                  </a:path>
                </a:pathLst>
              </a:custGeom>
              <a:solidFill>
                <a:srgbClr val="3835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6"/>
              <p:cNvSpPr/>
              <p:nvPr/>
            </p:nvSpPr>
            <p:spPr>
              <a:xfrm>
                <a:off x="5400850" y="1487075"/>
                <a:ext cx="64675" cy="32525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1301" extrusionOk="0">
                    <a:moveTo>
                      <a:pt x="161" y="1"/>
                    </a:moveTo>
                    <a:lnTo>
                      <a:pt x="0" y="443"/>
                    </a:lnTo>
                    <a:lnTo>
                      <a:pt x="2426" y="1300"/>
                    </a:lnTo>
                    <a:lnTo>
                      <a:pt x="2587" y="858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rgbClr val="627E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35"/>
          <p:cNvGrpSpPr/>
          <p:nvPr/>
        </p:nvGrpSpPr>
        <p:grpSpPr>
          <a:xfrm>
            <a:off x="884132" y="3054860"/>
            <a:ext cx="3656561" cy="1027435"/>
            <a:chOff x="1166394" y="2404400"/>
            <a:chExt cx="3656561" cy="741991"/>
          </a:xfrm>
        </p:grpSpPr>
        <p:sp>
          <p:nvSpPr>
            <p:cNvPr id="411" name="Google Shape;411;p35"/>
            <p:cNvSpPr/>
            <p:nvPr/>
          </p:nvSpPr>
          <p:spPr>
            <a:xfrm>
              <a:off x="1166394" y="2404400"/>
              <a:ext cx="3656561" cy="741991"/>
            </a:xfrm>
            <a:custGeom>
              <a:avLst/>
              <a:gdLst/>
              <a:ahLst/>
              <a:cxnLst/>
              <a:rect l="l" t="t" r="r" b="b"/>
              <a:pathLst>
                <a:path w="166264" h="56814" extrusionOk="0">
                  <a:moveTo>
                    <a:pt x="17515" y="19447"/>
                  </a:moveTo>
                  <a:cubicBezTo>
                    <a:pt x="19753" y="19447"/>
                    <a:pt x="21955" y="20321"/>
                    <a:pt x="23601" y="21966"/>
                  </a:cubicBezTo>
                  <a:cubicBezTo>
                    <a:pt x="26045" y="24411"/>
                    <a:pt x="26780" y="28114"/>
                    <a:pt x="25452" y="31322"/>
                  </a:cubicBezTo>
                  <a:cubicBezTo>
                    <a:pt x="24123" y="34530"/>
                    <a:pt x="21000" y="36621"/>
                    <a:pt x="17524" y="36621"/>
                  </a:cubicBezTo>
                  <a:cubicBezTo>
                    <a:pt x="12775" y="36621"/>
                    <a:pt x="8932" y="32777"/>
                    <a:pt x="8932" y="28029"/>
                  </a:cubicBezTo>
                  <a:cubicBezTo>
                    <a:pt x="8932" y="24566"/>
                    <a:pt x="11023" y="21429"/>
                    <a:pt x="14231" y="20101"/>
                  </a:cubicBezTo>
                  <a:cubicBezTo>
                    <a:pt x="15293" y="19661"/>
                    <a:pt x="16408" y="19447"/>
                    <a:pt x="17515" y="19447"/>
                  </a:cubicBezTo>
                  <a:close/>
                  <a:moveTo>
                    <a:pt x="136207" y="6059"/>
                  </a:moveTo>
                  <a:cubicBezTo>
                    <a:pt x="139038" y="6059"/>
                    <a:pt x="141893" y="6607"/>
                    <a:pt x="144613" y="7735"/>
                  </a:cubicBezTo>
                  <a:cubicBezTo>
                    <a:pt x="152824" y="11141"/>
                    <a:pt x="158180" y="19154"/>
                    <a:pt x="158180" y="28029"/>
                  </a:cubicBezTo>
                  <a:cubicBezTo>
                    <a:pt x="158180" y="40168"/>
                    <a:pt x="148344" y="50004"/>
                    <a:pt x="136219" y="50004"/>
                  </a:cubicBezTo>
                  <a:cubicBezTo>
                    <a:pt x="127330" y="50004"/>
                    <a:pt x="119317" y="44648"/>
                    <a:pt x="115911" y="36437"/>
                  </a:cubicBezTo>
                  <a:cubicBezTo>
                    <a:pt x="112505" y="28227"/>
                    <a:pt x="114385" y="18786"/>
                    <a:pt x="120674" y="12498"/>
                  </a:cubicBezTo>
                  <a:cubicBezTo>
                    <a:pt x="124879" y="8292"/>
                    <a:pt x="130494" y="6059"/>
                    <a:pt x="136207" y="6059"/>
                  </a:cubicBezTo>
                  <a:close/>
                  <a:moveTo>
                    <a:pt x="137850" y="1"/>
                  </a:moveTo>
                  <a:cubicBezTo>
                    <a:pt x="135144" y="1"/>
                    <a:pt x="132420" y="388"/>
                    <a:pt x="129761" y="1178"/>
                  </a:cubicBezTo>
                  <a:cubicBezTo>
                    <a:pt x="128559" y="1390"/>
                    <a:pt x="127372" y="1673"/>
                    <a:pt x="126199" y="2068"/>
                  </a:cubicBezTo>
                  <a:cubicBezTo>
                    <a:pt x="120900" y="3778"/>
                    <a:pt x="116081" y="7170"/>
                    <a:pt x="110838" y="10745"/>
                  </a:cubicBezTo>
                  <a:cubicBezTo>
                    <a:pt x="102147" y="16681"/>
                    <a:pt x="92226" y="23083"/>
                    <a:pt x="76794" y="23083"/>
                  </a:cubicBezTo>
                  <a:cubicBezTo>
                    <a:pt x="70222" y="23083"/>
                    <a:pt x="54479" y="21613"/>
                    <a:pt x="40870" y="20200"/>
                  </a:cubicBezTo>
                  <a:cubicBezTo>
                    <a:pt x="37987" y="19903"/>
                    <a:pt x="35189" y="19592"/>
                    <a:pt x="32603" y="19309"/>
                  </a:cubicBezTo>
                  <a:cubicBezTo>
                    <a:pt x="29424" y="13843"/>
                    <a:pt x="23629" y="10632"/>
                    <a:pt x="17535" y="10632"/>
                  </a:cubicBezTo>
                  <a:cubicBezTo>
                    <a:pt x="15988" y="10632"/>
                    <a:pt x="14422" y="10839"/>
                    <a:pt x="12874" y="11268"/>
                  </a:cubicBezTo>
                  <a:cubicBezTo>
                    <a:pt x="5243" y="13388"/>
                    <a:pt x="0" y="20398"/>
                    <a:pt x="127" y="28326"/>
                  </a:cubicBezTo>
                  <a:cubicBezTo>
                    <a:pt x="254" y="36254"/>
                    <a:pt x="5709" y="43094"/>
                    <a:pt x="13411" y="44959"/>
                  </a:cubicBezTo>
                  <a:cubicBezTo>
                    <a:pt x="14787" y="45295"/>
                    <a:pt x="16173" y="45457"/>
                    <a:pt x="17542" y="45457"/>
                  </a:cubicBezTo>
                  <a:cubicBezTo>
                    <a:pt x="23836" y="45457"/>
                    <a:pt x="29784" y="42030"/>
                    <a:pt x="32871" y="36296"/>
                  </a:cubicBezTo>
                  <a:cubicBezTo>
                    <a:pt x="35161" y="36056"/>
                    <a:pt x="37605" y="35787"/>
                    <a:pt x="40135" y="35533"/>
                  </a:cubicBezTo>
                  <a:cubicBezTo>
                    <a:pt x="53914" y="34120"/>
                    <a:pt x="70109" y="32593"/>
                    <a:pt x="76794" y="32593"/>
                  </a:cubicBezTo>
                  <a:cubicBezTo>
                    <a:pt x="98571" y="32593"/>
                    <a:pt x="109354" y="45312"/>
                    <a:pt x="121253" y="51460"/>
                  </a:cubicBezTo>
                  <a:cubicBezTo>
                    <a:pt x="126165" y="54997"/>
                    <a:pt x="131988" y="56814"/>
                    <a:pt x="137859" y="56814"/>
                  </a:cubicBezTo>
                  <a:cubicBezTo>
                    <a:pt x="141582" y="56814"/>
                    <a:pt x="145324" y="56083"/>
                    <a:pt x="148867" y="54597"/>
                  </a:cubicBezTo>
                  <a:cubicBezTo>
                    <a:pt x="157982" y="50767"/>
                    <a:pt x="164455" y="42472"/>
                    <a:pt x="165953" y="32692"/>
                  </a:cubicBezTo>
                  <a:cubicBezTo>
                    <a:pt x="166165" y="31279"/>
                    <a:pt x="166264" y="29852"/>
                    <a:pt x="166264" y="28424"/>
                  </a:cubicBezTo>
                  <a:cubicBezTo>
                    <a:pt x="166264" y="19846"/>
                    <a:pt x="162406" y="11749"/>
                    <a:pt x="155749" y="6350"/>
                  </a:cubicBezTo>
                  <a:cubicBezTo>
                    <a:pt x="150625" y="2191"/>
                    <a:pt x="144289" y="1"/>
                    <a:pt x="137850" y="1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1333098" y="2587939"/>
              <a:ext cx="424800" cy="40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35"/>
          <p:cNvGrpSpPr/>
          <p:nvPr/>
        </p:nvGrpSpPr>
        <p:grpSpPr>
          <a:xfrm>
            <a:off x="3651969" y="3123446"/>
            <a:ext cx="3751969" cy="908419"/>
            <a:chOff x="2665775" y="2036988"/>
            <a:chExt cx="4121685" cy="741991"/>
          </a:xfrm>
        </p:grpSpPr>
        <p:sp>
          <p:nvSpPr>
            <p:cNvPr id="414" name="Google Shape;414;p35"/>
            <p:cNvSpPr/>
            <p:nvPr/>
          </p:nvSpPr>
          <p:spPr>
            <a:xfrm>
              <a:off x="2665775" y="2036988"/>
              <a:ext cx="4121685" cy="741991"/>
            </a:xfrm>
            <a:custGeom>
              <a:avLst/>
              <a:gdLst/>
              <a:ahLst/>
              <a:cxnLst/>
              <a:rect l="l" t="t" r="r" b="b"/>
              <a:pathLst>
                <a:path w="166264" h="56814" extrusionOk="0">
                  <a:moveTo>
                    <a:pt x="17515" y="19447"/>
                  </a:moveTo>
                  <a:cubicBezTo>
                    <a:pt x="19753" y="19447"/>
                    <a:pt x="21955" y="20321"/>
                    <a:pt x="23601" y="21966"/>
                  </a:cubicBezTo>
                  <a:cubicBezTo>
                    <a:pt x="26045" y="24411"/>
                    <a:pt x="26780" y="28114"/>
                    <a:pt x="25452" y="31322"/>
                  </a:cubicBezTo>
                  <a:cubicBezTo>
                    <a:pt x="24123" y="34530"/>
                    <a:pt x="21000" y="36621"/>
                    <a:pt x="17524" y="36621"/>
                  </a:cubicBezTo>
                  <a:cubicBezTo>
                    <a:pt x="12775" y="36621"/>
                    <a:pt x="8932" y="32777"/>
                    <a:pt x="8932" y="28029"/>
                  </a:cubicBezTo>
                  <a:cubicBezTo>
                    <a:pt x="8932" y="24566"/>
                    <a:pt x="11023" y="21429"/>
                    <a:pt x="14231" y="20101"/>
                  </a:cubicBezTo>
                  <a:cubicBezTo>
                    <a:pt x="15293" y="19661"/>
                    <a:pt x="16408" y="19447"/>
                    <a:pt x="17515" y="19447"/>
                  </a:cubicBezTo>
                  <a:close/>
                  <a:moveTo>
                    <a:pt x="136207" y="6059"/>
                  </a:moveTo>
                  <a:cubicBezTo>
                    <a:pt x="139038" y="6059"/>
                    <a:pt x="141893" y="6607"/>
                    <a:pt x="144613" y="7735"/>
                  </a:cubicBezTo>
                  <a:cubicBezTo>
                    <a:pt x="152824" y="11141"/>
                    <a:pt x="158180" y="19154"/>
                    <a:pt x="158180" y="28029"/>
                  </a:cubicBezTo>
                  <a:cubicBezTo>
                    <a:pt x="158180" y="40168"/>
                    <a:pt x="148344" y="50004"/>
                    <a:pt x="136219" y="50004"/>
                  </a:cubicBezTo>
                  <a:cubicBezTo>
                    <a:pt x="127330" y="50004"/>
                    <a:pt x="119317" y="44648"/>
                    <a:pt x="115911" y="36437"/>
                  </a:cubicBezTo>
                  <a:cubicBezTo>
                    <a:pt x="112505" y="28227"/>
                    <a:pt x="114385" y="18786"/>
                    <a:pt x="120674" y="12498"/>
                  </a:cubicBezTo>
                  <a:cubicBezTo>
                    <a:pt x="124879" y="8292"/>
                    <a:pt x="130494" y="6059"/>
                    <a:pt x="136207" y="6059"/>
                  </a:cubicBezTo>
                  <a:close/>
                  <a:moveTo>
                    <a:pt x="137850" y="1"/>
                  </a:moveTo>
                  <a:cubicBezTo>
                    <a:pt x="135144" y="1"/>
                    <a:pt x="132420" y="388"/>
                    <a:pt x="129761" y="1178"/>
                  </a:cubicBezTo>
                  <a:cubicBezTo>
                    <a:pt x="128559" y="1390"/>
                    <a:pt x="127372" y="1673"/>
                    <a:pt x="126199" y="2068"/>
                  </a:cubicBezTo>
                  <a:cubicBezTo>
                    <a:pt x="120900" y="3778"/>
                    <a:pt x="116081" y="7170"/>
                    <a:pt x="110838" y="10745"/>
                  </a:cubicBezTo>
                  <a:cubicBezTo>
                    <a:pt x="102147" y="16681"/>
                    <a:pt x="92226" y="23083"/>
                    <a:pt x="76794" y="23083"/>
                  </a:cubicBezTo>
                  <a:cubicBezTo>
                    <a:pt x="70222" y="23083"/>
                    <a:pt x="54479" y="21613"/>
                    <a:pt x="40870" y="20200"/>
                  </a:cubicBezTo>
                  <a:cubicBezTo>
                    <a:pt x="37987" y="19903"/>
                    <a:pt x="35189" y="19592"/>
                    <a:pt x="32603" y="19309"/>
                  </a:cubicBezTo>
                  <a:cubicBezTo>
                    <a:pt x="29424" y="13843"/>
                    <a:pt x="23629" y="10632"/>
                    <a:pt x="17535" y="10632"/>
                  </a:cubicBezTo>
                  <a:cubicBezTo>
                    <a:pt x="15988" y="10632"/>
                    <a:pt x="14422" y="10839"/>
                    <a:pt x="12874" y="11268"/>
                  </a:cubicBezTo>
                  <a:cubicBezTo>
                    <a:pt x="5243" y="13388"/>
                    <a:pt x="0" y="20398"/>
                    <a:pt x="127" y="28326"/>
                  </a:cubicBezTo>
                  <a:cubicBezTo>
                    <a:pt x="254" y="36254"/>
                    <a:pt x="5709" y="43094"/>
                    <a:pt x="13411" y="44959"/>
                  </a:cubicBezTo>
                  <a:cubicBezTo>
                    <a:pt x="14787" y="45295"/>
                    <a:pt x="16173" y="45457"/>
                    <a:pt x="17542" y="45457"/>
                  </a:cubicBezTo>
                  <a:cubicBezTo>
                    <a:pt x="23836" y="45457"/>
                    <a:pt x="29784" y="42030"/>
                    <a:pt x="32871" y="36296"/>
                  </a:cubicBezTo>
                  <a:cubicBezTo>
                    <a:pt x="35161" y="36056"/>
                    <a:pt x="37605" y="35787"/>
                    <a:pt x="40135" y="35533"/>
                  </a:cubicBezTo>
                  <a:cubicBezTo>
                    <a:pt x="53914" y="34120"/>
                    <a:pt x="70109" y="32593"/>
                    <a:pt x="76794" y="32593"/>
                  </a:cubicBezTo>
                  <a:cubicBezTo>
                    <a:pt x="98571" y="32593"/>
                    <a:pt x="109354" y="45312"/>
                    <a:pt x="121253" y="51460"/>
                  </a:cubicBezTo>
                  <a:cubicBezTo>
                    <a:pt x="126165" y="54997"/>
                    <a:pt x="131988" y="56814"/>
                    <a:pt x="137859" y="56814"/>
                  </a:cubicBezTo>
                  <a:cubicBezTo>
                    <a:pt x="141582" y="56814"/>
                    <a:pt x="145324" y="56083"/>
                    <a:pt x="148867" y="54597"/>
                  </a:cubicBezTo>
                  <a:cubicBezTo>
                    <a:pt x="157982" y="50767"/>
                    <a:pt x="164455" y="42472"/>
                    <a:pt x="165953" y="32692"/>
                  </a:cubicBezTo>
                  <a:cubicBezTo>
                    <a:pt x="166165" y="31279"/>
                    <a:pt x="166264" y="29852"/>
                    <a:pt x="166264" y="28424"/>
                  </a:cubicBezTo>
                  <a:cubicBezTo>
                    <a:pt x="166264" y="19846"/>
                    <a:pt x="162406" y="11749"/>
                    <a:pt x="155749" y="6350"/>
                  </a:cubicBezTo>
                  <a:cubicBezTo>
                    <a:pt x="150625" y="2191"/>
                    <a:pt x="144289" y="1"/>
                    <a:pt x="137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2881286" y="2195571"/>
              <a:ext cx="493800" cy="42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5"/>
          <p:cNvSpPr txBox="1">
            <a:spLocks noGrp="1"/>
          </p:cNvSpPr>
          <p:nvPr>
            <p:ph type="ctrTitle" idx="4294967295"/>
          </p:nvPr>
        </p:nvSpPr>
        <p:spPr>
          <a:xfrm flipH="1">
            <a:off x="3357697" y="3283281"/>
            <a:ext cx="1349700" cy="5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</a:rPr>
              <a:t>02</a:t>
            </a:r>
            <a:endParaRPr sz="2200" dirty="0">
              <a:solidFill>
                <a:schemeClr val="lt1"/>
              </a:solidFill>
            </a:endParaRPr>
          </a:p>
        </p:txBody>
      </p:sp>
      <p:sp>
        <p:nvSpPr>
          <p:cNvPr id="417" name="Google Shape;417;p35"/>
          <p:cNvSpPr txBox="1">
            <a:spLocks noGrp="1"/>
          </p:cNvSpPr>
          <p:nvPr>
            <p:ph type="ctrTitle" idx="4294967295"/>
          </p:nvPr>
        </p:nvSpPr>
        <p:spPr>
          <a:xfrm flipH="1">
            <a:off x="923804" y="3275786"/>
            <a:ext cx="552600" cy="5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</a:rPr>
              <a:t>01</a:t>
            </a:r>
            <a:endParaRPr sz="2200" dirty="0">
              <a:solidFill>
                <a:schemeClr val="lt1"/>
              </a:solidFill>
            </a:endParaRPr>
          </a:p>
        </p:txBody>
      </p:sp>
      <p:sp>
        <p:nvSpPr>
          <p:cNvPr id="418" name="Google Shape;418;p35"/>
          <p:cNvSpPr/>
          <p:nvPr/>
        </p:nvSpPr>
        <p:spPr>
          <a:xfrm>
            <a:off x="6410558" y="3283281"/>
            <a:ext cx="611400" cy="5544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5"/>
          <p:cNvSpPr txBox="1">
            <a:spLocks noGrp="1"/>
          </p:cNvSpPr>
          <p:nvPr>
            <p:ph type="ctrTitle" idx="4294967295"/>
          </p:nvPr>
        </p:nvSpPr>
        <p:spPr>
          <a:xfrm flipH="1">
            <a:off x="6410558" y="3123446"/>
            <a:ext cx="611400" cy="10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lt1"/>
                </a:solidFill>
              </a:rPr>
              <a:t>03</a:t>
            </a:r>
            <a:endParaRPr sz="2200" dirty="0">
              <a:solidFill>
                <a:schemeClr val="lt1"/>
              </a:solidFill>
            </a:endParaRPr>
          </a:p>
        </p:txBody>
      </p:sp>
      <p:sp>
        <p:nvSpPr>
          <p:cNvPr id="420" name="Google Shape;420;p35"/>
          <p:cNvSpPr/>
          <p:nvPr/>
        </p:nvSpPr>
        <p:spPr>
          <a:xfrm>
            <a:off x="1969362" y="302553"/>
            <a:ext cx="354586" cy="353645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5"/>
          <p:cNvSpPr/>
          <p:nvPr/>
        </p:nvSpPr>
        <p:spPr>
          <a:xfrm>
            <a:off x="6120534" y="305997"/>
            <a:ext cx="354586" cy="353645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7EC3C62-5377-486A-9955-72A8EDC6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55" y="87665"/>
            <a:ext cx="4302000" cy="630000"/>
          </a:xfrm>
        </p:spPr>
        <p:txBody>
          <a:bodyPr/>
          <a:lstStyle/>
          <a:p>
            <a:r>
              <a:rPr lang="en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CONTENTS</a:t>
            </a:r>
            <a:endParaRPr lang="fr-FR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AE18819-ECAF-4C3E-95CF-81311E1A0B4A}"/>
              </a:ext>
            </a:extLst>
          </p:cNvPr>
          <p:cNvSpPr txBox="1"/>
          <p:nvPr/>
        </p:nvSpPr>
        <p:spPr>
          <a:xfrm>
            <a:off x="350939" y="1212041"/>
            <a:ext cx="1614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536"/>
              </a:buClr>
              <a:buSzPts val="2400"/>
              <a:buFont typeface="Teko Light"/>
              <a:buNone/>
              <a:tabLst/>
              <a:defRPr/>
            </a:pPr>
            <a:r>
              <a:rPr kumimoji="0" lang="fr-FR" b="0" i="0" u="sng" strike="noStrike" kern="0" cap="none" spc="0" normalizeH="0" baseline="0" noProof="0" dirty="0">
                <a:ln>
                  <a:noFill/>
                </a:ln>
                <a:solidFill>
                  <a:srgbClr val="3835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Teko Light"/>
                <a:sym typeface="Teko Light"/>
              </a:rPr>
              <a:t>The PDE model :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10DCE1A-DE16-4AFE-803D-7FA1546B5B47}"/>
              </a:ext>
            </a:extLst>
          </p:cNvPr>
          <p:cNvSpPr txBox="1"/>
          <p:nvPr/>
        </p:nvSpPr>
        <p:spPr>
          <a:xfrm>
            <a:off x="232229" y="1584183"/>
            <a:ext cx="18878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US" sz="1400" dirty="0" err="1"/>
              <a:t>Elasto</a:t>
            </a:r>
            <a:r>
              <a:rPr lang="en-US" sz="1400" dirty="0"/>
              <a:t>-plastic bending of clamped plates</a:t>
            </a:r>
          </a:p>
        </p:txBody>
      </p:sp>
      <p:sp>
        <p:nvSpPr>
          <p:cNvPr id="27" name="Google Shape;192;p28">
            <a:extLst>
              <a:ext uri="{FF2B5EF4-FFF2-40B4-BE49-F238E27FC236}">
                <a16:creationId xmlns:a16="http://schemas.microsoft.com/office/drawing/2014/main" id="{D5C4F2BA-FDBC-4540-B3ED-311EB870FE18}"/>
              </a:ext>
            </a:extLst>
          </p:cNvPr>
          <p:cNvSpPr txBox="1">
            <a:spLocks/>
          </p:cNvSpPr>
          <p:nvPr/>
        </p:nvSpPr>
        <p:spPr>
          <a:xfrm flipH="1">
            <a:off x="2714442" y="1006383"/>
            <a:ext cx="2064352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 formulation :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52FB918-60ED-452A-8357-62D6690AB90C}"/>
              </a:ext>
            </a:extLst>
          </p:cNvPr>
          <p:cNvSpPr txBox="1"/>
          <p:nvPr/>
        </p:nvSpPr>
        <p:spPr>
          <a:xfrm>
            <a:off x="5527953" y="123379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for the numerical solution ;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4CA4D1C-0EA0-4257-A765-7B6F445CE621}"/>
              </a:ext>
            </a:extLst>
          </p:cNvPr>
          <p:cNvSpPr txBox="1"/>
          <p:nvPr/>
        </p:nvSpPr>
        <p:spPr>
          <a:xfrm>
            <a:off x="5373117" y="1543899"/>
            <a:ext cx="4318085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1600"/>
              </a:spcAft>
              <a:buFont typeface="Hind Vadodara Light"/>
              <a:buNone/>
            </a:pPr>
            <a:r>
              <a:rPr lang="en-US" sz="1400" dirty="0">
                <a:latin typeface="+mj-lt"/>
              </a:rPr>
              <a:t>1.Apply a finite element discretization</a:t>
            </a:r>
          </a:p>
          <a:p>
            <a:pPr marL="0" lvl="0" indent="0">
              <a:lnSpc>
                <a:spcPct val="100000"/>
              </a:lnSpc>
              <a:spcAft>
                <a:spcPts val="1600"/>
              </a:spcAft>
              <a:buClr>
                <a:srgbClr val="000000"/>
              </a:buClr>
              <a:buSzTx/>
              <a:buNone/>
            </a:pPr>
            <a:r>
              <a:rPr lang="en-US" sz="1400" dirty="0">
                <a:latin typeface="+mj-lt"/>
              </a:rPr>
              <a:t>2.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Apply a Newton iteration (so-called "outer iteration")</a:t>
            </a:r>
          </a:p>
          <a:p>
            <a:pPr marL="0" lvl="0" indent="0">
              <a:lnSpc>
                <a:spcPct val="100000"/>
              </a:lnSpc>
              <a:spcAft>
                <a:spcPts val="1600"/>
              </a:spcAft>
              <a:buClr>
                <a:srgbClr val="000000"/>
              </a:buClr>
              <a:buSzTx/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/>
                <a:sym typeface="Arial"/>
              </a:rPr>
              <a:t>Apply the PCG method("inner iteration"),</a:t>
            </a:r>
            <a:endParaRPr lang="fr-FR" sz="1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47BDB00-9B75-402B-A31B-F24F0B2A4B08}"/>
              </a:ext>
            </a:extLst>
          </p:cNvPr>
          <p:cNvSpPr txBox="1"/>
          <p:nvPr/>
        </p:nvSpPr>
        <p:spPr>
          <a:xfrm>
            <a:off x="2649175" y="1537644"/>
            <a:ext cx="1891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US" sz="1400" dirty="0"/>
              <a:t>Prove existence and uniqueness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7" grpId="0"/>
      <p:bldP spid="29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1619750" y="167778"/>
            <a:ext cx="5581422" cy="564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PDE :</a:t>
            </a:r>
            <a:endParaRPr sz="40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9" name="Google Shape;199;p29"/>
              <p:cNvSpPr txBox="1"/>
              <p:nvPr/>
            </p:nvSpPr>
            <p:spPr>
              <a:xfrm>
                <a:off x="1314234" y="887329"/>
                <a:ext cx="6432029" cy="34476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/>
                <a:r>
                  <a:rPr lang="en-US" sz="1800" i="1" dirty="0">
                    <a:solidFill>
                      <a:schemeClr val="tx1"/>
                    </a:solidFill>
                    <a:latin typeface="+mj-lt"/>
                    <a:ea typeface="Hind Vadodara"/>
                    <a:cs typeface="Hind Vadodara" panose="020B0604020202020204" charset="0"/>
                    <a:sym typeface="Hind Vadodara"/>
                  </a:rPr>
                  <a:t>Elasto-plastic bending of a clamped thin plane plate </a:t>
                </a:r>
                <a:r>
                  <a:rPr lang="el-GR" sz="1800" i="1" dirty="0">
                    <a:solidFill>
                      <a:schemeClr val="tx1"/>
                    </a:solidFill>
                    <a:latin typeface="+mj-lt"/>
                    <a:ea typeface="Hind Vadodara"/>
                    <a:cs typeface="Hind Vadodara" panose="020B0604020202020204" charset="0"/>
                    <a:sym typeface="Hind Vadodara"/>
                  </a:rPr>
                  <a:t>Ω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 </m:t>
                    </m:r>
                    <m:r>
                      <a:rPr lang="el-G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ind Vadodara"/>
                      </a:rPr>
                      <m:t>⊂</m:t>
                    </m:r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ℝ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ind Vadodara"/>
                          </a:rPr>
                          <m:t>2</m:t>
                        </m:r>
                      </m:sup>
                    </m:sSup>
                  </m:oMath>
                </a14:m>
                <a:endParaRPr lang="en-US" sz="1800" i="1" dirty="0">
                  <a:solidFill>
                    <a:schemeClr val="tx1"/>
                  </a:solidFill>
                  <a:latin typeface="+mj-lt"/>
                  <a:ea typeface="Hind Vadodara"/>
                  <a:cs typeface="Hind Vadodara" panose="020B0604020202020204" charset="0"/>
                  <a:sym typeface="Hind Vadodara"/>
                </a:endParaRPr>
              </a:p>
              <a:p>
                <a:pPr algn="ctr"/>
                <a:r>
                  <a:rPr lang="en-US" sz="1800" i="1" dirty="0">
                    <a:solidFill>
                      <a:schemeClr val="tx1"/>
                    </a:solidFill>
                    <a:latin typeface="+mj-lt"/>
                    <a:ea typeface="Hind Vadodara"/>
                    <a:cs typeface="Hind Vadodara" panose="020B0604020202020204" charset="0"/>
                    <a:sym typeface="Hind Vadodara"/>
                  </a:rPr>
                  <a:t>is described by a fourth order nonlinear Dirichlet boundary value problem .</a:t>
                </a:r>
              </a:p>
              <a:p>
                <a:r>
                  <a:rPr lang="en-US" sz="1800" i="1" dirty="0">
                    <a:solidFill>
                      <a:schemeClr val="tx1"/>
                    </a:solidFill>
                    <a:latin typeface="+mj-lt"/>
                    <a:ea typeface="Hind Vadodara"/>
                    <a:cs typeface="Hind Vadodara" panose="020B0604020202020204" charset="0"/>
                    <a:sym typeface="Hind Vadodara"/>
                  </a:rPr>
                  <a:t>The formulation of the problem is the following :</a:t>
                </a:r>
              </a:p>
              <a:p>
                <a:pPr algn="ctr"/>
                <a:r>
                  <a:rPr lang="en-US" sz="1800" b="1" dirty="0">
                    <a:latin typeface="+mn-lt"/>
                    <a:ea typeface="Hind Vadodara"/>
                    <a:cs typeface="Hind Vadodara" panose="020B0604020202020204" charset="0"/>
                    <a:sym typeface="Hind Vadodara"/>
                  </a:rPr>
                  <a:t>                                  </a:t>
                </a:r>
              </a:p>
            </p:txBody>
          </p:sp>
        </mc:Choice>
        <mc:Fallback>
          <p:sp>
            <p:nvSpPr>
              <p:cNvPr id="199" name="Google Shape;199;p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34" y="887329"/>
                <a:ext cx="6432029" cy="3447673"/>
              </a:xfrm>
              <a:prstGeom prst="rect">
                <a:avLst/>
              </a:prstGeom>
              <a:blipFill>
                <a:blip r:embed="rId3"/>
                <a:stretch>
                  <a:fillRect l="-8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1" name="Google Shape;201;p29"/>
          <p:cNvGrpSpPr/>
          <p:nvPr/>
        </p:nvGrpSpPr>
        <p:grpSpPr>
          <a:xfrm rot="2524042">
            <a:off x="7050168" y="383179"/>
            <a:ext cx="1342084" cy="799439"/>
            <a:chOff x="1916281" y="3555572"/>
            <a:chExt cx="1403248" cy="835873"/>
          </a:xfrm>
        </p:grpSpPr>
        <p:sp>
          <p:nvSpPr>
            <p:cNvPr id="202" name="Google Shape;202;p29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29"/>
            <p:cNvGrpSpPr/>
            <p:nvPr/>
          </p:nvGrpSpPr>
          <p:grpSpPr>
            <a:xfrm>
              <a:off x="1916281" y="3637269"/>
              <a:ext cx="1379462" cy="724994"/>
              <a:chOff x="1916281" y="3637269"/>
              <a:chExt cx="1379462" cy="724994"/>
            </a:xfrm>
          </p:grpSpPr>
          <p:sp>
            <p:nvSpPr>
              <p:cNvPr id="204" name="Google Shape;204;p29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9"/>
              <p:cNvSpPr/>
              <p:nvPr/>
            </p:nvSpPr>
            <p:spPr>
              <a:xfrm>
                <a:off x="1916281" y="3876667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9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207;p29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9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9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" name="Google Shape;210;p29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1" name="Google Shape;211;p29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12" name="Google Shape;212;p29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213" name="Google Shape;213;p29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14" name="Google Shape;214;p29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p29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216" name="Google Shape;216;p29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217" name="Google Shape;217;p29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" name="Google Shape;218;p29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9" name="Google Shape;219;p29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20" name="Google Shape;220;p29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221" name="Google Shape;221;p29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2" name="Google Shape;222;p29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267" name="Google Shape;267;p29"/>
          <p:cNvGrpSpPr/>
          <p:nvPr/>
        </p:nvGrpSpPr>
        <p:grpSpPr>
          <a:xfrm rot="-2700000">
            <a:off x="738862" y="323457"/>
            <a:ext cx="1086738" cy="904507"/>
            <a:chOff x="2183288" y="3555572"/>
            <a:chExt cx="1136241" cy="835873"/>
          </a:xfrm>
        </p:grpSpPr>
        <p:sp>
          <p:nvSpPr>
            <p:cNvPr id="268" name="Google Shape;268;p29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" name="Google Shape;269;p29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270" name="Google Shape;270;p29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9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9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9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" name="Google Shape;276;p29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7" name="Google Shape;277;p29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78" name="Google Shape;278;p29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279" name="Google Shape;279;p29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80" name="Google Shape;280;p29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29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282" name="Google Shape;282;p29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283" name="Google Shape;283;p29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4" name="Google Shape;284;p29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5" name="Google Shape;285;p29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86" name="Google Shape;286;p29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287" name="Google Shape;287;p29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88" name="Google Shape;288;p29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430D05-94F4-4EA1-AA1E-79C6639E8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737" y="2191599"/>
            <a:ext cx="6201330" cy="1880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3" name="Google Shape;223;p29"/>
          <p:cNvGrpSpPr/>
          <p:nvPr/>
        </p:nvGrpSpPr>
        <p:grpSpPr>
          <a:xfrm rot="13620634">
            <a:off x="826587" y="3863499"/>
            <a:ext cx="982385" cy="1033410"/>
            <a:chOff x="2183288" y="3555572"/>
            <a:chExt cx="1136241" cy="835873"/>
          </a:xfrm>
        </p:grpSpPr>
        <p:sp>
          <p:nvSpPr>
            <p:cNvPr id="224" name="Google Shape;224;p29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" name="Google Shape;225;p29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226" name="Google Shape;226;p29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9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9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29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3" name="Google Shape;233;p29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34" name="Google Shape;234;p29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235" name="Google Shape;235;p29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36" name="Google Shape;236;p29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29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238" name="Google Shape;238;p29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239" name="Google Shape;239;p29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29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1" name="Google Shape;241;p29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42" name="Google Shape;242;p29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243" name="Google Shape;243;p29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4" name="Google Shape;244;p29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245" name="Google Shape;245;p29"/>
          <p:cNvGrpSpPr/>
          <p:nvPr/>
        </p:nvGrpSpPr>
        <p:grpSpPr>
          <a:xfrm rot="-2700000">
            <a:off x="7327063" y="3888686"/>
            <a:ext cx="1086738" cy="799456"/>
            <a:chOff x="2183288" y="3555572"/>
            <a:chExt cx="1136241" cy="835873"/>
          </a:xfrm>
        </p:grpSpPr>
        <p:sp>
          <p:nvSpPr>
            <p:cNvPr id="246" name="Google Shape;246;p29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29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248" name="Google Shape;248;p29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9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9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9"/>
              <p:cNvSpPr/>
              <p:nvPr/>
            </p:nvSpPr>
            <p:spPr>
              <a:xfrm>
                <a:off x="2786677" y="3638406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9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9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5" name="Google Shape;255;p29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56" name="Google Shape;256;p29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257" name="Google Shape;257;p29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58" name="Google Shape;258;p29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29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260" name="Google Shape;260;p29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261" name="Google Shape;261;p29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29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3" name="Google Shape;263;p29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64" name="Google Shape;264;p29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265" name="Google Shape;265;p29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66" name="Google Shape;266;p29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/>
          <p:nvPr/>
        </p:nvSpPr>
        <p:spPr>
          <a:xfrm>
            <a:off x="1680682" y="312832"/>
            <a:ext cx="7277534" cy="73769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6" name="Google Shape;296;p30"/>
          <p:cNvGrpSpPr/>
          <p:nvPr/>
        </p:nvGrpSpPr>
        <p:grpSpPr>
          <a:xfrm>
            <a:off x="730993" y="2029154"/>
            <a:ext cx="2427289" cy="2921150"/>
            <a:chOff x="-1056625" y="2573725"/>
            <a:chExt cx="917100" cy="1187025"/>
          </a:xfrm>
        </p:grpSpPr>
        <p:sp>
          <p:nvSpPr>
            <p:cNvPr id="297" name="Google Shape;297;p30"/>
            <p:cNvSpPr/>
            <p:nvPr/>
          </p:nvSpPr>
          <p:spPr>
            <a:xfrm>
              <a:off x="-368950" y="3484925"/>
              <a:ext cx="179450" cy="231375"/>
            </a:xfrm>
            <a:custGeom>
              <a:avLst/>
              <a:gdLst/>
              <a:ahLst/>
              <a:cxnLst/>
              <a:rect l="l" t="t" r="r" b="b"/>
              <a:pathLst>
                <a:path w="7178" h="9255" extrusionOk="0">
                  <a:moveTo>
                    <a:pt x="7178" y="1"/>
                  </a:moveTo>
                  <a:cubicBezTo>
                    <a:pt x="4960" y="1567"/>
                    <a:pt x="2544" y="2842"/>
                    <a:pt x="0" y="3799"/>
                  </a:cubicBezTo>
                  <a:lnTo>
                    <a:pt x="0" y="9254"/>
                  </a:lnTo>
                  <a:lnTo>
                    <a:pt x="7178" y="9254"/>
                  </a:lnTo>
                  <a:lnTo>
                    <a:pt x="717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-368950" y="3431250"/>
              <a:ext cx="179450" cy="148650"/>
            </a:xfrm>
            <a:custGeom>
              <a:avLst/>
              <a:gdLst/>
              <a:ahLst/>
              <a:cxnLst/>
              <a:rect l="l" t="t" r="r" b="b"/>
              <a:pathLst>
                <a:path w="7178" h="5946" extrusionOk="0">
                  <a:moveTo>
                    <a:pt x="0" y="1"/>
                  </a:moveTo>
                  <a:lnTo>
                    <a:pt x="0" y="5946"/>
                  </a:lnTo>
                  <a:cubicBezTo>
                    <a:pt x="2544" y="4989"/>
                    <a:pt x="4960" y="3714"/>
                    <a:pt x="7178" y="2148"/>
                  </a:cubicBezTo>
                  <a:lnTo>
                    <a:pt x="7178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-522725" y="3579875"/>
              <a:ext cx="153975" cy="134125"/>
            </a:xfrm>
            <a:custGeom>
              <a:avLst/>
              <a:gdLst/>
              <a:ahLst/>
              <a:cxnLst/>
              <a:rect l="l" t="t" r="r" b="b"/>
              <a:pathLst>
                <a:path w="6159" h="5365" extrusionOk="0">
                  <a:moveTo>
                    <a:pt x="6158" y="1"/>
                  </a:moveTo>
                  <a:cubicBezTo>
                    <a:pt x="5754" y="149"/>
                    <a:pt x="5351" y="298"/>
                    <a:pt x="4947" y="433"/>
                  </a:cubicBezTo>
                  <a:cubicBezTo>
                    <a:pt x="4068" y="2998"/>
                    <a:pt x="2559" y="5364"/>
                    <a:pt x="1" y="5364"/>
                  </a:cubicBezTo>
                  <a:lnTo>
                    <a:pt x="6158" y="5364"/>
                  </a:lnTo>
                  <a:lnTo>
                    <a:pt x="615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-399075" y="3431250"/>
              <a:ext cx="30150" cy="159450"/>
            </a:xfrm>
            <a:custGeom>
              <a:avLst/>
              <a:gdLst/>
              <a:ahLst/>
              <a:cxnLst/>
              <a:rect l="l" t="t" r="r" b="b"/>
              <a:pathLst>
                <a:path w="1206" h="6378" extrusionOk="0">
                  <a:moveTo>
                    <a:pt x="1205" y="1"/>
                  </a:moveTo>
                  <a:cubicBezTo>
                    <a:pt x="1205" y="1"/>
                    <a:pt x="1042" y="3331"/>
                    <a:pt x="1" y="6378"/>
                  </a:cubicBezTo>
                  <a:cubicBezTo>
                    <a:pt x="405" y="6243"/>
                    <a:pt x="808" y="6094"/>
                    <a:pt x="1205" y="5946"/>
                  </a:cubicBezTo>
                  <a:lnTo>
                    <a:pt x="1205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-785950" y="3335425"/>
              <a:ext cx="232250" cy="103825"/>
            </a:xfrm>
            <a:custGeom>
              <a:avLst/>
              <a:gdLst/>
              <a:ahLst/>
              <a:cxnLst/>
              <a:rect l="l" t="t" r="r" b="b"/>
              <a:pathLst>
                <a:path w="9290" h="4153" extrusionOk="0">
                  <a:moveTo>
                    <a:pt x="4153" y="0"/>
                  </a:moveTo>
                  <a:cubicBezTo>
                    <a:pt x="1857" y="0"/>
                    <a:pt x="1" y="1857"/>
                    <a:pt x="1" y="4153"/>
                  </a:cubicBezTo>
                  <a:lnTo>
                    <a:pt x="9290" y="4153"/>
                  </a:lnTo>
                  <a:cubicBezTo>
                    <a:pt x="9290" y="1857"/>
                    <a:pt x="7426" y="0"/>
                    <a:pt x="5138" y="0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-609150" y="2887950"/>
              <a:ext cx="152700" cy="107925"/>
            </a:xfrm>
            <a:custGeom>
              <a:avLst/>
              <a:gdLst/>
              <a:ahLst/>
              <a:cxnLst/>
              <a:rect l="l" t="t" r="r" b="b"/>
              <a:pathLst>
                <a:path w="6108" h="4317" extrusionOk="0">
                  <a:moveTo>
                    <a:pt x="222" y="0"/>
                  </a:moveTo>
                  <a:cubicBezTo>
                    <a:pt x="148" y="0"/>
                    <a:pt x="74" y="0"/>
                    <a:pt x="0" y="1"/>
                  </a:cubicBezTo>
                  <a:lnTo>
                    <a:pt x="220" y="3168"/>
                  </a:lnTo>
                  <a:cubicBezTo>
                    <a:pt x="2714" y="3168"/>
                    <a:pt x="4627" y="3615"/>
                    <a:pt x="6108" y="4316"/>
                  </a:cubicBezTo>
                  <a:cubicBezTo>
                    <a:pt x="5980" y="2927"/>
                    <a:pt x="5591" y="1588"/>
                    <a:pt x="4833" y="412"/>
                  </a:cubicBezTo>
                  <a:cubicBezTo>
                    <a:pt x="3311" y="142"/>
                    <a:pt x="1770" y="0"/>
                    <a:pt x="222" y="0"/>
                  </a:cubicBez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-488350" y="2898250"/>
              <a:ext cx="302925" cy="505400"/>
            </a:xfrm>
            <a:custGeom>
              <a:avLst/>
              <a:gdLst/>
              <a:ahLst/>
              <a:cxnLst/>
              <a:rect l="l" t="t" r="r" b="b"/>
              <a:pathLst>
                <a:path w="12117" h="20216" extrusionOk="0">
                  <a:moveTo>
                    <a:pt x="1" y="0"/>
                  </a:moveTo>
                  <a:lnTo>
                    <a:pt x="1" y="0"/>
                  </a:lnTo>
                  <a:cubicBezTo>
                    <a:pt x="752" y="1176"/>
                    <a:pt x="1141" y="2515"/>
                    <a:pt x="1276" y="3904"/>
                  </a:cubicBezTo>
                  <a:cubicBezTo>
                    <a:pt x="5478" y="5909"/>
                    <a:pt x="6158" y="10083"/>
                    <a:pt x="6562" y="12499"/>
                  </a:cubicBezTo>
                  <a:cubicBezTo>
                    <a:pt x="7136" y="15957"/>
                    <a:pt x="6633" y="20215"/>
                    <a:pt x="6633" y="20215"/>
                  </a:cubicBezTo>
                  <a:lnTo>
                    <a:pt x="12117" y="20208"/>
                  </a:lnTo>
                  <a:cubicBezTo>
                    <a:pt x="12117" y="20208"/>
                    <a:pt x="11897" y="15305"/>
                    <a:pt x="11323" y="11316"/>
                  </a:cubicBezTo>
                  <a:cubicBezTo>
                    <a:pt x="10849" y="8063"/>
                    <a:pt x="9035" y="167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-792500" y="2732425"/>
              <a:ext cx="205875" cy="441650"/>
            </a:xfrm>
            <a:custGeom>
              <a:avLst/>
              <a:gdLst/>
              <a:ahLst/>
              <a:cxnLst/>
              <a:rect l="l" t="t" r="r" b="b"/>
              <a:pathLst>
                <a:path w="8235" h="17666" extrusionOk="0">
                  <a:moveTo>
                    <a:pt x="114" y="1"/>
                  </a:moveTo>
                  <a:cubicBezTo>
                    <a:pt x="50" y="1"/>
                    <a:pt x="1" y="51"/>
                    <a:pt x="1" y="114"/>
                  </a:cubicBezTo>
                  <a:lnTo>
                    <a:pt x="1" y="17552"/>
                  </a:lnTo>
                  <a:cubicBezTo>
                    <a:pt x="1" y="17616"/>
                    <a:pt x="50" y="17665"/>
                    <a:pt x="114" y="17665"/>
                  </a:cubicBezTo>
                  <a:lnTo>
                    <a:pt x="8121" y="17665"/>
                  </a:lnTo>
                  <a:cubicBezTo>
                    <a:pt x="8184" y="17665"/>
                    <a:pt x="8234" y="17616"/>
                    <a:pt x="8234" y="17552"/>
                  </a:cubicBezTo>
                  <a:lnTo>
                    <a:pt x="8234" y="114"/>
                  </a:lnTo>
                  <a:cubicBezTo>
                    <a:pt x="8234" y="51"/>
                    <a:pt x="8184" y="1"/>
                    <a:pt x="8121" y="1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-792500" y="2820125"/>
              <a:ext cx="205875" cy="353950"/>
            </a:xfrm>
            <a:custGeom>
              <a:avLst/>
              <a:gdLst/>
              <a:ahLst/>
              <a:cxnLst/>
              <a:rect l="l" t="t" r="r" b="b"/>
              <a:pathLst>
                <a:path w="8235" h="14158" extrusionOk="0">
                  <a:moveTo>
                    <a:pt x="8234" y="0"/>
                  </a:moveTo>
                  <a:cubicBezTo>
                    <a:pt x="6626" y="4330"/>
                    <a:pt x="3976" y="8383"/>
                    <a:pt x="164" y="10756"/>
                  </a:cubicBezTo>
                  <a:cubicBezTo>
                    <a:pt x="64" y="10820"/>
                    <a:pt x="1" y="10926"/>
                    <a:pt x="1" y="11040"/>
                  </a:cubicBezTo>
                  <a:lnTo>
                    <a:pt x="1" y="13817"/>
                  </a:lnTo>
                  <a:cubicBezTo>
                    <a:pt x="1" y="14001"/>
                    <a:pt x="156" y="14157"/>
                    <a:pt x="341" y="14157"/>
                  </a:cubicBezTo>
                  <a:lnTo>
                    <a:pt x="7901" y="14157"/>
                  </a:lnTo>
                  <a:cubicBezTo>
                    <a:pt x="8085" y="14157"/>
                    <a:pt x="8234" y="14001"/>
                    <a:pt x="8234" y="13817"/>
                  </a:cubicBezTo>
                  <a:lnTo>
                    <a:pt x="8234" y="0"/>
                  </a:lnTo>
                  <a:close/>
                </a:path>
              </a:pathLst>
            </a:custGeom>
            <a:solidFill>
              <a:srgbClr val="D1D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-747150" y="3174050"/>
              <a:ext cx="115350" cy="32075"/>
            </a:xfrm>
            <a:custGeom>
              <a:avLst/>
              <a:gdLst/>
              <a:ahLst/>
              <a:cxnLst/>
              <a:rect l="l" t="t" r="r" b="b"/>
              <a:pathLst>
                <a:path w="4614" h="1283" extrusionOk="0">
                  <a:moveTo>
                    <a:pt x="0" y="0"/>
                  </a:moveTo>
                  <a:lnTo>
                    <a:pt x="0" y="1127"/>
                  </a:lnTo>
                  <a:cubicBezTo>
                    <a:pt x="0" y="1212"/>
                    <a:pt x="71" y="1283"/>
                    <a:pt x="156" y="1283"/>
                  </a:cubicBezTo>
                  <a:lnTo>
                    <a:pt x="4457" y="1283"/>
                  </a:lnTo>
                  <a:cubicBezTo>
                    <a:pt x="4542" y="1283"/>
                    <a:pt x="4613" y="1212"/>
                    <a:pt x="4613" y="1127"/>
                  </a:cubicBezTo>
                  <a:lnTo>
                    <a:pt x="4606" y="0"/>
                  </a:ln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-726775" y="3206100"/>
              <a:ext cx="74600" cy="15450"/>
            </a:xfrm>
            <a:custGeom>
              <a:avLst/>
              <a:gdLst/>
              <a:ahLst/>
              <a:cxnLst/>
              <a:rect l="l" t="t" r="r" b="b"/>
              <a:pathLst>
                <a:path w="2984" h="618" extrusionOk="0">
                  <a:moveTo>
                    <a:pt x="0" y="1"/>
                  </a:moveTo>
                  <a:cubicBezTo>
                    <a:pt x="0" y="341"/>
                    <a:pt x="270" y="617"/>
                    <a:pt x="610" y="617"/>
                  </a:cubicBezTo>
                  <a:lnTo>
                    <a:pt x="2367" y="617"/>
                  </a:lnTo>
                  <a:cubicBezTo>
                    <a:pt x="2707" y="617"/>
                    <a:pt x="2983" y="341"/>
                    <a:pt x="2983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-654150" y="2853950"/>
              <a:ext cx="175575" cy="168825"/>
            </a:xfrm>
            <a:custGeom>
              <a:avLst/>
              <a:gdLst/>
              <a:ahLst/>
              <a:cxnLst/>
              <a:rect l="l" t="t" r="r" b="b"/>
              <a:pathLst>
                <a:path w="7023" h="6753" extrusionOk="0">
                  <a:moveTo>
                    <a:pt x="3655" y="1"/>
                  </a:moveTo>
                  <a:cubicBezTo>
                    <a:pt x="3651" y="1"/>
                    <a:pt x="3647" y="1"/>
                    <a:pt x="3642" y="1"/>
                  </a:cubicBezTo>
                  <a:cubicBezTo>
                    <a:pt x="2275" y="1"/>
                    <a:pt x="1042" y="823"/>
                    <a:pt x="525" y="2084"/>
                  </a:cubicBezTo>
                  <a:cubicBezTo>
                    <a:pt x="0" y="3345"/>
                    <a:pt x="291" y="4798"/>
                    <a:pt x="1255" y="5761"/>
                  </a:cubicBezTo>
                  <a:cubicBezTo>
                    <a:pt x="1899" y="6411"/>
                    <a:pt x="2767" y="6753"/>
                    <a:pt x="3648" y="6753"/>
                  </a:cubicBezTo>
                  <a:cubicBezTo>
                    <a:pt x="4083" y="6753"/>
                    <a:pt x="4522" y="6669"/>
                    <a:pt x="4939" y="6498"/>
                  </a:cubicBezTo>
                  <a:cubicBezTo>
                    <a:pt x="6200" y="5974"/>
                    <a:pt x="7022" y="4741"/>
                    <a:pt x="7022" y="3373"/>
                  </a:cubicBezTo>
                  <a:cubicBezTo>
                    <a:pt x="7022" y="1514"/>
                    <a:pt x="5513" y="1"/>
                    <a:pt x="3655" y="1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-640325" y="2866700"/>
              <a:ext cx="148800" cy="143150"/>
            </a:xfrm>
            <a:custGeom>
              <a:avLst/>
              <a:gdLst/>
              <a:ahLst/>
              <a:cxnLst/>
              <a:rect l="l" t="t" r="r" b="b"/>
              <a:pathLst>
                <a:path w="5952" h="5726" extrusionOk="0">
                  <a:moveTo>
                    <a:pt x="3091" y="1"/>
                  </a:moveTo>
                  <a:cubicBezTo>
                    <a:pt x="2345" y="1"/>
                    <a:pt x="1612" y="292"/>
                    <a:pt x="1063" y="837"/>
                  </a:cubicBezTo>
                  <a:cubicBezTo>
                    <a:pt x="248" y="1659"/>
                    <a:pt x="0" y="2892"/>
                    <a:pt x="446" y="3962"/>
                  </a:cubicBezTo>
                  <a:cubicBezTo>
                    <a:pt x="886" y="5032"/>
                    <a:pt x="1934" y="5726"/>
                    <a:pt x="3089" y="5726"/>
                  </a:cubicBezTo>
                  <a:cubicBezTo>
                    <a:pt x="4670" y="5726"/>
                    <a:pt x="5952" y="4444"/>
                    <a:pt x="5952" y="2863"/>
                  </a:cubicBezTo>
                  <a:cubicBezTo>
                    <a:pt x="5952" y="1708"/>
                    <a:pt x="5258" y="660"/>
                    <a:pt x="4188" y="220"/>
                  </a:cubicBezTo>
                  <a:cubicBezTo>
                    <a:pt x="3833" y="72"/>
                    <a:pt x="3460" y="1"/>
                    <a:pt x="3091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-736000" y="2597100"/>
              <a:ext cx="92850" cy="135350"/>
            </a:xfrm>
            <a:custGeom>
              <a:avLst/>
              <a:gdLst/>
              <a:ahLst/>
              <a:cxnLst/>
              <a:rect l="l" t="t" r="r" b="b"/>
              <a:pathLst>
                <a:path w="3714" h="5414" extrusionOk="0">
                  <a:moveTo>
                    <a:pt x="1" y="1"/>
                  </a:moveTo>
                  <a:lnTo>
                    <a:pt x="1" y="5414"/>
                  </a:lnTo>
                  <a:lnTo>
                    <a:pt x="3714" y="5414"/>
                  </a:lnTo>
                  <a:lnTo>
                    <a:pt x="3714" y="1"/>
                  </a:ln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-769300" y="2573725"/>
              <a:ext cx="159450" cy="23400"/>
            </a:xfrm>
            <a:custGeom>
              <a:avLst/>
              <a:gdLst/>
              <a:ahLst/>
              <a:cxnLst/>
              <a:rect l="l" t="t" r="r" b="b"/>
              <a:pathLst>
                <a:path w="6378" h="936" extrusionOk="0">
                  <a:moveTo>
                    <a:pt x="1" y="0"/>
                  </a:moveTo>
                  <a:cubicBezTo>
                    <a:pt x="1" y="517"/>
                    <a:pt x="419" y="936"/>
                    <a:pt x="936" y="936"/>
                  </a:cubicBezTo>
                  <a:lnTo>
                    <a:pt x="5443" y="936"/>
                  </a:lnTo>
                  <a:cubicBezTo>
                    <a:pt x="5960" y="936"/>
                    <a:pt x="6378" y="517"/>
                    <a:pt x="6378" y="0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-917025" y="3394950"/>
              <a:ext cx="756225" cy="56875"/>
            </a:xfrm>
            <a:custGeom>
              <a:avLst/>
              <a:gdLst/>
              <a:ahLst/>
              <a:cxnLst/>
              <a:rect l="l" t="t" r="r" b="b"/>
              <a:pathLst>
                <a:path w="30249" h="2275" extrusionOk="0">
                  <a:moveTo>
                    <a:pt x="376" y="0"/>
                  </a:moveTo>
                  <a:cubicBezTo>
                    <a:pt x="163" y="0"/>
                    <a:pt x="0" y="163"/>
                    <a:pt x="0" y="376"/>
                  </a:cubicBezTo>
                  <a:lnTo>
                    <a:pt x="0" y="1899"/>
                  </a:lnTo>
                  <a:cubicBezTo>
                    <a:pt x="0" y="2105"/>
                    <a:pt x="163" y="2275"/>
                    <a:pt x="376" y="2275"/>
                  </a:cubicBezTo>
                  <a:lnTo>
                    <a:pt x="29873" y="2275"/>
                  </a:lnTo>
                  <a:cubicBezTo>
                    <a:pt x="30079" y="2275"/>
                    <a:pt x="30249" y="2105"/>
                    <a:pt x="30249" y="1899"/>
                  </a:cubicBezTo>
                  <a:lnTo>
                    <a:pt x="30249" y="376"/>
                  </a:lnTo>
                  <a:cubicBezTo>
                    <a:pt x="30249" y="163"/>
                    <a:pt x="30079" y="0"/>
                    <a:pt x="29873" y="0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-1056625" y="3705125"/>
              <a:ext cx="917100" cy="55625"/>
            </a:xfrm>
            <a:custGeom>
              <a:avLst/>
              <a:gdLst/>
              <a:ahLst/>
              <a:cxnLst/>
              <a:rect l="l" t="t" r="r" b="b"/>
              <a:pathLst>
                <a:path w="36684" h="2225" extrusionOk="0">
                  <a:moveTo>
                    <a:pt x="3799" y="0"/>
                  </a:moveTo>
                  <a:cubicBezTo>
                    <a:pt x="2226" y="0"/>
                    <a:pt x="773" y="850"/>
                    <a:pt x="1" y="2225"/>
                  </a:cubicBezTo>
                  <a:lnTo>
                    <a:pt x="35989" y="2225"/>
                  </a:lnTo>
                  <a:cubicBezTo>
                    <a:pt x="36371" y="2225"/>
                    <a:pt x="36683" y="1913"/>
                    <a:pt x="36683" y="1531"/>
                  </a:cubicBezTo>
                  <a:lnTo>
                    <a:pt x="36683" y="694"/>
                  </a:lnTo>
                  <a:cubicBezTo>
                    <a:pt x="36683" y="312"/>
                    <a:pt x="36371" y="0"/>
                    <a:pt x="35989" y="0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-777450" y="2985250"/>
              <a:ext cx="6775" cy="60525"/>
            </a:xfrm>
            <a:custGeom>
              <a:avLst/>
              <a:gdLst/>
              <a:ahLst/>
              <a:cxnLst/>
              <a:rect l="l" t="t" r="r" b="b"/>
              <a:pathLst>
                <a:path w="271" h="2421" extrusionOk="0">
                  <a:moveTo>
                    <a:pt x="135" y="1"/>
                  </a:moveTo>
                  <a:cubicBezTo>
                    <a:pt x="68" y="1"/>
                    <a:pt x="1" y="45"/>
                    <a:pt x="1" y="134"/>
                  </a:cubicBezTo>
                  <a:lnTo>
                    <a:pt x="1" y="2288"/>
                  </a:lnTo>
                  <a:cubicBezTo>
                    <a:pt x="1" y="2376"/>
                    <a:pt x="68" y="2421"/>
                    <a:pt x="135" y="2421"/>
                  </a:cubicBezTo>
                  <a:cubicBezTo>
                    <a:pt x="203" y="2421"/>
                    <a:pt x="270" y="2376"/>
                    <a:pt x="270" y="2288"/>
                  </a:cubicBezTo>
                  <a:lnTo>
                    <a:pt x="270" y="134"/>
                  </a:lnTo>
                  <a:cubicBezTo>
                    <a:pt x="270" y="45"/>
                    <a:pt x="203" y="1"/>
                    <a:pt x="13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-777450" y="2760475"/>
              <a:ext cx="6775" cy="160775"/>
            </a:xfrm>
            <a:custGeom>
              <a:avLst/>
              <a:gdLst/>
              <a:ahLst/>
              <a:cxnLst/>
              <a:rect l="l" t="t" r="r" b="b"/>
              <a:pathLst>
                <a:path w="271" h="6431" extrusionOk="0">
                  <a:moveTo>
                    <a:pt x="135" y="0"/>
                  </a:moveTo>
                  <a:cubicBezTo>
                    <a:pt x="68" y="0"/>
                    <a:pt x="1" y="45"/>
                    <a:pt x="1" y="133"/>
                  </a:cubicBezTo>
                  <a:lnTo>
                    <a:pt x="1" y="6298"/>
                  </a:lnTo>
                  <a:cubicBezTo>
                    <a:pt x="1" y="6386"/>
                    <a:pt x="68" y="6430"/>
                    <a:pt x="135" y="6430"/>
                  </a:cubicBezTo>
                  <a:cubicBezTo>
                    <a:pt x="203" y="6430"/>
                    <a:pt x="270" y="6386"/>
                    <a:pt x="270" y="6298"/>
                  </a:cubicBezTo>
                  <a:lnTo>
                    <a:pt x="270" y="133"/>
                  </a:lnTo>
                  <a:cubicBezTo>
                    <a:pt x="270" y="45"/>
                    <a:pt x="203" y="0"/>
                    <a:pt x="135" y="0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-898425" y="3406650"/>
              <a:ext cx="24325" cy="23000"/>
            </a:xfrm>
            <a:custGeom>
              <a:avLst/>
              <a:gdLst/>
              <a:ahLst/>
              <a:cxnLst/>
              <a:rect l="l" t="t" r="r" b="b"/>
              <a:pathLst>
                <a:path w="973" h="920" extrusionOk="0">
                  <a:moveTo>
                    <a:pt x="539" y="259"/>
                  </a:moveTo>
                  <a:lnTo>
                    <a:pt x="539" y="259"/>
                  </a:lnTo>
                  <a:cubicBezTo>
                    <a:pt x="539" y="259"/>
                    <a:pt x="538" y="259"/>
                    <a:pt x="537" y="260"/>
                  </a:cubicBezTo>
                  <a:lnTo>
                    <a:pt x="537" y="260"/>
                  </a:lnTo>
                  <a:cubicBezTo>
                    <a:pt x="538" y="259"/>
                    <a:pt x="539" y="259"/>
                    <a:pt x="539" y="259"/>
                  </a:cubicBezTo>
                  <a:close/>
                  <a:moveTo>
                    <a:pt x="569" y="1"/>
                  </a:moveTo>
                  <a:cubicBezTo>
                    <a:pt x="474" y="1"/>
                    <a:pt x="378" y="24"/>
                    <a:pt x="291" y="71"/>
                  </a:cubicBezTo>
                  <a:cubicBezTo>
                    <a:pt x="121" y="170"/>
                    <a:pt x="15" y="347"/>
                    <a:pt x="7" y="538"/>
                  </a:cubicBezTo>
                  <a:cubicBezTo>
                    <a:pt x="0" y="652"/>
                    <a:pt x="29" y="758"/>
                    <a:pt x="78" y="850"/>
                  </a:cubicBezTo>
                  <a:cubicBezTo>
                    <a:pt x="107" y="899"/>
                    <a:pt x="149" y="919"/>
                    <a:pt x="191" y="919"/>
                  </a:cubicBezTo>
                  <a:cubicBezTo>
                    <a:pt x="282" y="919"/>
                    <a:pt x="370" y="822"/>
                    <a:pt x="312" y="715"/>
                  </a:cubicBezTo>
                  <a:lnTo>
                    <a:pt x="298" y="680"/>
                  </a:lnTo>
                  <a:cubicBezTo>
                    <a:pt x="295" y="675"/>
                    <a:pt x="294" y="672"/>
                    <a:pt x="293" y="672"/>
                  </a:cubicBezTo>
                  <a:lnTo>
                    <a:pt x="293" y="672"/>
                  </a:lnTo>
                  <a:cubicBezTo>
                    <a:pt x="292" y="672"/>
                    <a:pt x="294" y="678"/>
                    <a:pt x="298" y="687"/>
                  </a:cubicBezTo>
                  <a:lnTo>
                    <a:pt x="291" y="673"/>
                  </a:lnTo>
                  <a:cubicBezTo>
                    <a:pt x="284" y="652"/>
                    <a:pt x="277" y="637"/>
                    <a:pt x="277" y="616"/>
                  </a:cubicBezTo>
                  <a:lnTo>
                    <a:pt x="277" y="609"/>
                  </a:lnTo>
                  <a:lnTo>
                    <a:pt x="277" y="574"/>
                  </a:lnTo>
                  <a:cubicBezTo>
                    <a:pt x="277" y="560"/>
                    <a:pt x="284" y="517"/>
                    <a:pt x="277" y="510"/>
                  </a:cubicBezTo>
                  <a:lnTo>
                    <a:pt x="277" y="503"/>
                  </a:lnTo>
                  <a:cubicBezTo>
                    <a:pt x="277" y="496"/>
                    <a:pt x="277" y="489"/>
                    <a:pt x="284" y="475"/>
                  </a:cubicBezTo>
                  <a:cubicBezTo>
                    <a:pt x="284" y="467"/>
                    <a:pt x="284" y="453"/>
                    <a:pt x="291" y="446"/>
                  </a:cubicBezTo>
                  <a:lnTo>
                    <a:pt x="298" y="426"/>
                  </a:lnTo>
                  <a:lnTo>
                    <a:pt x="298" y="426"/>
                  </a:lnTo>
                  <a:cubicBezTo>
                    <a:pt x="293" y="439"/>
                    <a:pt x="292" y="443"/>
                    <a:pt x="293" y="443"/>
                  </a:cubicBezTo>
                  <a:cubicBezTo>
                    <a:pt x="294" y="443"/>
                    <a:pt x="295" y="442"/>
                    <a:pt x="298" y="439"/>
                  </a:cubicBezTo>
                  <a:cubicBezTo>
                    <a:pt x="305" y="418"/>
                    <a:pt x="319" y="397"/>
                    <a:pt x="326" y="382"/>
                  </a:cubicBezTo>
                  <a:lnTo>
                    <a:pt x="333" y="368"/>
                  </a:lnTo>
                  <a:lnTo>
                    <a:pt x="333" y="368"/>
                  </a:lnTo>
                  <a:cubicBezTo>
                    <a:pt x="329" y="377"/>
                    <a:pt x="327" y="383"/>
                    <a:pt x="328" y="383"/>
                  </a:cubicBezTo>
                  <a:cubicBezTo>
                    <a:pt x="329" y="383"/>
                    <a:pt x="331" y="381"/>
                    <a:pt x="333" y="375"/>
                  </a:cubicBezTo>
                  <a:lnTo>
                    <a:pt x="355" y="354"/>
                  </a:lnTo>
                  <a:lnTo>
                    <a:pt x="376" y="333"/>
                  </a:lnTo>
                  <a:lnTo>
                    <a:pt x="383" y="326"/>
                  </a:lnTo>
                  <a:cubicBezTo>
                    <a:pt x="390" y="319"/>
                    <a:pt x="411" y="304"/>
                    <a:pt x="433" y="297"/>
                  </a:cubicBezTo>
                  <a:lnTo>
                    <a:pt x="447" y="290"/>
                  </a:lnTo>
                  <a:cubicBezTo>
                    <a:pt x="454" y="287"/>
                    <a:pt x="457" y="285"/>
                    <a:pt x="457" y="285"/>
                  </a:cubicBezTo>
                  <a:lnTo>
                    <a:pt x="457" y="285"/>
                  </a:lnTo>
                  <a:cubicBezTo>
                    <a:pt x="456" y="285"/>
                    <a:pt x="450" y="287"/>
                    <a:pt x="440" y="290"/>
                  </a:cubicBezTo>
                  <a:lnTo>
                    <a:pt x="468" y="276"/>
                  </a:lnTo>
                  <a:cubicBezTo>
                    <a:pt x="489" y="269"/>
                    <a:pt x="511" y="269"/>
                    <a:pt x="532" y="262"/>
                  </a:cubicBezTo>
                  <a:lnTo>
                    <a:pt x="603" y="262"/>
                  </a:lnTo>
                  <a:cubicBezTo>
                    <a:pt x="624" y="269"/>
                    <a:pt x="645" y="269"/>
                    <a:pt x="666" y="276"/>
                  </a:cubicBezTo>
                  <a:lnTo>
                    <a:pt x="695" y="283"/>
                  </a:lnTo>
                  <a:lnTo>
                    <a:pt x="688" y="283"/>
                  </a:lnTo>
                  <a:lnTo>
                    <a:pt x="702" y="290"/>
                  </a:lnTo>
                  <a:cubicBezTo>
                    <a:pt x="728" y="307"/>
                    <a:pt x="753" y="314"/>
                    <a:pt x="777" y="314"/>
                  </a:cubicBezTo>
                  <a:cubicBezTo>
                    <a:pt x="896" y="314"/>
                    <a:pt x="972" y="134"/>
                    <a:pt x="836" y="64"/>
                  </a:cubicBezTo>
                  <a:cubicBezTo>
                    <a:pt x="753" y="22"/>
                    <a:pt x="661" y="1"/>
                    <a:pt x="569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-853425" y="3406800"/>
              <a:ext cx="195575" cy="6775"/>
            </a:xfrm>
            <a:custGeom>
              <a:avLst/>
              <a:gdLst/>
              <a:ahLst/>
              <a:cxnLst/>
              <a:rect l="l" t="t" r="r" b="b"/>
              <a:pathLst>
                <a:path w="7823" h="271" extrusionOk="0">
                  <a:moveTo>
                    <a:pt x="177" y="1"/>
                  </a:moveTo>
                  <a:cubicBezTo>
                    <a:pt x="0" y="1"/>
                    <a:pt x="0" y="270"/>
                    <a:pt x="177" y="270"/>
                  </a:cubicBezTo>
                  <a:lnTo>
                    <a:pt x="7645" y="270"/>
                  </a:lnTo>
                  <a:cubicBezTo>
                    <a:pt x="7823" y="270"/>
                    <a:pt x="7823" y="1"/>
                    <a:pt x="764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-316175" y="3160825"/>
              <a:ext cx="31375" cy="214300"/>
            </a:xfrm>
            <a:custGeom>
              <a:avLst/>
              <a:gdLst/>
              <a:ahLst/>
              <a:cxnLst/>
              <a:rect l="l" t="t" r="r" b="b"/>
              <a:pathLst>
                <a:path w="1255" h="8572" extrusionOk="0">
                  <a:moveTo>
                    <a:pt x="153" y="1"/>
                  </a:moveTo>
                  <a:cubicBezTo>
                    <a:pt x="77" y="1"/>
                    <a:pt x="1" y="63"/>
                    <a:pt x="22" y="161"/>
                  </a:cubicBezTo>
                  <a:cubicBezTo>
                    <a:pt x="624" y="2251"/>
                    <a:pt x="915" y="4419"/>
                    <a:pt x="879" y="6602"/>
                  </a:cubicBezTo>
                  <a:cubicBezTo>
                    <a:pt x="872" y="7218"/>
                    <a:pt x="837" y="7835"/>
                    <a:pt x="773" y="8444"/>
                  </a:cubicBezTo>
                  <a:cubicBezTo>
                    <a:pt x="766" y="8529"/>
                    <a:pt x="828" y="8572"/>
                    <a:pt x="894" y="8572"/>
                  </a:cubicBezTo>
                  <a:cubicBezTo>
                    <a:pt x="961" y="8572"/>
                    <a:pt x="1032" y="8529"/>
                    <a:pt x="1042" y="8444"/>
                  </a:cubicBezTo>
                  <a:cubicBezTo>
                    <a:pt x="1255" y="6255"/>
                    <a:pt x="1149" y="4044"/>
                    <a:pt x="716" y="1883"/>
                  </a:cubicBezTo>
                  <a:cubicBezTo>
                    <a:pt x="596" y="1280"/>
                    <a:pt x="447" y="685"/>
                    <a:pt x="277" y="90"/>
                  </a:cubicBezTo>
                  <a:cubicBezTo>
                    <a:pt x="254" y="28"/>
                    <a:pt x="20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30"/>
          <p:cNvSpPr/>
          <p:nvPr/>
        </p:nvSpPr>
        <p:spPr>
          <a:xfrm rot="20101053">
            <a:off x="2917244" y="161401"/>
            <a:ext cx="647780" cy="582303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3D9A2D6-8249-49E8-B602-0941A43019A3}"/>
                  </a:ext>
                </a:extLst>
              </p:cNvPr>
              <p:cNvSpPr txBox="1"/>
              <p:nvPr/>
            </p:nvSpPr>
            <p:spPr>
              <a:xfrm>
                <a:off x="3069420" y="927771"/>
                <a:ext cx="5173228" cy="4254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latin typeface="+mn-lt"/>
                  </a:rPr>
                  <a:t>This </a:t>
                </a:r>
                <a:r>
                  <a:rPr lang="fr-FR" sz="1600" dirty="0" err="1">
                    <a:latin typeface="+mn-lt"/>
                  </a:rPr>
                  <a:t>problem</a:t>
                </a:r>
                <a:r>
                  <a:rPr lang="fr-FR" sz="1600" dirty="0">
                    <a:latin typeface="+mn-lt"/>
                  </a:rPr>
                  <a:t> </a:t>
                </a:r>
                <a:r>
                  <a:rPr lang="fr-FR" sz="1600" dirty="0" err="1">
                    <a:latin typeface="+mn-lt"/>
                  </a:rPr>
                  <a:t>is</a:t>
                </a:r>
                <a:r>
                  <a:rPr lang="fr-FR" sz="1600" dirty="0">
                    <a:latin typeface="+mn-lt"/>
                  </a:rPr>
                  <a:t> </a:t>
                </a:r>
                <a:r>
                  <a:rPr lang="fr-FR" sz="1600" dirty="0" err="1">
                    <a:latin typeface="+mn-lt"/>
                  </a:rPr>
                  <a:t>written</a:t>
                </a:r>
                <a:r>
                  <a:rPr lang="fr-FR" sz="1600" dirty="0">
                    <a:latin typeface="+mn-lt"/>
                  </a:rPr>
                  <a:t> </a:t>
                </a:r>
                <a:r>
                  <a:rPr lang="fr-FR" sz="1600" dirty="0" err="1">
                    <a:latin typeface="+mn-lt"/>
                  </a:rPr>
                  <a:t>briefly</a:t>
                </a:r>
                <a:r>
                  <a:rPr lang="fr-FR" sz="1600" dirty="0">
                    <a:latin typeface="+mn-lt"/>
                  </a:rPr>
                  <a:t> as </a:t>
                </a:r>
                <a:endParaRPr lang="fr-FR" sz="1600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𝑑𝑖𝑣</m:t>
                                  </m:r>
                                </m:e>
                                <m:sup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bar>
                                <m:barPr>
                                  <m:pos m:val="top"/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bar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p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fr-FR" sz="1600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𝜕𝛺</m:t>
                                  </m:r>
                                </m:sub>
                              </m:s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𝜕𝛺</m:t>
                                  </m:r>
                                </m:sub>
                              </m:s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16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fr-FR" sz="1600" dirty="0"/>
                  <a:t>w</a:t>
                </a:r>
                <a:r>
                  <a:rPr kumimoji="0" lang="fr-FR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here</a:t>
                </a: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the</a:t>
                </a:r>
                <a:r>
                  <a:rPr kumimoji="0" lang="fr-FR" sz="16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fr-FR" sz="16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scalar</a:t>
                </a:r>
                <a:r>
                  <a:rPr kumimoji="0" lang="fr-FR" sz="16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fr-FR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function</a:t>
                </a: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kumimoji="0" lang="fr-F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barPr>
                      <m:e>
                        <m:r>
                          <a:rPr kumimoji="0" lang="fr-FR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𝑔</m:t>
                        </m:r>
                      </m:e>
                    </m:bar>
                    <m:r>
                      <a:rPr kumimoji="0" lang="fr-FR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  <m:sSup>
                      <m:sSupPr>
                        <m:ctrlPr>
                          <a:rPr kumimoji="0" lang="fr-FR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𝐶</m:t>
                        </m:r>
                      </m:e>
                      <m:sup>
                        <m:r>
                          <a:rPr kumimoji="0" lang="fr-FR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1</m:t>
                        </m:r>
                      </m:sup>
                    </m:sSup>
                    <m:r>
                      <a:rPr kumimoji="0" lang="fr-FR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(</m:t>
                    </m:r>
                    <m:sSup>
                      <m:sSupPr>
                        <m:ctrlPr>
                          <a:rPr kumimoji="0" lang="fr-FR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ℝ</m:t>
                        </m:r>
                      </m:e>
                      <m:sup>
                        <m:r>
                          <a:rPr kumimoji="0" lang="fr-FR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+</m:t>
                        </m:r>
                      </m:sup>
                    </m:sSup>
                    <m:r>
                      <a:rPr kumimoji="0" lang="fr-FR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fr-FR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satisfies</a:t>
                </a:r>
                <a:r>
                  <a: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the condition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0</m:t>
                      </m:r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&lt;</m:t>
                      </m:r>
                      <m:sSub>
                        <m:sSubPr>
                          <m:ctrlP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𝜇</m:t>
                          </m:r>
                        </m:e>
                        <m:sub>
                          <m: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≤</m:t>
                      </m:r>
                      <m:bar>
                        <m:barPr>
                          <m:pos m:val="top"/>
                          <m:ctrlP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barPr>
                        <m:e>
                          <m: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𝑔</m:t>
                          </m:r>
                        </m:e>
                      </m:bar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(</m:t>
                      </m:r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𝑟</m:t>
                      </m:r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)≤</m:t>
                      </m:r>
                      <m:sSub>
                        <m:sSubPr>
                          <m:ctrlP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𝜇</m:t>
                          </m:r>
                        </m:e>
                        <m:sub>
                          <m: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0</m:t>
                      </m:r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&lt;</m:t>
                      </m:r>
                      <m:sSub>
                        <m:sSubPr>
                          <m:ctrlP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𝜇</m:t>
                          </m:r>
                        </m:e>
                        <m:sub>
                          <m: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≤</m:t>
                      </m:r>
                      <m:d>
                        <m:dPr>
                          <m:ctrlP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kumimoji="0" lang="fr-F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barPr>
                            <m:e>
                              <m:r>
                                <a:rPr kumimoji="0" lang="fr-F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𝑔</m:t>
                              </m:r>
                            </m:e>
                          </m:bar>
                          <m:sSup>
                            <m:sSupPr>
                              <m:ctrlPr>
                                <a:rPr kumimoji="0" lang="fr-F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fr-F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(</m:t>
                              </m:r>
                              <m:r>
                                <a:rPr kumimoji="0" lang="fr-F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0" lang="fr-FR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𝑟</m:t>
                      </m:r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)</m:t>
                      </m:r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′</m:t>
                      </m:r>
                      <m:r>
                        <a:rPr kumimoji="0" lang="fr-FR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≤</m:t>
                      </m:r>
                      <m:sSub>
                        <m:sSubPr>
                          <m:ctrlP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𝜇</m:t>
                          </m:r>
                        </m:e>
                        <m:sub>
                          <m:r>
                            <a:rPr kumimoji="0" lang="fr-FR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600" dirty="0"/>
                  <a:t>with suitable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/>
                  <a:t> independent of the variable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160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lvl="0">
                  <a:defRPr/>
                </a:pPr>
                <a:r>
                  <a:rPr lang="fr-FR" sz="1600" dirty="0" err="1"/>
                  <a:t>where</a:t>
                </a:r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3D9A2D6-8249-49E8-B602-0941A4301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420" y="927771"/>
                <a:ext cx="5173228" cy="4254178"/>
              </a:xfrm>
              <a:prstGeom prst="rect">
                <a:avLst/>
              </a:prstGeom>
              <a:blipFill>
                <a:blip r:embed="rId3"/>
                <a:stretch>
                  <a:fillRect l="-708" t="-4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3"/>
          <p:cNvSpPr txBox="1">
            <a:spLocks noGrp="1"/>
          </p:cNvSpPr>
          <p:nvPr>
            <p:ph type="title"/>
          </p:nvPr>
        </p:nvSpPr>
        <p:spPr>
          <a:xfrm>
            <a:off x="1799771" y="200795"/>
            <a:ext cx="4862286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formulation of </a:t>
            </a:r>
            <a:r>
              <a:rPr lang="fr-F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endParaRPr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4" name="Google Shape;384;p33"/>
          <p:cNvSpPr/>
          <p:nvPr/>
        </p:nvSpPr>
        <p:spPr>
          <a:xfrm>
            <a:off x="239485" y="1108732"/>
            <a:ext cx="8561079" cy="323595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7" name="Google Shape;387;p33"/>
          <p:cNvGrpSpPr/>
          <p:nvPr/>
        </p:nvGrpSpPr>
        <p:grpSpPr>
          <a:xfrm>
            <a:off x="6917172" y="331663"/>
            <a:ext cx="371785" cy="370879"/>
            <a:chOff x="-41111350" y="3239100"/>
            <a:chExt cx="318200" cy="317425"/>
          </a:xfrm>
        </p:grpSpPr>
        <p:sp>
          <p:nvSpPr>
            <p:cNvPr id="388" name="Google Shape;388;p33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33"/>
          <p:cNvGrpSpPr/>
          <p:nvPr/>
        </p:nvGrpSpPr>
        <p:grpSpPr>
          <a:xfrm>
            <a:off x="1336305" y="311118"/>
            <a:ext cx="371785" cy="370879"/>
            <a:chOff x="-41111350" y="3239100"/>
            <a:chExt cx="318200" cy="317425"/>
          </a:xfrm>
        </p:grpSpPr>
        <p:sp>
          <p:nvSpPr>
            <p:cNvPr id="393" name="Google Shape;393;p33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3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3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3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8F2E5E96-3813-4D4F-B078-F8065845B5D4}"/>
                  </a:ext>
                </a:extLst>
              </p:cNvPr>
              <p:cNvSpPr txBox="1"/>
              <p:nvPr/>
            </p:nvSpPr>
            <p:spPr>
              <a:xfrm>
                <a:off x="239485" y="1088187"/>
                <a:ext cx="8561079" cy="3208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  <a:p>
                <a:r>
                  <a:rPr lang="fr-FR" dirty="0"/>
                  <a:t>The </a:t>
                </a:r>
                <a:r>
                  <a:rPr lang="fr-FR" dirty="0" err="1"/>
                  <a:t>weak</a:t>
                </a:r>
                <a:r>
                  <a:rPr lang="fr-FR" dirty="0"/>
                  <a:t> formulation of the </a:t>
                </a:r>
                <a:r>
                  <a:rPr lang="fr-FR" dirty="0" err="1"/>
                  <a:t>problem</a:t>
                </a:r>
                <a:r>
                  <a:rPr lang="fr-FR" dirty="0"/>
                  <a:t> : </a:t>
                </a:r>
                <a:r>
                  <a:rPr lang="fr-FR" dirty="0" err="1"/>
                  <a:t>find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</m:d>
                  </m:oMath>
                </a14:m>
                <a:r>
                  <a:rPr lang="fr-FR" b="0" dirty="0"/>
                  <a:t> </a:t>
                </a:r>
                <a:r>
                  <a:rPr lang="fr-FR" b="0" dirty="0" err="1"/>
                  <a:t>such</a:t>
                </a:r>
                <a:r>
                  <a:rPr lang="fr-FR" b="0" dirty="0"/>
                  <a:t> </a:t>
                </a:r>
                <a:r>
                  <a:rPr lang="fr-FR" b="0" dirty="0" err="1"/>
                  <a:t>that</a:t>
                </a:r>
                <a:r>
                  <a:rPr lang="fr-FR" b="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bar>
                            <m:barPr>
                              <m:pos m:val="top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ba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sty m:val="p"/>
                            </m:rPr>
                            <a:rPr lang="fr-FR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nary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d>
                        <m:d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</m:d>
                        </m:e>
                      </m:d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       (1)</m:t>
                      </m:r>
                    </m:oMath>
                  </m:oMathPara>
                </a14:m>
                <a:endParaRPr lang="fr-FR" b="0" dirty="0"/>
              </a:p>
              <a:p>
                <a:r>
                  <a:rPr lang="en-US" dirty="0"/>
                  <a:t>For regular functions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𝛺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𝛺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, the weak formulation is obtained via multiplying our problem by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𝛺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integration and the divergence theorem. In this way we have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bar>
                            <m:barPr>
                              <m:pos m:val="top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ba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nary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d>
                        <m:d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 dirty="0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</m:d>
                        </m:e>
                      </m:d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d>
                        <m:d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fr-FR" b="0" dirty="0"/>
              </a:p>
              <a:p>
                <a:r>
                  <a:rPr lang="fr-FR" dirty="0" err="1"/>
                  <a:t>Instead</a:t>
                </a:r>
                <a:r>
                  <a:rPr lang="fr-FR" dirty="0"/>
                  <a:t> of (1) .The latter can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obtained</a:t>
                </a:r>
                <a:r>
                  <a:rPr lang="fr-FR" dirty="0"/>
                  <a:t> </a:t>
                </a:r>
                <a:r>
                  <a:rPr lang="fr-FR" dirty="0" err="1"/>
                  <a:t>form</a:t>
                </a:r>
                <a:r>
                  <a:rPr lang="fr-FR" dirty="0"/>
                  <a:t> </a:t>
                </a:r>
                <a:r>
                  <a:rPr lang="fr-FR" dirty="0" err="1"/>
                  <a:t>here</a:t>
                </a:r>
                <a:r>
                  <a:rPr lang="fr-FR" dirty="0"/>
                  <a:t> by </a:t>
                </a:r>
                <a:r>
                  <a:rPr lang="fr-FR" dirty="0" err="1"/>
                  <a:t>defining</a:t>
                </a:r>
                <a:r>
                  <a:rPr lang="fr-FR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 +</m:t>
                          </m:r>
                          <m:r>
                            <m:rPr>
                              <m:sty m:val="p"/>
                            </m:rPr>
                            <a:rPr lang="fr-FR" dirty="0">
                              <a:latin typeface="Cambria Math" panose="02040503050406030204" pitchFamily="18" charset="0"/>
                            </a:rPr>
                            <m:t>Δu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b="0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</m:sub>
                    </m:sSub>
                    <m:r>
                      <a:rPr lang="fr-F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dirty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fr-FR" b="0" i="0" dirty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dirty="0"/>
                  <a:t> , which yields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dirty="0">
                              <a:latin typeface="Cambria Math" panose="02040503050406030204" pitchFamily="18" charset="0"/>
                            </a:rPr>
                            <m:t>ΔuΔv</m:t>
                          </m:r>
                        </m:e>
                      </m:d>
                      <m:r>
                        <a:rPr lang="fr-FR" b="0" i="0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8F2E5E96-3813-4D4F-B078-F8065845B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5" y="1088187"/>
                <a:ext cx="8561079" cy="3208379"/>
              </a:xfrm>
              <a:prstGeom prst="rect">
                <a:avLst/>
              </a:prstGeom>
              <a:blipFill>
                <a:blip r:embed="rId3"/>
                <a:stretch>
                  <a:fillRect l="-2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029F90E-8938-40CE-8170-E88CEE935B10}"/>
              </a:ext>
            </a:extLst>
          </p:cNvPr>
          <p:cNvSpPr/>
          <p:nvPr/>
        </p:nvSpPr>
        <p:spPr>
          <a:xfrm>
            <a:off x="312057" y="1276349"/>
            <a:ext cx="7808686" cy="32593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Google Shape;198;p29">
            <a:extLst>
              <a:ext uri="{FF2B5EF4-FFF2-40B4-BE49-F238E27FC236}">
                <a16:creationId xmlns:a16="http://schemas.microsoft.com/office/drawing/2014/main" id="{CF290D75-A658-472C-AFBE-BF40E060ECFD}"/>
              </a:ext>
            </a:extLst>
          </p:cNvPr>
          <p:cNvSpPr txBox="1">
            <a:spLocks/>
          </p:cNvSpPr>
          <p:nvPr/>
        </p:nvSpPr>
        <p:spPr>
          <a:xfrm>
            <a:off x="312057" y="255813"/>
            <a:ext cx="7547428" cy="70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6000" b="0" i="0" u="none" strike="noStrike" cap="none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lvl="0"/>
            <a:r>
              <a:rPr lang="fr-FR" sz="36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</a:t>
            </a:r>
            <a:r>
              <a:rPr lang="fr-FR" sz="36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existence and </a:t>
            </a:r>
            <a:r>
              <a:rPr lang="fr-FR" sz="36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uniqueness</a:t>
            </a:r>
            <a:r>
              <a:rPr lang="fr-FR" sz="36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fr-FR" sz="3600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</a:t>
            </a:r>
            <a:r>
              <a:rPr lang="fr-FR" sz="36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solution :</a:t>
            </a:r>
          </a:p>
          <a:p>
            <a:endParaRPr lang="fr-FR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068914C3-7CD1-4945-89BF-D005B686ED87}"/>
                  </a:ext>
                </a:extLst>
              </p:cNvPr>
              <p:cNvSpPr txBox="1"/>
              <p:nvPr/>
            </p:nvSpPr>
            <p:spPr>
              <a:xfrm>
                <a:off x="611414" y="1371602"/>
                <a:ext cx="7921171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u="sng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Theorem 1: </a:t>
                </a:r>
              </a:p>
              <a:p>
                <a:endParaRPr lang="fr-FR" sz="1600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r>
                  <a:rPr lang="fr-FR" sz="1600" dirty="0">
                    <a:latin typeface="+mn-lt"/>
                  </a:rPr>
                  <a:t>Let H </a:t>
                </a:r>
                <a:r>
                  <a:rPr lang="fr-FR" sz="1600" dirty="0" err="1">
                    <a:latin typeface="+mn-lt"/>
                  </a:rPr>
                  <a:t>be</a:t>
                </a:r>
                <a:r>
                  <a:rPr lang="fr-FR" sz="1600" dirty="0">
                    <a:latin typeface="+mn-lt"/>
                  </a:rPr>
                  <a:t> a real Hilbert </a:t>
                </a:r>
                <a:r>
                  <a:rPr lang="fr-FR" sz="1600" dirty="0" err="1">
                    <a:latin typeface="+mn-lt"/>
                  </a:rPr>
                  <a:t>space</a:t>
                </a:r>
                <a:r>
                  <a:rPr lang="fr-FR" sz="1600" dirty="0">
                    <a:latin typeface="+mn-lt"/>
                  </a:rPr>
                  <a:t> and let the </a:t>
                </a:r>
                <a:r>
                  <a:rPr lang="fr-FR" sz="1600" dirty="0" err="1">
                    <a:latin typeface="+mn-lt"/>
                  </a:rPr>
                  <a:t>operator</a:t>
                </a:r>
                <a:r>
                  <a:rPr lang="fr-FR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sz="1600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fr-FR" sz="1600" b="0" i="0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FR" sz="1600" dirty="0">
                    <a:latin typeface="+mn-lt"/>
                  </a:rPr>
                  <a:t> have the </a:t>
                </a:r>
                <a:r>
                  <a:rPr lang="fr-FR" sz="1600" dirty="0" err="1">
                    <a:latin typeface="+mn-lt"/>
                  </a:rPr>
                  <a:t>following</a:t>
                </a:r>
                <a:r>
                  <a:rPr lang="fr-FR" sz="1600" dirty="0">
                    <a:latin typeface="+mn-lt"/>
                  </a:rPr>
                  <a:t> </a:t>
                </a:r>
                <a:r>
                  <a:rPr lang="fr-FR" sz="1600" dirty="0" err="1">
                    <a:latin typeface="+mn-lt"/>
                  </a:rPr>
                  <a:t>properties</a:t>
                </a:r>
                <a:r>
                  <a:rPr lang="fr-FR" sz="1600" dirty="0">
                    <a:latin typeface="+mn-lt"/>
                  </a:rPr>
                  <a:t>: </a:t>
                </a:r>
              </a:p>
              <a:p>
                <a:pPr marL="514350" indent="-514350">
                  <a:buAutoNum type="romanLcParenBoth"/>
                </a:pPr>
                <a:r>
                  <a:rPr lang="fr-FR" sz="1600" dirty="0">
                    <a:latin typeface="+mn-lt"/>
                  </a:rPr>
                  <a:t>F has a </a:t>
                </a:r>
                <a:r>
                  <a:rPr lang="fr-FR" sz="1600" dirty="0" err="1">
                    <a:latin typeface="+mn-lt"/>
                  </a:rPr>
                  <a:t>bihemicontinuous</a:t>
                </a:r>
                <a:r>
                  <a:rPr lang="fr-FR" sz="1600" dirty="0">
                    <a:latin typeface="+mn-lt"/>
                  </a:rPr>
                  <a:t> </a:t>
                </a:r>
                <a:r>
                  <a:rPr lang="fr-FR" sz="1600" dirty="0" err="1">
                    <a:latin typeface="+mn-lt"/>
                  </a:rPr>
                  <a:t>symmetric</a:t>
                </a:r>
                <a:r>
                  <a:rPr lang="fr-FR" sz="1600" dirty="0">
                    <a:latin typeface="+mn-lt"/>
                  </a:rPr>
                  <a:t> </a:t>
                </a:r>
                <a:r>
                  <a:rPr lang="fr-FR" sz="1600" dirty="0" err="1">
                    <a:latin typeface="+mn-lt"/>
                  </a:rPr>
                  <a:t>Gateaux</a:t>
                </a:r>
                <a:r>
                  <a:rPr lang="fr-FR" sz="1600" dirty="0">
                    <a:latin typeface="+mn-lt"/>
                  </a:rPr>
                  <a:t> </a:t>
                </a:r>
                <a:r>
                  <a:rPr lang="fr-FR" sz="1600" dirty="0" err="1">
                    <a:latin typeface="+mn-lt"/>
                  </a:rPr>
                  <a:t>derivative</a:t>
                </a:r>
                <a:endParaRPr lang="fr-FR" sz="1600" dirty="0">
                  <a:latin typeface="+mn-lt"/>
                </a:endParaRPr>
              </a:p>
              <a:p>
                <a:pPr marL="514350" indent="-514350">
                  <a:buAutoNum type="romanLcParenBoth"/>
                </a:pPr>
                <a:r>
                  <a:rPr lang="fr-FR" sz="1600" dirty="0" err="1">
                    <a:latin typeface="+mn-lt"/>
                  </a:rPr>
                  <a:t>there</a:t>
                </a:r>
                <a:r>
                  <a:rPr lang="fr-FR" sz="1600" dirty="0">
                    <a:latin typeface="+mn-lt"/>
                  </a:rPr>
                  <a:t> </a:t>
                </a:r>
                <a:r>
                  <a:rPr lang="fr-FR" sz="1600" dirty="0" err="1">
                    <a:latin typeface="+mn-lt"/>
                  </a:rPr>
                  <a:t>exists</a:t>
                </a:r>
                <a:r>
                  <a:rPr lang="fr-FR" sz="1600" dirty="0">
                    <a:latin typeface="+mn-lt"/>
                  </a:rPr>
                  <a:t> a constant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fr-FR" sz="1600" dirty="0" err="1">
                    <a:latin typeface="+mn-lt"/>
                  </a:rPr>
                  <a:t>such</a:t>
                </a:r>
                <a:r>
                  <a:rPr lang="fr-FR" sz="1600" dirty="0">
                    <a:latin typeface="+mn-lt"/>
                  </a:rPr>
                  <a:t> </a:t>
                </a:r>
                <a:r>
                  <a:rPr lang="fr-FR" sz="1600" dirty="0" err="1">
                    <a:latin typeface="+mn-lt"/>
                  </a:rPr>
                  <a:t>that</a:t>
                </a:r>
                <a:r>
                  <a:rPr lang="fr-FR" sz="1600" dirty="0">
                    <a:latin typeface="+mn-lt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(1)</m:t>
                      </m:r>
                    </m:oMath>
                  </m:oMathPara>
                </a14:m>
                <a:endParaRPr lang="fr-FR" sz="1600" dirty="0">
                  <a:latin typeface="+mn-lt"/>
                </a:endParaRPr>
              </a:p>
              <a:p>
                <a:endParaRPr lang="fr-FR" sz="1600" dirty="0">
                  <a:latin typeface="+mn-lt"/>
                </a:endParaRPr>
              </a:p>
              <a:p>
                <a:r>
                  <a:rPr lang="fr-FR" sz="1600" dirty="0" err="1">
                    <a:latin typeface="+mn-lt"/>
                  </a:rPr>
                  <a:t>Then</a:t>
                </a:r>
                <a:r>
                  <a:rPr lang="fr-FR" sz="1600" dirty="0">
                    <a:latin typeface="+mn-lt"/>
                  </a:rPr>
                  <a:t> for </a:t>
                </a:r>
                <a:r>
                  <a:rPr lang="fr-FR" sz="1600" dirty="0" err="1">
                    <a:latin typeface="+mn-lt"/>
                  </a:rPr>
                  <a:t>any</a:t>
                </a:r>
                <a:r>
                  <a:rPr lang="fr-FR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dirty="0">
                    <a:latin typeface="+mn-lt"/>
                  </a:rPr>
                  <a:t>the </a:t>
                </a:r>
                <a:r>
                  <a:rPr lang="fr-FR" sz="1600" dirty="0" err="1">
                    <a:latin typeface="+mn-lt"/>
                  </a:rPr>
                  <a:t>equation</a:t>
                </a:r>
                <a:r>
                  <a:rPr lang="fr-FR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dirty="0">
                    <a:latin typeface="+mn-lt"/>
                  </a:rPr>
                  <a:t>has a unique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600" b="0" dirty="0">
                  <a:latin typeface="+mn-lt"/>
                  <a:ea typeface="Cambria Math" panose="02040503050406030204" pitchFamily="18" charset="0"/>
                </a:endParaRPr>
              </a:p>
              <a:p>
                <a:endParaRPr lang="fr-FR" sz="1600" b="0" u="sng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Cambria Math" panose="02040503050406030204" pitchFamily="18" charset="0"/>
                </a:endParaRPr>
              </a:p>
              <a:p>
                <a:endParaRPr lang="fr-FR" sz="1600" dirty="0">
                  <a:latin typeface="+mn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068914C3-7CD1-4945-89BF-D005B686E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14" y="1371602"/>
                <a:ext cx="7921171" cy="2800767"/>
              </a:xfrm>
              <a:prstGeom prst="rect">
                <a:avLst/>
              </a:prstGeom>
              <a:blipFill>
                <a:blip r:embed="rId2"/>
                <a:stretch>
                  <a:fillRect l="-462" t="-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80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029F90E-8938-40CE-8170-E88CEE935B10}"/>
              </a:ext>
            </a:extLst>
          </p:cNvPr>
          <p:cNvSpPr/>
          <p:nvPr/>
        </p:nvSpPr>
        <p:spPr>
          <a:xfrm>
            <a:off x="377372" y="858885"/>
            <a:ext cx="7739742" cy="35416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Google Shape;198;p29">
            <a:extLst>
              <a:ext uri="{FF2B5EF4-FFF2-40B4-BE49-F238E27FC236}">
                <a16:creationId xmlns:a16="http://schemas.microsoft.com/office/drawing/2014/main" id="{CF290D75-A658-472C-AFBE-BF40E060ECFD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489371" cy="71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6000" b="0" i="0" u="none" strike="noStrike" cap="none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eko Light"/>
              <a:buNone/>
              <a:defRPr sz="18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lvl="0"/>
            <a:r>
              <a:rPr lang="fr-FR" sz="3600" u="sng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</a:t>
            </a:r>
            <a:r>
              <a:rPr lang="fr-FR" sz="3600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existence and  </a:t>
            </a:r>
            <a:r>
              <a:rPr lang="fr-FR" sz="3600" u="sng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uniqueness</a:t>
            </a:r>
            <a:r>
              <a:rPr lang="fr-FR" sz="3600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fr-FR" sz="3600" u="sng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</a:t>
            </a:r>
            <a:r>
              <a:rPr lang="fr-FR" sz="3600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solution :</a:t>
            </a:r>
          </a:p>
          <a:p>
            <a:endParaRPr lang="fr-FR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068914C3-7CD1-4945-89BF-D005B686ED87}"/>
                  </a:ext>
                </a:extLst>
              </p:cNvPr>
              <p:cNvSpPr txBox="1"/>
              <p:nvPr/>
            </p:nvSpPr>
            <p:spPr>
              <a:xfrm>
                <a:off x="573315" y="858885"/>
                <a:ext cx="7921171" cy="3541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0" u="sng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mbria Math" panose="02040503050406030204" pitchFamily="18" charset="0"/>
                  </a:rPr>
                  <a:t>Remark 1:  </a:t>
                </a:r>
              </a:p>
              <a:p>
                <a:r>
                  <a:rPr lang="fr-FR" sz="1600" b="0" dirty="0">
                    <a:latin typeface="+mn-lt"/>
                    <a:ea typeface="Cambria Math" panose="02040503050406030204" pitchFamily="18" charset="0"/>
                  </a:rPr>
                  <a:t>Let F have the </a:t>
                </a:r>
                <a:r>
                  <a:rPr lang="fr-FR" sz="1600" b="0" dirty="0" err="1">
                    <a:latin typeface="+mn-lt"/>
                    <a:ea typeface="Cambria Math" panose="02040503050406030204" pitchFamily="18" charset="0"/>
                  </a:rPr>
                  <a:t>form</a:t>
                </a:r>
                <a:r>
                  <a:rPr lang="fr-FR" sz="1600" b="0" dirty="0">
                    <a:latin typeface="+mn-lt"/>
                    <a:ea typeface="Cambria Math" panose="02040503050406030204" pitchFamily="18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𝛺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(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</m:e>
                      </m:nary>
                      <m:sSubSup>
                        <m:sSubSup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𝛺</m:t>
                          </m:r>
                          <m:sSup>
                            <m:s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16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,                 (2)</m:t>
                      </m:r>
                    </m:oMath>
                  </m:oMathPara>
                </a14:m>
                <a:endParaRPr lang="fr-FR" sz="1600" b="0" dirty="0">
                  <a:latin typeface="+mn-lt"/>
                </a:endParaRPr>
              </a:p>
              <a:p>
                <a:r>
                  <a:rPr lang="fr-FR" sz="1600" dirty="0" err="1">
                    <a:latin typeface="+mn-lt"/>
                  </a:rPr>
                  <a:t>where</a:t>
                </a:r>
                <a:r>
                  <a:rPr lang="fr-FR" sz="1600" dirty="0">
                    <a:latin typeface="+mn-lt"/>
                  </a:rPr>
                  <a:t> the </a:t>
                </a:r>
                <a:r>
                  <a:rPr lang="fr-FR" sz="1600" dirty="0" err="1">
                    <a:latin typeface="+mn-lt"/>
                  </a:rPr>
                  <a:t>scalar</a:t>
                </a:r>
                <a:r>
                  <a:rPr lang="fr-FR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sz="1600" b="0" dirty="0" err="1">
                    <a:latin typeface="+mn-lt"/>
                  </a:rPr>
                  <a:t>function</a:t>
                </a:r>
                <a:r>
                  <a:rPr lang="fr-FR" sz="1600" b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fr-FR" sz="1600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6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1600" b="0" dirty="0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fr-FR" sz="1600" b="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6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600" b="0" dirty="0">
                    <a:latin typeface="+mn-lt"/>
                  </a:rPr>
                  <a:t> </a:t>
                </a:r>
                <a:r>
                  <a:rPr lang="fr-FR" sz="1600" b="0" dirty="0" err="1">
                    <a:latin typeface="+mn-lt"/>
                  </a:rPr>
                  <a:t>satisfies</a:t>
                </a:r>
                <a:r>
                  <a:rPr lang="fr-FR" sz="1600" b="0" dirty="0">
                    <a:latin typeface="+mn-lt"/>
                  </a:rPr>
                  <a:t> the condition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600" b="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)′≤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600" b="0" dirty="0">
                  <a:latin typeface="+mn-lt"/>
                </a:endParaRPr>
              </a:p>
              <a:p>
                <a:endParaRPr lang="fr-FR" sz="1600" dirty="0">
                  <a:latin typeface="+mn-lt"/>
                </a:endParaRPr>
              </a:p>
              <a:p>
                <a:r>
                  <a:rPr lang="fr-FR" sz="1600" dirty="0" err="1"/>
                  <a:t>Then</a:t>
                </a:r>
                <a:r>
                  <a:rPr lang="fr-FR" sz="1600" dirty="0"/>
                  <a:t> (2) </a:t>
                </a:r>
                <a:r>
                  <a:rPr lang="fr-FR" sz="1600" dirty="0" err="1"/>
                  <a:t>defines</a:t>
                </a:r>
                <a:r>
                  <a:rPr lang="fr-FR" sz="1600" dirty="0"/>
                  <a:t> an </a:t>
                </a:r>
                <a:r>
                  <a:rPr lang="fr-FR" sz="1600" dirty="0" err="1"/>
                  <a:t>operator</a:t>
                </a:r>
                <a:r>
                  <a:rPr lang="fr-FR" sz="1600" b="0" dirty="0"/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𝛺</m:t>
                    </m:r>
                    <m:r>
                      <a:rPr lang="fr-FR" sz="1600" b="0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dirty="0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𝛺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600" dirty="0"/>
                  <a:t> </a:t>
                </a:r>
                <a:r>
                  <a:rPr lang="fr-FR" sz="1600" dirty="0" err="1"/>
                  <a:t>which</a:t>
                </a:r>
                <a:r>
                  <a:rPr lang="fr-FR" sz="1600" dirty="0"/>
                  <a:t> has a </a:t>
                </a:r>
                <a:r>
                  <a:rPr lang="fr-FR" sz="1600" dirty="0" err="1"/>
                  <a:t>bihemicontinuous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symmetric</a:t>
                </a:r>
                <a:r>
                  <a:rPr lang="fr-FR" sz="1600" dirty="0"/>
                  <a:t> </a:t>
                </a:r>
                <a:r>
                  <a:rPr lang="fr-FR" sz="1600" dirty="0" err="1"/>
                  <a:t>Gateaux</a:t>
                </a:r>
                <a:r>
                  <a:rPr lang="fr-FR" sz="1600" dirty="0"/>
                  <a:t> </a:t>
                </a:r>
                <a:r>
                  <a:rPr lang="fr-FR" sz="1600" dirty="0" err="1"/>
                  <a:t>derivative</a:t>
                </a:r>
                <a:r>
                  <a:rPr lang="fr-FR" sz="1600" dirty="0"/>
                  <a:t> </a:t>
                </a:r>
                <a:r>
                  <a:rPr lang="fr-FR" sz="1600" dirty="0" err="1"/>
                  <a:t>satisfying</a:t>
                </a:r>
                <a:endParaRPr lang="fr-F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𝛺</m:t>
                          </m:r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𝛺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𝛺</m:t>
                          </m:r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sz="1600" dirty="0">
                  <a:latin typeface="+mn-lt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d>
                                    <m:d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b>
                          <m:sSubSup>
                            <m:sSubSup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fr-FR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</m:e>
                          </m:d>
                        </m:sub>
                      </m:sSub>
                      <m:r>
                        <a:rPr lang="fr-F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𝛺</m:t>
                          </m:r>
                        </m:sub>
                        <m:sup/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fr-FR" sz="1600" dirty="0">
                  <a:latin typeface="+mn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068914C3-7CD1-4945-89BF-D005B686E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15" y="858885"/>
                <a:ext cx="7921171" cy="3541675"/>
              </a:xfrm>
              <a:prstGeom prst="rect">
                <a:avLst/>
              </a:prstGeom>
              <a:blipFill>
                <a:blip r:embed="rId2"/>
                <a:stretch>
                  <a:fillRect l="-462" t="-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5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2077</Words>
  <Application>Microsoft Office PowerPoint</Application>
  <PresentationFormat>Affichage à l'écran (16:9)</PresentationFormat>
  <Paragraphs>270</Paragraphs>
  <Slides>25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8" baseType="lpstr">
      <vt:lpstr>Yu Gothic UI Semibold</vt:lpstr>
      <vt:lpstr>Teko Light</vt:lpstr>
      <vt:lpstr>Roboto Condensed Light</vt:lpstr>
      <vt:lpstr>Hind Vadodara Light</vt:lpstr>
      <vt:lpstr>Nunito Light</vt:lpstr>
      <vt:lpstr>Roboto</vt:lpstr>
      <vt:lpstr>Arial</vt:lpstr>
      <vt:lpstr>Raleway</vt:lpstr>
      <vt:lpstr>Cambria Math</vt:lpstr>
      <vt:lpstr>Times New Roman</vt:lpstr>
      <vt:lpstr>Fira Sans Extra Condensed Medium</vt:lpstr>
      <vt:lpstr>Hind Vadodara Medium</vt:lpstr>
      <vt:lpstr>Science Fair Newsletter by Slidesgo</vt:lpstr>
      <vt:lpstr>01</vt:lpstr>
      <vt:lpstr>Numerical solution of a nonlinear plate equation</vt:lpstr>
      <vt:lpstr>PURPOSE OF PROJECT</vt:lpstr>
      <vt:lpstr>02</vt:lpstr>
      <vt:lpstr>The PDE :</vt:lpstr>
      <vt:lpstr>Présentation PowerPoint</vt:lpstr>
      <vt:lpstr>The weak formulation of problem : </vt:lpstr>
      <vt:lpstr>Présentation PowerPoint</vt:lpstr>
      <vt:lpstr>Présentation PowerPoint</vt:lpstr>
      <vt:lpstr>Présentation PowerPoint</vt:lpstr>
      <vt:lpstr>Présentation PowerPoint</vt:lpstr>
      <vt:lpstr>("Nonlinear Céa's lemma") :</vt:lpstr>
      <vt:lpstr>Example: </vt:lpstr>
      <vt:lpstr>Présentation PowerPoint</vt:lpstr>
      <vt:lpstr>Newton linearization :</vt:lpstr>
      <vt:lpstr>Présentation PowerPoint</vt:lpstr>
      <vt:lpstr>Example : </vt:lpstr>
      <vt:lpstr>Présentation PowerPoint</vt:lpstr>
      <vt:lpstr>Inner-outer iterations</vt:lpstr>
      <vt:lpstr>2.Construction: </vt:lpstr>
      <vt:lpstr>Présentation PowerPoint</vt:lpstr>
      <vt:lpstr>Theorem 3:</vt:lpstr>
      <vt:lpstr>Présentation PowerPoint</vt:lpstr>
      <vt:lpstr>Présentation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SIGNATURES FOR FORECASTING</dc:title>
  <dc:creator>Chaima Djouhina</dc:creator>
  <cp:lastModifiedBy>Belfedal Chaima Djouhina</cp:lastModifiedBy>
  <cp:revision>189</cp:revision>
  <dcterms:modified xsi:type="dcterms:W3CDTF">2021-05-13T11:22:39Z</dcterms:modified>
</cp:coreProperties>
</file>